
<file path=[Content_Types].xml><?xml version="1.0" encoding="utf-8"?>
<Types xmlns="http://schemas.openxmlformats.org/package/2006/content-types">
  <Default Extension="png" ContentType="image/png"/>
  <Default Extension="jfif"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76" r:id="rId5"/>
    <p:sldId id="301" r:id="rId6"/>
    <p:sldId id="431" r:id="rId7"/>
    <p:sldId id="459" r:id="rId8"/>
    <p:sldId id="460" r:id="rId9"/>
    <p:sldId id="462" r:id="rId10"/>
    <p:sldId id="463" r:id="rId11"/>
    <p:sldId id="432" r:id="rId12"/>
    <p:sldId id="458" r:id="rId13"/>
    <p:sldId id="438" r:id="rId14"/>
    <p:sldId id="456" r:id="rId15"/>
    <p:sldId id="457" r:id="rId16"/>
    <p:sldId id="464" r:id="rId17"/>
    <p:sldId id="465" r:id="rId18"/>
    <p:sldId id="421"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6224" autoAdjust="0"/>
  </p:normalViewPr>
  <p:slideViewPr>
    <p:cSldViewPr snapToGrid="0" showGuides="1">
      <p:cViewPr varScale="1">
        <p:scale>
          <a:sx n="86" d="100"/>
          <a:sy n="86" d="100"/>
        </p:scale>
        <p:origin x="331" y="62"/>
      </p:cViewPr>
      <p:guideLst>
        <p:guide orient="horz" pos="2160"/>
        <p:guide pos="3840"/>
      </p:guideLst>
    </p:cSldViewPr>
  </p:slid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5/19/2020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sba.gov/sites/default/files/2020-05/3245-0407%20SBA%20Form%203508%20PPP%20Forgiveness%20Application.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E8898DC-B5B2-4CB9-803F-4E83C46F4C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0"/>
            <a:ext cx="12192000" cy="33128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3017836"/>
            <a:ext cx="12191980" cy="2378075"/>
          </a:xfrm>
          <a:solidFill>
            <a:srgbClr val="2E75B6"/>
          </a:solidFill>
        </p:spPr>
        <p:txBody>
          <a:bodyPr vert="horz" lIns="91440" tIns="45720" rIns="91440" bIns="45720" rtlCol="0" anchor="ctr">
            <a:normAutofit/>
          </a:bodyPr>
          <a:lstStyle/>
          <a:p>
            <a:r>
              <a:rPr lang="en-US" sz="6600" dirty="0"/>
              <a:t> COVID-19 Financial </a:t>
            </a:r>
            <a:br>
              <a:rPr lang="en-US" sz="6600" dirty="0"/>
            </a:br>
            <a:r>
              <a:rPr lang="en-US" sz="6600" dirty="0"/>
              <a:t>Relief &amp; Compliance</a:t>
            </a:r>
          </a:p>
        </p:txBody>
      </p:sp>
    </p:spTree>
    <p:extLst>
      <p:ext uri="{BB962C8B-B14F-4D97-AF65-F5344CB8AC3E}">
        <p14:creationId xmlns:p14="http://schemas.microsoft.com/office/powerpoint/2010/main" val="1840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Proposed HEROES Act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sz="1800" b="1" u="sng" dirty="0"/>
              <a:t>PUBLIC HEALTH &amp; SOCIAL SERVICES EMERGENCY FUND - $175 billion</a:t>
            </a:r>
          </a:p>
          <a:p>
            <a:endParaRPr lang="en-US" sz="1800" dirty="0"/>
          </a:p>
          <a:p>
            <a:pPr lvl="0"/>
            <a:r>
              <a:rPr lang="en-US" sz="2200" dirty="0"/>
              <a:t>$100 billion under the Health Care Provider Relief Fund.</a:t>
            </a:r>
          </a:p>
          <a:p>
            <a:pPr lvl="1"/>
            <a:r>
              <a:rPr lang="en-US" sz="1800" dirty="0"/>
              <a:t>Grants for hospitals and health care providers to be reimbursed health care </a:t>
            </a:r>
            <a:r>
              <a:rPr lang="en-US" sz="1800" b="1" u="sng" dirty="0"/>
              <a:t>related expenses or lost revenue </a:t>
            </a:r>
            <a:r>
              <a:rPr lang="en-US" sz="1800" dirty="0"/>
              <a:t>directly attributable to the public health emergency resulting from coronavirus. The bill also establishes a program for distributing these funds to include an application for providers and specific formulas to determine "health care related expenses and lost revenue." </a:t>
            </a:r>
          </a:p>
          <a:p>
            <a:pPr lvl="2"/>
            <a:r>
              <a:rPr lang="en-US" sz="1800" dirty="0"/>
              <a:t>Eligible expenses for reimbursement include medical supplies and PPE, retention of workforce, building or construction of temporary structures and more</a:t>
            </a:r>
          </a:p>
          <a:p>
            <a:pPr lvl="2"/>
            <a:r>
              <a:rPr lang="en-US" sz="1800" dirty="0"/>
              <a:t>Lost revenues determined by net patient revenue from corresponding 2019 quarter minus net patient revenue in 2020 minus savings during the calendar quarter attributable to foregone wages, payroll taxes, etc.</a:t>
            </a:r>
          </a:p>
          <a:p>
            <a:r>
              <a:rPr lang="en-US" sz="2200" dirty="0"/>
              <a:t>$75 billion for expenses necessary for testing, contact tracing, and other activities necessary to effectively monitor and suppress COVID-19.</a:t>
            </a:r>
          </a:p>
          <a:p>
            <a:pPr lvl="1"/>
            <a:endParaRPr lang="en-US" sz="1800" dirty="0"/>
          </a:p>
        </p:txBody>
      </p:sp>
    </p:spTree>
    <p:extLst>
      <p:ext uri="{BB962C8B-B14F-4D97-AF65-F5344CB8AC3E}">
        <p14:creationId xmlns:p14="http://schemas.microsoft.com/office/powerpoint/2010/main" val="415095047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Proposed HEROES Act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b="1" u="sng" dirty="0"/>
              <a:t>PAYCHECK PROTECTION PROGRAM</a:t>
            </a:r>
          </a:p>
          <a:p>
            <a:endParaRPr lang="en-US" sz="1400" dirty="0"/>
          </a:p>
          <a:p>
            <a:pPr lvl="1"/>
            <a:r>
              <a:rPr lang="en-US" sz="1800" dirty="0"/>
              <a:t>The covered period, previously set to expire on June 30, 2020, would be extended to December 31, 2020.</a:t>
            </a:r>
          </a:p>
          <a:p>
            <a:pPr lvl="2"/>
            <a:r>
              <a:rPr lang="en-US" sz="1800" dirty="0"/>
              <a:t>The previously established loan period of 8 weeks would be extended to 24 weeks.</a:t>
            </a:r>
          </a:p>
          <a:p>
            <a:pPr lvl="1"/>
            <a:r>
              <a:rPr lang="en-US" sz="1800" dirty="0"/>
              <a:t>Eligibility, previously limited, would be expanded to all 501(c)s, included those with in excess of 500 employees.</a:t>
            </a:r>
          </a:p>
          <a:p>
            <a:pPr lvl="2"/>
            <a:r>
              <a:rPr lang="en-US" sz="1800" dirty="0"/>
              <a:t>Establishes a carve out of 25% of existing funds for nonprofits regardless of size, at least half of which (12.5%) is allocated for nonprofits with fewer than 500 employees.</a:t>
            </a:r>
          </a:p>
          <a:p>
            <a:pPr lvl="1"/>
            <a:r>
              <a:rPr lang="en-US" sz="1800" dirty="0"/>
              <a:t>Would remove the limitation, previously set to 25%, on the non-payroll portion of a forgivable loan.</a:t>
            </a:r>
          </a:p>
          <a:p>
            <a:r>
              <a:rPr lang="en-US" b="1" u="sng" dirty="0"/>
              <a:t>MEDICAID</a:t>
            </a:r>
          </a:p>
          <a:p>
            <a:endParaRPr lang="en-US" sz="1400" dirty="0"/>
          </a:p>
          <a:p>
            <a:pPr lvl="1"/>
            <a:r>
              <a:rPr lang="en-US" sz="1800" dirty="0"/>
              <a:t>Would increase federal Medicaid matching funds from 6% to 14%.</a:t>
            </a:r>
          </a:p>
          <a:p>
            <a:pPr lvl="1"/>
            <a:r>
              <a:rPr lang="en-US" sz="1800" dirty="0"/>
              <a:t>Would prohibit HHS from finalizing the Medicaid Fiscal Accountability Rule.</a:t>
            </a:r>
          </a:p>
          <a:p>
            <a:pPr lvl="1"/>
            <a:r>
              <a:rPr lang="en-US" sz="1800" dirty="0"/>
              <a:t>2.5% increase in Medicaid DSH payments for 2020 and 2021.</a:t>
            </a:r>
          </a:p>
          <a:p>
            <a:pPr lvl="1"/>
            <a:endParaRPr lang="en-US" sz="1800" dirty="0"/>
          </a:p>
        </p:txBody>
      </p:sp>
    </p:spTree>
    <p:extLst>
      <p:ext uri="{BB962C8B-B14F-4D97-AF65-F5344CB8AC3E}">
        <p14:creationId xmlns:p14="http://schemas.microsoft.com/office/powerpoint/2010/main" val="395241505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Proposed HEROES Act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b="1" u="sng" dirty="0"/>
              <a:t>MEDICARE ACCELERATED &amp; ADVANCED PAYMENT</a:t>
            </a:r>
          </a:p>
          <a:p>
            <a:endParaRPr lang="en-US" sz="1400" dirty="0"/>
          </a:p>
          <a:p>
            <a:pPr lvl="1"/>
            <a:r>
              <a:rPr lang="en-US" dirty="0"/>
              <a:t>Lowers the interest rate for loans to Medicare providers made under the Accelerated and Advance Payment Program.</a:t>
            </a:r>
            <a:endParaRPr lang="en-US" sz="3200" dirty="0"/>
          </a:p>
          <a:p>
            <a:pPr lvl="1"/>
            <a:r>
              <a:rPr lang="en-US" dirty="0"/>
              <a:t>Reduces the per-claim recoupment percentage.</a:t>
            </a:r>
            <a:endParaRPr lang="en-US" sz="3200" dirty="0"/>
          </a:p>
          <a:p>
            <a:pPr lvl="1"/>
            <a:r>
              <a:rPr lang="en-US" dirty="0"/>
              <a:t>Extends the period before repayment begins.</a:t>
            </a:r>
          </a:p>
          <a:p>
            <a:pPr lvl="1"/>
            <a:endParaRPr lang="en-US" sz="3200" dirty="0"/>
          </a:p>
          <a:p>
            <a:pPr marL="457200" lvl="1" indent="0">
              <a:buNone/>
            </a:pPr>
            <a:endParaRPr lang="en-US" sz="3200" dirty="0"/>
          </a:p>
        </p:txBody>
      </p:sp>
    </p:spTree>
    <p:extLst>
      <p:ext uri="{BB962C8B-B14F-4D97-AF65-F5344CB8AC3E}">
        <p14:creationId xmlns:p14="http://schemas.microsoft.com/office/powerpoint/2010/main" val="143397463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State of the State</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sz="2000" b="1" dirty="0"/>
              <a:t>The Past</a:t>
            </a:r>
          </a:p>
          <a:p>
            <a:pPr lvl="1"/>
            <a:r>
              <a:rPr lang="en-US" sz="2000" dirty="0"/>
              <a:t>2020 session was suspended indefinitely as of March 13, 2020.</a:t>
            </a:r>
          </a:p>
          <a:p>
            <a:r>
              <a:rPr lang="en-US" sz="2000" b="1" dirty="0"/>
              <a:t>The Present</a:t>
            </a:r>
          </a:p>
          <a:p>
            <a:pPr lvl="1"/>
            <a:r>
              <a:rPr lang="en-US" sz="2000" dirty="0"/>
              <a:t>Congressional Staff will report back on June 1, 2020.</a:t>
            </a:r>
          </a:p>
          <a:p>
            <a:r>
              <a:rPr lang="en-US" sz="2000" b="1" dirty="0"/>
              <a:t>The Future</a:t>
            </a:r>
          </a:p>
          <a:p>
            <a:pPr lvl="1"/>
            <a:r>
              <a:rPr lang="en-US" sz="2000" dirty="0"/>
              <a:t>Legislative session will resume on June 11.</a:t>
            </a:r>
          </a:p>
          <a:p>
            <a:pPr lvl="1"/>
            <a:r>
              <a:rPr lang="en-US" sz="2000" dirty="0"/>
              <a:t>Budget in shambles:</a:t>
            </a:r>
          </a:p>
          <a:p>
            <a:pPr lvl="2"/>
            <a:r>
              <a:rPr lang="en-US" dirty="0"/>
              <a:t>Currently without a FY 2021 Budget for the fiscal year beginning on 7/1/2020;</a:t>
            </a:r>
          </a:p>
          <a:p>
            <a:pPr lvl="2"/>
            <a:r>
              <a:rPr lang="en-US" b="1" dirty="0">
                <a:solidFill>
                  <a:srgbClr val="FF0000"/>
                </a:solidFill>
              </a:rPr>
              <a:t>Facing a $3.5B shortfall;</a:t>
            </a:r>
          </a:p>
          <a:p>
            <a:pPr lvl="2"/>
            <a:r>
              <a:rPr lang="en-US" dirty="0"/>
              <a:t>Currently, Governor asked all departments to submit 14% rate cut. </a:t>
            </a:r>
          </a:p>
          <a:p>
            <a:pPr lvl="2"/>
            <a:endParaRPr lang="en-US" sz="2800" dirty="0"/>
          </a:p>
          <a:p>
            <a:pPr marL="457200" lvl="1" indent="0">
              <a:buNone/>
            </a:pPr>
            <a:endParaRPr lang="en-US" sz="3200" dirty="0"/>
          </a:p>
        </p:txBody>
      </p:sp>
    </p:spTree>
    <p:extLst>
      <p:ext uri="{BB962C8B-B14F-4D97-AF65-F5344CB8AC3E}">
        <p14:creationId xmlns:p14="http://schemas.microsoft.com/office/powerpoint/2010/main" val="411097951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3791" y="110067"/>
            <a:ext cx="9994675" cy="1018552"/>
          </a:xfrm>
        </p:spPr>
        <p:txBody>
          <a:bodyPr>
            <a:normAutofit fontScale="90000"/>
          </a:bodyPr>
          <a:lstStyle/>
          <a:p>
            <a:r>
              <a:rPr lang="en-US" b="1" dirty="0"/>
              <a:t>COVID-19 Additional Impacts </a:t>
            </a:r>
            <a:br>
              <a:rPr lang="en-US" b="1" dirty="0"/>
            </a:br>
            <a:r>
              <a:rPr lang="en-US" sz="2700" b="1" dirty="0"/>
              <a:t>(Like there wasn’t enough already)</a:t>
            </a:r>
            <a:endParaRPr lang="en-US" sz="2700" dirty="0"/>
          </a:p>
        </p:txBody>
      </p:sp>
      <p:sp>
        <p:nvSpPr>
          <p:cNvPr id="4" name="Content Placeholder 3"/>
          <p:cNvSpPr>
            <a:spLocks noGrp="1"/>
          </p:cNvSpPr>
          <p:nvPr>
            <p:ph idx="1"/>
          </p:nvPr>
        </p:nvSpPr>
        <p:spPr>
          <a:xfrm>
            <a:off x="-299258" y="1467427"/>
            <a:ext cx="12001275" cy="4839402"/>
          </a:xfrm>
        </p:spPr>
        <p:txBody>
          <a:bodyPr numCol="1">
            <a:noAutofit/>
          </a:bodyPr>
          <a:lstStyle/>
          <a:p>
            <a:pPr lvl="1">
              <a:lnSpc>
                <a:spcPct val="150000"/>
              </a:lnSpc>
            </a:pPr>
            <a:r>
              <a:rPr lang="en-US" sz="2200" dirty="0"/>
              <a:t>Unemployment Explosion  (</a:t>
            </a:r>
            <a:r>
              <a:rPr lang="en-US" dirty="0"/>
              <a:t>3% to 20-something% in 2 months)</a:t>
            </a:r>
          </a:p>
          <a:p>
            <a:pPr lvl="2">
              <a:lnSpc>
                <a:spcPct val="150000"/>
              </a:lnSpc>
            </a:pPr>
            <a:r>
              <a:rPr lang="en-US" sz="1800" dirty="0"/>
              <a:t>Growing self-pay/uninsured population- Short might be helped/fixed; Long term?</a:t>
            </a:r>
          </a:p>
          <a:p>
            <a:pPr lvl="2">
              <a:lnSpc>
                <a:spcPct val="150000"/>
              </a:lnSpc>
            </a:pPr>
            <a:r>
              <a:rPr lang="en-US" sz="1800" dirty="0"/>
              <a:t>Retroactive </a:t>
            </a:r>
            <a:r>
              <a:rPr lang="en-US" sz="1800" dirty="0" err="1"/>
              <a:t>disenrollments</a:t>
            </a:r>
            <a:r>
              <a:rPr lang="en-US" sz="1800" dirty="0"/>
              <a:t>- Can the volume dropped off rolls be administratively managed?</a:t>
            </a:r>
          </a:p>
          <a:p>
            <a:pPr lvl="2">
              <a:lnSpc>
                <a:spcPct val="150000"/>
              </a:lnSpc>
            </a:pPr>
            <a:r>
              <a:rPr lang="en-US" sz="1800" dirty="0"/>
              <a:t>Do fearful spenders equal elective case cancelling, copay ignoring, ER as primary care using patients? </a:t>
            </a:r>
          </a:p>
          <a:p>
            <a:pPr lvl="1">
              <a:lnSpc>
                <a:spcPct val="150000"/>
              </a:lnSpc>
            </a:pPr>
            <a:r>
              <a:rPr lang="en-US" sz="2200" dirty="0"/>
              <a:t>Potential Medicaid Rate Cuts</a:t>
            </a:r>
          </a:p>
          <a:p>
            <a:endParaRPr lang="en-US" sz="2000" dirty="0"/>
          </a:p>
          <a:p>
            <a:pPr lvl="2"/>
            <a:endParaRPr lang="en-US" sz="2800" dirty="0"/>
          </a:p>
          <a:p>
            <a:pPr marL="457200" lvl="1" indent="0">
              <a:buNone/>
            </a:pPr>
            <a:endParaRPr lang="en-US" sz="3200" dirty="0"/>
          </a:p>
        </p:txBody>
      </p:sp>
    </p:spTree>
    <p:extLst>
      <p:ext uri="{BB962C8B-B14F-4D97-AF65-F5344CB8AC3E}">
        <p14:creationId xmlns:p14="http://schemas.microsoft.com/office/powerpoint/2010/main" val="296711339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dirty="0"/>
              <a:t>Wrap Up &amp; Questions</a:t>
            </a:r>
          </a:p>
        </p:txBody>
      </p:sp>
    </p:spTree>
    <p:extLst>
      <p:ext uri="{BB962C8B-B14F-4D97-AF65-F5344CB8AC3E}">
        <p14:creationId xmlns:p14="http://schemas.microsoft.com/office/powerpoint/2010/main" val="195600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Paycheck Protection Program Loan </a:t>
            </a:r>
            <a:endParaRPr lang="en-US" dirty="0"/>
          </a:p>
        </p:txBody>
      </p:sp>
      <p:sp>
        <p:nvSpPr>
          <p:cNvPr id="4" name="Content Placeholder 3"/>
          <p:cNvSpPr>
            <a:spLocks noGrp="1"/>
          </p:cNvSpPr>
          <p:nvPr>
            <p:ph idx="1"/>
          </p:nvPr>
        </p:nvSpPr>
        <p:spPr>
          <a:xfrm>
            <a:off x="0" y="885537"/>
            <a:ext cx="11945389" cy="4839402"/>
          </a:xfrm>
        </p:spPr>
        <p:txBody>
          <a:bodyPr numCol="1">
            <a:noAutofit/>
          </a:bodyPr>
          <a:lstStyle/>
          <a:p>
            <a:r>
              <a:rPr lang="en-US" sz="2400" b="1" dirty="0"/>
              <a:t>Forgiveness &amp; Audits</a:t>
            </a:r>
          </a:p>
          <a:p>
            <a:pPr lvl="1"/>
            <a:r>
              <a:rPr lang="en-US" dirty="0"/>
              <a:t>“Good Faith Certification”</a:t>
            </a:r>
          </a:p>
          <a:p>
            <a:pPr lvl="2"/>
            <a:r>
              <a:rPr lang="en-US" dirty="0"/>
              <a:t>SBA/Department of Treasury issued a safe harbor threshold of $2 million or less.</a:t>
            </a:r>
          </a:p>
          <a:p>
            <a:pPr lvl="3"/>
            <a:r>
              <a:rPr lang="en-US" dirty="0"/>
              <a:t>All borrowers under this threshold are automatically deemed to meet the “good faith certification” and will not  be audited against this provision.</a:t>
            </a:r>
          </a:p>
          <a:p>
            <a:pPr lvl="1"/>
            <a:r>
              <a:rPr lang="en-US" dirty="0"/>
              <a:t>Forgiveness Application</a:t>
            </a:r>
          </a:p>
          <a:p>
            <a:pPr lvl="2"/>
            <a:r>
              <a:rPr lang="en-US" dirty="0"/>
              <a:t>Published by the SBA on 5/15/2020:</a:t>
            </a:r>
          </a:p>
          <a:p>
            <a:pPr lvl="3"/>
            <a:r>
              <a:rPr lang="en-US" u="sng" dirty="0">
                <a:hlinkClick r:id="rId2"/>
              </a:rPr>
              <a:t>https://www.sba.gov/sites/default/files/2020-05/3245-0407%20SBA%20Form%203508%20PPP%20Forgiveness%20Application.pdf</a:t>
            </a:r>
            <a:r>
              <a:rPr lang="en-US" dirty="0"/>
              <a:t> </a:t>
            </a:r>
          </a:p>
          <a:p>
            <a:pPr lvl="2"/>
            <a:r>
              <a:rPr lang="en-US" dirty="0"/>
              <a:t>Safe harbor of “good faith certification” does not override forgiveness application or any other audits/review by SBA or their lending partners.</a:t>
            </a:r>
          </a:p>
          <a:p>
            <a:pPr lvl="3"/>
            <a:endParaRPr lang="en-US" dirty="0"/>
          </a:p>
          <a:p>
            <a:pPr lvl="1"/>
            <a:endParaRPr lang="en-US" dirty="0"/>
          </a:p>
        </p:txBody>
      </p:sp>
    </p:spTree>
    <p:extLst>
      <p:ext uri="{BB962C8B-B14F-4D97-AF65-F5344CB8AC3E}">
        <p14:creationId xmlns:p14="http://schemas.microsoft.com/office/powerpoint/2010/main" val="206117047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191871" cy="1018552"/>
          </a:xfrm>
        </p:spPr>
        <p:txBody>
          <a:bodyPr>
            <a:normAutofit fontScale="90000"/>
          </a:bodyPr>
          <a:lstStyle/>
          <a:p>
            <a:r>
              <a:rPr lang="en-US" b="1" dirty="0"/>
              <a:t>Paycheck Protection Program Loan Application </a:t>
            </a:r>
            <a:endParaRPr lang="en-US" dirty="0"/>
          </a:p>
        </p:txBody>
      </p:sp>
      <p:sp>
        <p:nvSpPr>
          <p:cNvPr id="4" name="Content Placeholder 3"/>
          <p:cNvSpPr>
            <a:spLocks noGrp="1"/>
          </p:cNvSpPr>
          <p:nvPr>
            <p:ph idx="1"/>
          </p:nvPr>
        </p:nvSpPr>
        <p:spPr>
          <a:xfrm>
            <a:off x="0" y="769159"/>
            <a:ext cx="12128269" cy="4839402"/>
          </a:xfrm>
        </p:spPr>
        <p:txBody>
          <a:bodyPr numCol="1">
            <a:noAutofit/>
          </a:bodyPr>
          <a:lstStyle/>
          <a:p>
            <a:r>
              <a:rPr lang="en-US" dirty="0"/>
              <a:t>Payroll Costs</a:t>
            </a:r>
          </a:p>
          <a:p>
            <a:pPr lvl="1"/>
            <a:r>
              <a:rPr lang="en-US" sz="1900" b="1" i="1" dirty="0"/>
              <a:t>Paid/Incurred- Language allows for costs paid during the 8 week period AND incurred but paid next payroll. </a:t>
            </a:r>
          </a:p>
          <a:p>
            <a:pPr lvl="1"/>
            <a:r>
              <a:rPr lang="en-US" sz="1900" b="1" i="1" dirty="0"/>
              <a:t>For administrative convenience, borrowers with biweekly payroll may elect to calculate eligible payroll costs using the 8 week period that begins on the first day of their first pay period following disbursement of the loan (“alternate payroll covered period”);</a:t>
            </a:r>
            <a:endParaRPr lang="en-US" sz="1900" dirty="0"/>
          </a:p>
          <a:p>
            <a:pPr lvl="1"/>
            <a:r>
              <a:rPr lang="en-US" sz="1900" dirty="0"/>
              <a:t>Owner-employee or self-employed individual/general partners must not exceed eight weeks’ worth of 2019 compensation during the 8 week period;</a:t>
            </a:r>
          </a:p>
          <a:p>
            <a:pPr lvl="1"/>
            <a:r>
              <a:rPr lang="en-US" sz="1900" dirty="0"/>
              <a:t>Non-cash compensation payroll costs are limited to employer contributions for employee health insurance and employee retirement plans, and employer state and local taxes assessed on employee compensation;</a:t>
            </a:r>
          </a:p>
          <a:p>
            <a:pPr lvl="1"/>
            <a:r>
              <a:rPr lang="en-US" sz="1900" b="1" i="1" dirty="0"/>
              <a:t>Full time equivalents (“FTEs”) are considered on a 40 hour per week basis (vs. 30 hour FTEE previously);</a:t>
            </a:r>
            <a:endParaRPr lang="en-US" sz="1900" dirty="0"/>
          </a:p>
          <a:p>
            <a:pPr lvl="1"/>
            <a:r>
              <a:rPr lang="en-US" sz="1900" dirty="0"/>
              <a:t>For the salary reduction calculation, borrowers must compare the average annual salary or hourly wage from January 1, 2020 to March 31, 2020 to the average annual salary or hourly wage during the 8 week period, and a specific calculation is provided for hourly workers; and</a:t>
            </a:r>
          </a:p>
          <a:p>
            <a:pPr lvl="1"/>
            <a:r>
              <a:rPr lang="en-US" sz="1900" dirty="0"/>
              <a:t>For the headcount reduction calculation rehire safe harbor, FTEs are counted as of June 30, 2020. </a:t>
            </a:r>
          </a:p>
          <a:p>
            <a:pPr lvl="1"/>
            <a:r>
              <a:rPr lang="en-US" sz="1900" b="1" i="1" dirty="0"/>
              <a:t>Added a new exemption to forgiveness reduction for those who made good faith effort to rehire but were turned down</a:t>
            </a:r>
            <a:r>
              <a:rPr lang="en-US" sz="2000" b="1" i="1" dirty="0"/>
              <a:t>.</a:t>
            </a:r>
          </a:p>
          <a:p>
            <a:endParaRPr lang="en-US" sz="1600" dirty="0"/>
          </a:p>
        </p:txBody>
      </p:sp>
    </p:spTree>
    <p:extLst>
      <p:ext uri="{BB962C8B-B14F-4D97-AF65-F5344CB8AC3E}">
        <p14:creationId xmlns:p14="http://schemas.microsoft.com/office/powerpoint/2010/main" val="87286472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Paycheck Protection Program Loan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a:t>PPP Forgiveness Loan Application</a:t>
            </a:r>
          </a:p>
          <a:p>
            <a:pPr lvl="1"/>
            <a:r>
              <a:rPr lang="en-US" dirty="0"/>
              <a:t>Non-Payroll Costs</a:t>
            </a:r>
          </a:p>
          <a:p>
            <a:pPr lvl="2"/>
            <a:r>
              <a:rPr lang="en-US" dirty="0"/>
              <a:t>Mortgage obligations include payments of interest on real </a:t>
            </a:r>
            <a:r>
              <a:rPr lang="en-US" i="1" dirty="0"/>
              <a:t>or </a:t>
            </a:r>
            <a:r>
              <a:rPr lang="en-US" dirty="0"/>
              <a:t>personal property, but the obligation must have been in place prior to February 15, 2020.</a:t>
            </a:r>
          </a:p>
          <a:p>
            <a:pPr lvl="2"/>
            <a:r>
              <a:rPr lang="en-US" dirty="0"/>
              <a:t>Rent includes lease of personal and real property</a:t>
            </a:r>
          </a:p>
          <a:p>
            <a:pPr lvl="3"/>
            <a:r>
              <a:rPr lang="en-US" dirty="0"/>
              <a:t>Personal Property Inclusions such as:</a:t>
            </a:r>
          </a:p>
          <a:p>
            <a:pPr lvl="4"/>
            <a:r>
              <a:rPr lang="en-US" dirty="0"/>
              <a:t>Copiers, Servers, Autos</a:t>
            </a:r>
          </a:p>
          <a:p>
            <a:pPr lvl="2"/>
            <a:r>
              <a:rPr lang="en-US" dirty="0"/>
              <a:t>Defines utilities to include:</a:t>
            </a:r>
          </a:p>
          <a:p>
            <a:pPr lvl="3"/>
            <a:r>
              <a:rPr lang="en-US" dirty="0"/>
              <a:t>Electricity/Gas	</a:t>
            </a:r>
          </a:p>
          <a:p>
            <a:pPr lvl="3"/>
            <a:r>
              <a:rPr lang="en-US" dirty="0"/>
              <a:t>Water</a:t>
            </a:r>
          </a:p>
          <a:p>
            <a:pPr lvl="3"/>
            <a:r>
              <a:rPr lang="en-US" dirty="0"/>
              <a:t>Internet</a:t>
            </a:r>
          </a:p>
          <a:p>
            <a:pPr lvl="3"/>
            <a:r>
              <a:rPr lang="en-US" dirty="0"/>
              <a:t>Transportation</a:t>
            </a:r>
          </a:p>
          <a:p>
            <a:pPr lvl="3"/>
            <a:r>
              <a:rPr lang="en-US" dirty="0"/>
              <a:t>Telephone</a:t>
            </a:r>
          </a:p>
          <a:p>
            <a:pPr lvl="2"/>
            <a:r>
              <a:rPr lang="en-US" b="1" i="1" u="sng" dirty="0"/>
              <a:t>Similar to payroll, must be paid during Covered Period OR incurred during Covered Period and paid during next billing cycle. </a:t>
            </a:r>
          </a:p>
          <a:p>
            <a:pPr lvl="3"/>
            <a:endParaRPr lang="en-US" sz="900" dirty="0"/>
          </a:p>
          <a:p>
            <a:endParaRPr lang="en-US" sz="1600" dirty="0"/>
          </a:p>
        </p:txBody>
      </p:sp>
    </p:spTree>
    <p:extLst>
      <p:ext uri="{BB962C8B-B14F-4D97-AF65-F5344CB8AC3E}">
        <p14:creationId xmlns:p14="http://schemas.microsoft.com/office/powerpoint/2010/main" val="170647987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Paycheck Protection Program Loan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a:t>PPP Forgiveness Loan Application Documentation Requirements</a:t>
            </a:r>
          </a:p>
          <a:p>
            <a:pPr lvl="1"/>
            <a:r>
              <a:rPr lang="en-US" sz="2100" dirty="0"/>
              <a:t>Payroll Cost Support:</a:t>
            </a:r>
          </a:p>
          <a:p>
            <a:pPr lvl="2"/>
            <a:r>
              <a:rPr lang="en-US" dirty="0"/>
              <a:t>Bank accounts or-third party payroll service reports documenting cash compensation.</a:t>
            </a:r>
          </a:p>
          <a:p>
            <a:pPr lvl="2"/>
            <a:r>
              <a:rPr lang="en-US" dirty="0"/>
              <a:t>Tax Forms that overlap with covered period or the alternative payroll covered period.</a:t>
            </a:r>
          </a:p>
          <a:p>
            <a:pPr lvl="3"/>
            <a:r>
              <a:rPr lang="en-US" dirty="0"/>
              <a:t>Payroll Tax Forms will be IRS 941 Forms &amp; State Quarterly Wage and Unemployment Filings</a:t>
            </a:r>
          </a:p>
          <a:p>
            <a:pPr lvl="2"/>
            <a:r>
              <a:rPr lang="en-US" dirty="0"/>
              <a:t>Payment receipts, cancelled checks or account statements documenting employer contributions to employee health insurance and retirement plans.</a:t>
            </a:r>
          </a:p>
          <a:p>
            <a:pPr lvl="3"/>
            <a:endParaRPr lang="en-US" sz="900" dirty="0"/>
          </a:p>
          <a:p>
            <a:pPr lvl="1"/>
            <a:r>
              <a:rPr lang="en-US" sz="2100" dirty="0"/>
              <a:t>Non-Payroll Cost Support:</a:t>
            </a:r>
          </a:p>
          <a:p>
            <a:pPr lvl="2"/>
            <a:r>
              <a:rPr lang="en-US" dirty="0"/>
              <a:t>Rent or Lease Payments</a:t>
            </a:r>
          </a:p>
          <a:p>
            <a:pPr lvl="3"/>
            <a:r>
              <a:rPr lang="en-US" dirty="0"/>
              <a:t>Copy of lease/rental agreement dated prior to February 2020.</a:t>
            </a:r>
          </a:p>
          <a:p>
            <a:pPr lvl="3"/>
            <a:r>
              <a:rPr lang="en-US" dirty="0"/>
              <a:t>Copies of account statements from landlord/lessor showing payments or cancelled checks.</a:t>
            </a:r>
          </a:p>
          <a:p>
            <a:pPr lvl="2"/>
            <a:r>
              <a:rPr lang="en-US" dirty="0"/>
              <a:t>Utilities</a:t>
            </a:r>
          </a:p>
          <a:p>
            <a:pPr lvl="3"/>
            <a:r>
              <a:rPr lang="en-US" dirty="0"/>
              <a:t>Invoice from February 2020 to document service was in place prior to PPP funding.</a:t>
            </a:r>
          </a:p>
          <a:p>
            <a:pPr lvl="3"/>
            <a:r>
              <a:rPr lang="en-US" dirty="0"/>
              <a:t>Account statements showing payments made, cancelled checks or bank account statements.</a:t>
            </a:r>
          </a:p>
          <a:p>
            <a:pPr lvl="3"/>
            <a:endParaRPr lang="en-US" dirty="0"/>
          </a:p>
          <a:p>
            <a:pPr lvl="2"/>
            <a:endParaRPr lang="en-US" dirty="0"/>
          </a:p>
          <a:p>
            <a:endParaRPr lang="en-US" sz="1600" dirty="0"/>
          </a:p>
        </p:txBody>
      </p:sp>
    </p:spTree>
    <p:extLst>
      <p:ext uri="{BB962C8B-B14F-4D97-AF65-F5344CB8AC3E}">
        <p14:creationId xmlns:p14="http://schemas.microsoft.com/office/powerpoint/2010/main" val="267245298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PPP Forgiveness-Best Practices</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sz="2600" dirty="0"/>
              <a:t>Run forgiven payroll both ways (first paycheck and “alternate period”).</a:t>
            </a:r>
          </a:p>
          <a:p>
            <a:r>
              <a:rPr lang="en-US" sz="2600" dirty="0"/>
              <a:t>Do NOT forget the next payroll or non-payroll billing cycle.</a:t>
            </a:r>
          </a:p>
          <a:p>
            <a:r>
              <a:rPr lang="en-US" sz="2600" dirty="0"/>
              <a:t>Develop your “budget” for the eight week covered period.</a:t>
            </a:r>
          </a:p>
          <a:p>
            <a:pPr lvl="1"/>
            <a:r>
              <a:rPr lang="en-US" sz="2200" dirty="0"/>
              <a:t>Wait until the eight week period clock starts</a:t>
            </a:r>
          </a:p>
          <a:p>
            <a:pPr lvl="1"/>
            <a:r>
              <a:rPr lang="en-US" sz="2200" dirty="0"/>
              <a:t>Develop a loan forgiveness template or engage a third party </a:t>
            </a:r>
          </a:p>
          <a:p>
            <a:pPr lvl="1"/>
            <a:r>
              <a:rPr lang="en-US" sz="2200" dirty="0"/>
              <a:t>Balancing the 75/25 rule of payroll vs. non-payroll eligible expenses</a:t>
            </a:r>
          </a:p>
          <a:p>
            <a:r>
              <a:rPr lang="en-US" sz="2600" dirty="0"/>
              <a:t>Fix FTE count/pay cuts by 6/30 if possible.</a:t>
            </a:r>
          </a:p>
          <a:p>
            <a:r>
              <a:rPr lang="en-US" sz="2600" dirty="0"/>
              <a:t>Perform multiple “what if” scenarios that could increase your overall forgiveness:</a:t>
            </a:r>
          </a:p>
          <a:p>
            <a:pPr lvl="1"/>
            <a:r>
              <a:rPr lang="en-US" sz="2000" dirty="0"/>
              <a:t>Timing of when your operations will be reopened/timing of staff returning to work;</a:t>
            </a:r>
          </a:p>
          <a:p>
            <a:pPr lvl="1"/>
            <a:r>
              <a:rPr lang="en-US" sz="2000" dirty="0"/>
              <a:t>Consideration of restrictions still in place even if reopened;</a:t>
            </a:r>
          </a:p>
          <a:p>
            <a:pPr lvl="1"/>
            <a:r>
              <a:rPr lang="en-US" sz="2000" dirty="0"/>
              <a:t>Level of patient volume expected during the ramp up.</a:t>
            </a:r>
          </a:p>
        </p:txBody>
      </p:sp>
    </p:spTree>
    <p:extLst>
      <p:ext uri="{BB962C8B-B14F-4D97-AF65-F5344CB8AC3E}">
        <p14:creationId xmlns:p14="http://schemas.microsoft.com/office/powerpoint/2010/main" val="155364454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HHS Allocations- In Process</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dirty="0"/>
              <a:t>HHS $20B “All Revenue” Allocation</a:t>
            </a:r>
          </a:p>
          <a:p>
            <a:pPr lvl="1"/>
            <a:r>
              <a:rPr lang="en-US" dirty="0"/>
              <a:t>First physician distributions began on 5/15/2020;</a:t>
            </a:r>
          </a:p>
          <a:p>
            <a:pPr lvl="1"/>
            <a:r>
              <a:rPr lang="en-US" dirty="0"/>
              <a:t>Portal for submitting net patient revenue still open.</a:t>
            </a:r>
          </a:p>
          <a:p>
            <a:r>
              <a:rPr lang="en-US" dirty="0"/>
              <a:t>Terms &amp; Conditions Guidance on Internal Tracking</a:t>
            </a:r>
          </a:p>
          <a:p>
            <a:pPr lvl="1"/>
            <a:r>
              <a:rPr lang="en-US" sz="1800" b="1" dirty="0"/>
              <a:t>PPP</a:t>
            </a:r>
            <a:r>
              <a:rPr lang="en-US" sz="1800" dirty="0"/>
              <a:t>: records on how this money was spent in accordance with the legislation to maximize forgiveness (i.e. a minimum of 75% on payroll and up to 25% on mortgage/rent/utilities).  </a:t>
            </a:r>
          </a:p>
          <a:p>
            <a:pPr lvl="1"/>
            <a:r>
              <a:rPr lang="en-US" sz="1800" b="1" dirty="0"/>
              <a:t>$20B Distribution: </a:t>
            </a:r>
            <a:r>
              <a:rPr lang="en-US" sz="1800" dirty="0"/>
              <a:t>records on how this money was utilized for non-PPP expenses; such as lost revenue offsets/ additional equipment required for PPE/office cleaning/etc.</a:t>
            </a:r>
          </a:p>
          <a:p>
            <a:pPr lvl="1"/>
            <a:r>
              <a:rPr lang="en-US" sz="1800" b="1" dirty="0"/>
              <a:t>$30B Distribution: </a:t>
            </a:r>
            <a:r>
              <a:rPr lang="en-US" sz="1800" dirty="0"/>
              <a:t>another set of records on how this money was utilized for non-PPP expenses; such as lost revenue offsets/additional equipment required for PPE/office cleaning/etc. (</a:t>
            </a:r>
            <a:r>
              <a:rPr lang="en-US" sz="1800" b="1" u="sng" dirty="0"/>
              <a:t>this cannot overlap with the records on how you spent your portion of the $20B distribution)</a:t>
            </a:r>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47041665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dirty="0"/>
              <a:t>HHS Financial Relief Terms &amp; Conditions</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b="1" dirty="0"/>
              <a:t>HHS Quarterly Reporting</a:t>
            </a:r>
            <a:endParaRPr lang="en-US" dirty="0"/>
          </a:p>
          <a:p>
            <a:pPr lvl="1"/>
            <a:r>
              <a:rPr lang="en-US" dirty="0"/>
              <a:t>HHS will require quarterly reports for any provider receiving over $150,000 in remuneration through direct financial relief.</a:t>
            </a:r>
          </a:p>
          <a:p>
            <a:pPr lvl="1"/>
            <a:r>
              <a:rPr lang="en-US" dirty="0"/>
              <a:t>Reporting shall detail:</a:t>
            </a:r>
          </a:p>
          <a:p>
            <a:pPr lvl="2"/>
            <a:r>
              <a:rPr lang="en-US" dirty="0"/>
              <a:t>The total amount of funds received from HHS under the Direct Provider Relief grants</a:t>
            </a:r>
          </a:p>
          <a:p>
            <a:pPr lvl="2"/>
            <a:r>
              <a:rPr lang="en-US" dirty="0"/>
              <a:t>The amount of funds received that were expended or obligated for reach project or activity</a:t>
            </a:r>
          </a:p>
          <a:p>
            <a:pPr lvl="2"/>
            <a:r>
              <a:rPr lang="en-US" dirty="0"/>
              <a:t>A detailed list of all projects or activities for which large covered funds were expended or obligated, including: </a:t>
            </a:r>
          </a:p>
          <a:p>
            <a:pPr lvl="3"/>
            <a:r>
              <a:rPr lang="en-US" dirty="0"/>
              <a:t>The name and description of the project or activity</a:t>
            </a:r>
          </a:p>
          <a:p>
            <a:pPr lvl="3"/>
            <a:r>
              <a:rPr lang="en-US" dirty="0"/>
              <a:t>The estimated number of jobs created or retained by the project or activity, where applicable</a:t>
            </a:r>
          </a:p>
          <a:p>
            <a:pPr lvl="3"/>
            <a:r>
              <a:rPr lang="en-US" dirty="0"/>
              <a:t>Detailed information on any level of sub-contracts or </a:t>
            </a:r>
            <a:r>
              <a:rPr lang="en-US" dirty="0" err="1"/>
              <a:t>subgrants</a:t>
            </a:r>
            <a:r>
              <a:rPr lang="en-US" dirty="0"/>
              <a:t> awarded by the covered recipient or its subcontractors</a:t>
            </a:r>
          </a:p>
          <a:p>
            <a:pPr lvl="1"/>
            <a:r>
              <a:rPr lang="en-US" b="1" dirty="0">
                <a:solidFill>
                  <a:srgbClr val="FF0000"/>
                </a:solidFill>
              </a:rPr>
              <a:t>Still pending HHS details on how this reporting will be operationalized.</a:t>
            </a:r>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129896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Pending Financial Relief</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dirty="0"/>
              <a:t>Health and Human Services</a:t>
            </a:r>
          </a:p>
          <a:p>
            <a:pPr lvl="1"/>
            <a:r>
              <a:rPr lang="en-US" dirty="0"/>
              <a:t>$28.6B Remaining in Relief</a:t>
            </a:r>
          </a:p>
          <a:p>
            <a:pPr lvl="2"/>
            <a:r>
              <a:rPr lang="en-US" dirty="0"/>
              <a:t>CMS collecting Medicaid Distribution Information from States</a:t>
            </a:r>
          </a:p>
          <a:p>
            <a:pPr lvl="1"/>
            <a:r>
              <a:rPr lang="en-US" dirty="0"/>
              <a:t>Advocacy for Distribution</a:t>
            </a:r>
          </a:p>
          <a:p>
            <a:r>
              <a:rPr lang="en-US" dirty="0"/>
              <a:t>Department of Community Health</a:t>
            </a:r>
          </a:p>
          <a:p>
            <a:pPr lvl="1"/>
            <a:r>
              <a:rPr lang="en-US" dirty="0"/>
              <a:t>Medicaid Waiver- Still on hold.</a:t>
            </a:r>
          </a:p>
          <a:p>
            <a:r>
              <a:rPr lang="en-US" dirty="0"/>
              <a:t>Next Round of Stimulus</a:t>
            </a:r>
          </a:p>
          <a:p>
            <a:pPr lvl="1"/>
            <a:r>
              <a:rPr lang="en-US" dirty="0"/>
              <a:t>Proposed HEROES Act</a:t>
            </a:r>
          </a:p>
          <a:p>
            <a:pPr lvl="2"/>
            <a:r>
              <a:rPr lang="en-US" dirty="0"/>
              <a:t>Pending Senate/Republic Response</a:t>
            </a:r>
          </a:p>
          <a:p>
            <a:pPr lvl="2"/>
            <a:r>
              <a:rPr lang="en-US" b="1" i="1" dirty="0"/>
              <a:t>DOA per Senate Republicans. Working on their own version…..</a:t>
            </a:r>
          </a:p>
          <a:p>
            <a:pPr marL="914400" lvl="2" indent="0">
              <a:buNone/>
            </a:pPr>
            <a:r>
              <a:rPr lang="en-US" b="1" i="1" dirty="0"/>
              <a:t>						but, hey, let’s look at it anyway…. </a:t>
            </a:r>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102034632"/>
      </p:ext>
    </p:extLst>
  </p:cSld>
  <p:clrMapOvr>
    <a:masterClrMapping/>
  </p:clrMapOvr>
  <p:transition spd="slow">
    <p:push dir="u"/>
  </p:transition>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53FB0B496154D870D2FE64EA140CE" ma:contentTypeVersion="12" ma:contentTypeDescription="Create a new document." ma:contentTypeScope="" ma:versionID="1f555eb97c9c9c213a81f5f5035b262d">
  <xsd:schema xmlns:xsd="http://www.w3.org/2001/XMLSchema" xmlns:xs="http://www.w3.org/2001/XMLSchema" xmlns:p="http://schemas.microsoft.com/office/2006/metadata/properties" xmlns:ns3="ed886cf7-7a34-4969-b852-ea26241dd751" xmlns:ns4="463ef653-ba70-4138-80cc-02de58fdaa80" targetNamespace="http://schemas.microsoft.com/office/2006/metadata/properties" ma:root="true" ma:fieldsID="770dc5a19cc9d7b48a31777b895d15c6" ns3:_="" ns4:_="">
    <xsd:import namespace="ed886cf7-7a34-4969-b852-ea26241dd751"/>
    <xsd:import namespace="463ef653-ba70-4138-80cc-02de58fdaa8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86cf7-7a34-4969-b852-ea26241dd7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3ef653-ba70-4138-80cc-02de58fdaa8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366E86-B25F-4F6D-8301-DDAE27E9EA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86cf7-7a34-4969-b852-ea26241dd751"/>
    <ds:schemaRef ds:uri="463ef653-ba70-4138-80cc-02de58fda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26E14E-C6B2-44D8-9F58-353A24ADCDE9}">
  <ds:schemaRefs>
    <ds:schemaRef ds:uri="http://schemas.microsoft.com/sharepoint/v3/contenttype/forms"/>
  </ds:schemaRefs>
</ds:datastoreItem>
</file>

<file path=customXml/itemProps3.xml><?xml version="1.0" encoding="utf-8"?>
<ds:datastoreItem xmlns:ds="http://schemas.openxmlformats.org/officeDocument/2006/customXml" ds:itemID="{64D3AA84-A157-4831-BA75-53EAB615C85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463ef653-ba70-4138-80cc-02de58fdaa80"/>
    <ds:schemaRef ds:uri="http://purl.org/dc/dcmitype/"/>
    <ds:schemaRef ds:uri="http://schemas.microsoft.com/office/infopath/2007/PartnerControls"/>
    <ds:schemaRef ds:uri="ed886cf7-7a34-4969-b852-ea26241dd75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517</TotalTime>
  <Words>1451</Words>
  <Application>Microsoft Office PowerPoint</Application>
  <PresentationFormat>Widescreen</PresentationFormat>
  <Paragraphs>141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COVID-19 Financial  Relief &amp; Compliance</vt:lpstr>
      <vt:lpstr>Paycheck Protection Program Loan </vt:lpstr>
      <vt:lpstr>Paycheck Protection Program Loan Application </vt:lpstr>
      <vt:lpstr>Paycheck Protection Program Loan </vt:lpstr>
      <vt:lpstr>Paycheck Protection Program Loan </vt:lpstr>
      <vt:lpstr>PPP Forgiveness-Best Practices</vt:lpstr>
      <vt:lpstr>HHS Allocations- In Process</vt:lpstr>
      <vt:lpstr>HHS Financial Relief Terms &amp; Conditions</vt:lpstr>
      <vt:lpstr>Pending Financial Relief</vt:lpstr>
      <vt:lpstr>Proposed HEROES Act </vt:lpstr>
      <vt:lpstr>Proposed HEROES Act </vt:lpstr>
      <vt:lpstr>Proposed HEROES Act </vt:lpstr>
      <vt:lpstr>State of the State</vt:lpstr>
      <vt:lpstr>COVID-19 Additional Impacts  (Like there wasn’t enough already)</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Debt Forgiveness on Your PPP Loan</dc:title>
  <dc:creator>Heather McKnight</dc:creator>
  <cp:lastModifiedBy>Jason Crosby</cp:lastModifiedBy>
  <cp:revision>47</cp:revision>
  <cp:lastPrinted>2020-04-26T22:29:23Z</cp:lastPrinted>
  <dcterms:created xsi:type="dcterms:W3CDTF">2020-04-24T16:32:01Z</dcterms:created>
  <dcterms:modified xsi:type="dcterms:W3CDTF">2020-05-19T21:02:21Z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0x010100D0E53FB0B496154D870D2FE64EA140CE</vt:lpwstr>
  </property>
</Properties>
</file>