
<file path=[Content_Types].xml><?xml version="1.0" encoding="utf-8"?>
<Types xmlns="http://schemas.openxmlformats.org/package/2006/content-types">
  <Default Extension="png" ContentType="image/png"/>
  <Default Extension="jfif" ContentType="image/jpeg"/>
  <Default Extension="bin" ContentType="application/vnd.ms-office.activeX"/>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76" r:id="rId5"/>
    <p:sldId id="301" r:id="rId6"/>
    <p:sldId id="479" r:id="rId7"/>
    <p:sldId id="486" r:id="rId8"/>
    <p:sldId id="431" r:id="rId9"/>
    <p:sldId id="463" r:id="rId10"/>
    <p:sldId id="480" r:id="rId11"/>
    <p:sldId id="481" r:id="rId12"/>
    <p:sldId id="483" r:id="rId13"/>
    <p:sldId id="432" r:id="rId14"/>
    <p:sldId id="477" r:id="rId15"/>
    <p:sldId id="475" r:id="rId16"/>
    <p:sldId id="487" r:id="rId17"/>
    <p:sldId id="484" r:id="rId18"/>
    <p:sldId id="472" r:id="rId19"/>
    <p:sldId id="473" r:id="rId20"/>
    <p:sldId id="478" r:id="rId21"/>
    <p:sldId id="421"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FF822D"/>
    <a:srgbClr val="FF6600"/>
    <a:srgbClr val="7CC3EC"/>
    <a:srgbClr val="E7E6E6"/>
    <a:srgbClr val="5B9B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74" autoAdjust="0"/>
    <p:restoredTop sz="96224" autoAdjust="0"/>
  </p:normalViewPr>
  <p:slideViewPr>
    <p:cSldViewPr snapToGrid="0" showGuides="1">
      <p:cViewPr varScale="1">
        <p:scale>
          <a:sx n="83" d="100"/>
          <a:sy n="83" d="100"/>
        </p:scale>
        <p:origin x="86" y="134"/>
      </p:cViewPr>
      <p:guideLst>
        <p:guide orient="horz" pos="2160"/>
        <p:guide pos="3840"/>
      </p:guideLst>
    </p:cSldViewPr>
  </p:slideViewPr>
  <p:notesTextViewPr>
    <p:cViewPr>
      <p:scale>
        <a:sx n="3" d="2"/>
        <a:sy n="3" d="2"/>
      </p:scale>
      <p:origin x="0" y="0"/>
    </p:cViewPr>
  </p:notesTextViewPr>
  <p:sorterViewPr>
    <p:cViewPr>
      <p:scale>
        <a:sx n="120" d="100"/>
        <a:sy n="120" d="100"/>
      </p:scale>
      <p:origin x="0" y="-30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activeX1.xml><?xml version="1.0" encoding="utf-8"?>
<ax:ocx xmlns:ax="http://schemas.microsoft.com/office/2006/activeX" xmlns:r="http://schemas.openxmlformats.org/officeDocument/2006/relationships" ax:classid="{5512D118-5CC6-11CF-8D67-00AA00BDCE1D}" r:id="rId1"/>
</file>

<file path=ppt/activeX/activeX2.xml><?xml version="1.0" encoding="utf-8"?>
<ax:ocx xmlns:ax="http://schemas.microsoft.com/office/2006/activeX" xmlns:r="http://schemas.openxmlformats.org/officeDocument/2006/relationships" ax:classid="{5512D118-5CC6-11CF-8D67-00AA00BDCE1D}" r:id="rId1"/>
</file>

<file path=ppt/activeX/activeX3.xml><?xml version="1.0" encoding="utf-8"?>
<ax:ocx xmlns:ax="http://schemas.microsoft.com/office/2006/activeX" xmlns:r="http://schemas.openxmlformats.org/officeDocument/2006/relationships" ax:classid="{5512D118-5CC6-11CF-8D67-00AA00BDCE1D}" r:id="rId1"/>
</file>

<file path=ppt/activeX/activeX4.xml><?xml version="1.0" encoding="utf-8"?>
<ax:ocx xmlns:ax="http://schemas.microsoft.com/office/2006/activeX" xmlns:r="http://schemas.openxmlformats.org/officeDocument/2006/relationships" ax:classid="{5512D118-5CC6-11CF-8D67-00AA00BDCE1D}" r:id="rId1"/>
</file>

<file path=ppt/activeX/activeX5.xml><?xml version="1.0" encoding="utf-8"?>
<ax:ocx xmlns:ax="http://schemas.microsoft.com/office/2006/activeX" xmlns:r="http://schemas.openxmlformats.org/officeDocument/2006/relationships" ax:classid="{5512D118-5CC6-11CF-8D67-00AA00BDCE1D}" r:id="rId1"/>
</file>

<file path=ppt/activeX/activeX6.xml><?xml version="1.0" encoding="utf-8"?>
<ax:ocx xmlns:ax="http://schemas.microsoft.com/office/2006/activeX" xmlns:r="http://schemas.openxmlformats.org/officeDocument/2006/relationships" ax:classid="{5512D118-5CC6-11CF-8D67-00AA00BDCE1D}" r:id="rId1"/>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Crosby" userId="d11f1445-eb28-4fef-8b93-84fce7c78ebd" providerId="ADAL" clId="{D847D5DE-3FE8-4BF6-AB2A-87DAA7FA6E7A}"/>
    <pc:docChg chg="modSld">
      <pc:chgData name="Jason Crosby" userId="d11f1445-eb28-4fef-8b93-84fce7c78ebd" providerId="ADAL" clId="{D847D5DE-3FE8-4BF6-AB2A-87DAA7FA6E7A}" dt="2020-06-16T21:33:04.314" v="5"/>
      <pc:docMkLst>
        <pc:docMk/>
      </pc:docMkLst>
      <pc:sldChg chg="modSp">
        <pc:chgData name="Jason Crosby" userId="d11f1445-eb28-4fef-8b93-84fce7c78ebd" providerId="ADAL" clId="{D847D5DE-3FE8-4BF6-AB2A-87DAA7FA6E7A}" dt="2020-06-16T21:33:04.314" v="5"/>
        <pc:sldMkLst>
          <pc:docMk/>
          <pc:sldMk cId="2061170470" sldId="301"/>
        </pc:sldMkLst>
        <pc:graphicFrameChg chg="mod">
          <ac:chgData name="Jason Crosby" userId="d11f1445-eb28-4fef-8b93-84fce7c78ebd" providerId="ADAL" clId="{D847D5DE-3FE8-4BF6-AB2A-87DAA7FA6E7A}" dt="2020-06-16T21:33:04.300" v="0"/>
          <ac:graphicFrameMkLst>
            <pc:docMk/>
            <pc:sldMk cId="2061170470" sldId="301"/>
            <ac:graphicFrameMk id="5" creationId="{00000000-0000-0000-0000-000000000000}"/>
          </ac:graphicFrameMkLst>
        </pc:graphicFrameChg>
        <pc:graphicFrameChg chg="mod">
          <ac:chgData name="Jason Crosby" userId="d11f1445-eb28-4fef-8b93-84fce7c78ebd" providerId="ADAL" clId="{D847D5DE-3FE8-4BF6-AB2A-87DAA7FA6E7A}" dt="2020-06-16T21:33:04.302" v="1"/>
          <ac:graphicFrameMkLst>
            <pc:docMk/>
            <pc:sldMk cId="2061170470" sldId="301"/>
            <ac:graphicFrameMk id="6" creationId="{00000000-0000-0000-0000-000000000000}"/>
          </ac:graphicFrameMkLst>
        </pc:graphicFrameChg>
        <pc:graphicFrameChg chg="mod">
          <ac:chgData name="Jason Crosby" userId="d11f1445-eb28-4fef-8b93-84fce7c78ebd" providerId="ADAL" clId="{D847D5DE-3FE8-4BF6-AB2A-87DAA7FA6E7A}" dt="2020-06-16T21:33:04.305" v="2"/>
          <ac:graphicFrameMkLst>
            <pc:docMk/>
            <pc:sldMk cId="2061170470" sldId="301"/>
            <ac:graphicFrameMk id="7" creationId="{00000000-0000-0000-0000-000000000000}"/>
          </ac:graphicFrameMkLst>
        </pc:graphicFrameChg>
        <pc:graphicFrameChg chg="mod">
          <ac:chgData name="Jason Crosby" userId="d11f1445-eb28-4fef-8b93-84fce7c78ebd" providerId="ADAL" clId="{D847D5DE-3FE8-4BF6-AB2A-87DAA7FA6E7A}" dt="2020-06-16T21:33:04.307" v="3"/>
          <ac:graphicFrameMkLst>
            <pc:docMk/>
            <pc:sldMk cId="2061170470" sldId="301"/>
            <ac:graphicFrameMk id="8" creationId="{00000000-0000-0000-0000-000000000000}"/>
          </ac:graphicFrameMkLst>
        </pc:graphicFrameChg>
        <pc:graphicFrameChg chg="mod">
          <ac:chgData name="Jason Crosby" userId="d11f1445-eb28-4fef-8b93-84fce7c78ebd" providerId="ADAL" clId="{D847D5DE-3FE8-4BF6-AB2A-87DAA7FA6E7A}" dt="2020-06-16T21:33:04.310" v="4"/>
          <ac:graphicFrameMkLst>
            <pc:docMk/>
            <pc:sldMk cId="2061170470" sldId="301"/>
            <ac:graphicFrameMk id="9" creationId="{00000000-0000-0000-0000-000000000000}"/>
          </ac:graphicFrameMkLst>
        </pc:graphicFrameChg>
        <pc:graphicFrameChg chg="mod">
          <ac:chgData name="Jason Crosby" userId="d11f1445-eb28-4fef-8b93-84fce7c78ebd" providerId="ADAL" clId="{D847D5DE-3FE8-4BF6-AB2A-87DAA7FA6E7A}" dt="2020-06-16T21:33:04.314" v="5"/>
          <ac:graphicFrameMkLst>
            <pc:docMk/>
            <pc:sldMk cId="2061170470" sldId="301"/>
            <ac:graphicFrameMk id="10" creationId="{00000000-0000-0000-0000-000000000000}"/>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CFBABFA-1411-43FB-889F-80B325327598}" type="datetimeFigureOut">
              <a:rPr lang="en-US" smtClean="0"/>
              <a:t>6/16/2020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4F69FE8-5791-4588-B8F4-0682D05F30AD}" type="slidenum">
              <a:rPr lang="en-US" smtClean="0"/>
              <a:t>‹#›</a:t>
            </a:fld>
            <a:endParaRPr lang="en-US"/>
          </a:p>
        </p:txBody>
      </p:sp>
    </p:spTree>
    <p:extLst>
      <p:ext uri="{BB962C8B-B14F-4D97-AF65-F5344CB8AC3E}">
        <p14:creationId xmlns:p14="http://schemas.microsoft.com/office/powerpoint/2010/main" val="2588398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accent1">
                    <a:lumMod val="75000"/>
                  </a:schemeClr>
                </a:solidFill>
              </a:defRPr>
            </a:lvl1pPr>
          </a:lstStyle>
          <a:p>
            <a:r>
              <a:rPr lang="en-US" dirty="0"/>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05015"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97075"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12955" y="6047624"/>
            <a:ext cx="311045" cy="311045"/>
          </a:xfrm>
          <a:prstGeom prst="rect">
            <a:avLst/>
          </a:prstGeom>
        </p:spPr>
      </p:pic>
    </p:spTree>
    <p:extLst>
      <p:ext uri="{BB962C8B-B14F-4D97-AF65-F5344CB8AC3E}">
        <p14:creationId xmlns:p14="http://schemas.microsoft.com/office/powerpoint/2010/main" val="379021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Picture Placeholder 6">
            <a:extLst>
              <a:ext uri="{FF2B5EF4-FFF2-40B4-BE49-F238E27FC236}">
                <a16:creationId xmlns:a16="http://schemas.microsoft.com/office/drawing/2014/main" id="{C1EDA442-156E-4E7F-B13F-61A30A151DE2}"/>
              </a:ext>
            </a:extLst>
          </p:cNvPr>
          <p:cNvSpPr>
            <a:spLocks noGrp="1"/>
          </p:cNvSpPr>
          <p:nvPr>
            <p:ph type="pic" sz="quarter" idx="12" hasCustomPrompt="1"/>
          </p:nvPr>
        </p:nvSpPr>
        <p:spPr>
          <a:xfrm>
            <a:off x="48387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81153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7" name="Picture Placeholder 6">
            <a:extLst>
              <a:ext uri="{FF2B5EF4-FFF2-40B4-BE49-F238E27FC236}">
                <a16:creationId xmlns:a16="http://schemas.microsoft.com/office/drawing/2014/main" id="{4794320A-928B-49B7-B0F6-514D26658414}"/>
              </a:ext>
            </a:extLst>
          </p:cNvPr>
          <p:cNvSpPr>
            <a:spLocks noGrp="1"/>
          </p:cNvSpPr>
          <p:nvPr>
            <p:ph type="pic" sz="quarter" idx="14" hasCustomPrompt="1"/>
          </p:nvPr>
        </p:nvSpPr>
        <p:spPr>
          <a:xfrm>
            <a:off x="15621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49843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425450"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6312966" y="481903"/>
            <a:ext cx="5396434" cy="1018552"/>
          </a:xfrm>
        </p:spPr>
        <p:txBody>
          <a:bodyPr/>
          <a:lstStyle>
            <a:lvl1pPr>
              <a:defRPr>
                <a:solidFill>
                  <a:schemeClr val="accent1">
                    <a:lumMod val="75000"/>
                  </a:schemeClr>
                </a:solidFill>
                <a:latin typeface="+mn-lt"/>
              </a:defRPr>
            </a:lvl1pPr>
          </a:lstStyle>
          <a:p>
            <a:r>
              <a:rPr lang="en-US" dirty="0"/>
              <a:t>Page Heading</a:t>
            </a:r>
          </a:p>
        </p:txBody>
      </p:sp>
      <p:sp>
        <p:nvSpPr>
          <p:cNvPr id="22" name="Content Placeholder 2"/>
          <p:cNvSpPr>
            <a:spLocks noGrp="1"/>
          </p:cNvSpPr>
          <p:nvPr>
            <p:ph idx="1"/>
          </p:nvPr>
        </p:nvSpPr>
        <p:spPr>
          <a:xfrm>
            <a:off x="6312966"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127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269306"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dirty="0"/>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06023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932103" y="1673630"/>
            <a:ext cx="4084319" cy="2313940"/>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pic>
        <p:nvPicPr>
          <p:cNvPr id="20" name="Picture 19">
            <a:extLst>
              <a:ext uri="{FF2B5EF4-FFF2-40B4-BE49-F238E27FC236}">
                <a16:creationId xmlns:a16="http://schemas.microsoft.com/office/drawing/2014/main" id="{D84D11FC-9EA1-4EA8-A49E-0279A98E3E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7407" y="1500455"/>
            <a:ext cx="4393712" cy="3517392"/>
          </a:xfrm>
          <a:prstGeom prst="rect">
            <a:avLst/>
          </a:prstGeom>
        </p:spPr>
      </p:pic>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5" name="Picture 14"/>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7">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dirty="0"/>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12237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914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1041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5545660"/>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 name="Title 1"/>
          <p:cNvSpPr>
            <a:spLocks noGrp="1"/>
          </p:cNvSpPr>
          <p:nvPr>
            <p:ph type="ctrTitle" hasCustomPrompt="1"/>
          </p:nvPr>
        </p:nvSpPr>
        <p:spPr>
          <a:xfrm>
            <a:off x="1524000" y="1959439"/>
            <a:ext cx="9144000" cy="1017134"/>
          </a:xfrm>
        </p:spPr>
        <p:txBody>
          <a:bodyPr anchor="b"/>
          <a:lstStyle>
            <a:lvl1pPr algn="ctr">
              <a:defRPr sz="600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1524000" y="3068648"/>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Speaker Title</a:t>
            </a:r>
          </a:p>
        </p:txBody>
      </p:sp>
    </p:spTree>
    <p:extLst>
      <p:ext uri="{BB962C8B-B14F-4D97-AF65-F5344CB8AC3E}">
        <p14:creationId xmlns:p14="http://schemas.microsoft.com/office/powerpoint/2010/main" val="10635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950037"/>
            <a:ext cx="9144000" cy="1017134"/>
          </a:xfrm>
        </p:spPr>
        <p:txBody>
          <a:bodyPr anchor="b"/>
          <a:lstStyle>
            <a:lvl1pPr algn="ctr">
              <a:defRPr sz="6000">
                <a:solidFill>
                  <a:schemeClr val="accent1">
                    <a:lumMod val="75000"/>
                  </a:schemeClr>
                </a:solidFill>
              </a:defRPr>
            </a:lvl1pPr>
          </a:lstStyle>
          <a:p>
            <a:r>
              <a:rPr lang="en-US" dirty="0"/>
              <a:t>Presentation Title</a:t>
            </a:r>
          </a:p>
        </p:txBody>
      </p:sp>
      <p:sp>
        <p:nvSpPr>
          <p:cNvPr id="3" name="Subtitle 2"/>
          <p:cNvSpPr>
            <a:spLocks noGrp="1"/>
          </p:cNvSpPr>
          <p:nvPr>
            <p:ph type="subTitle" idx="1" hasCustomPrompt="1"/>
          </p:nvPr>
        </p:nvSpPr>
        <p:spPr>
          <a:xfrm>
            <a:off x="1524000" y="4059246"/>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2492829"/>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Tree>
    <p:extLst>
      <p:ext uri="{BB962C8B-B14F-4D97-AF65-F5344CB8AC3E}">
        <p14:creationId xmlns:p14="http://schemas.microsoft.com/office/powerpoint/2010/main" val="274279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6106886" cy="5849957"/>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2" name="Title 1"/>
          <p:cNvSpPr>
            <a:spLocks noGrp="1"/>
          </p:cNvSpPr>
          <p:nvPr>
            <p:ph type="ctrTitle" hasCustomPrompt="1"/>
          </p:nvPr>
        </p:nvSpPr>
        <p:spPr>
          <a:xfrm>
            <a:off x="6455229" y="1315839"/>
            <a:ext cx="5366658" cy="1746453"/>
          </a:xfrm>
        </p:spPr>
        <p:txBody>
          <a:bodyPr anchor="b"/>
          <a:lstStyle>
            <a:lvl1pPr algn="ctr">
              <a:defRPr sz="6000">
                <a:solidFill>
                  <a:schemeClr val="accent1">
                    <a:lumMod val="75000"/>
                  </a:schemeClr>
                </a:solidFill>
              </a:defRPr>
            </a:lvl1pPr>
          </a:lstStyle>
          <a:p>
            <a:r>
              <a:rPr lang="en-US" dirty="0"/>
              <a:t>Presentation Title</a:t>
            </a:r>
          </a:p>
        </p:txBody>
      </p:sp>
      <p:sp>
        <p:nvSpPr>
          <p:cNvPr id="3" name="Subtitle 2"/>
          <p:cNvSpPr>
            <a:spLocks noGrp="1"/>
          </p:cNvSpPr>
          <p:nvPr>
            <p:ph type="subTitle" idx="1" hasCustomPrompt="1"/>
          </p:nvPr>
        </p:nvSpPr>
        <p:spPr>
          <a:xfrm>
            <a:off x="6455228" y="3391507"/>
            <a:ext cx="5366659" cy="656380"/>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03383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1">
                    <a:lumMod val="75000"/>
                  </a:schemeClr>
                </a:solidFill>
                <a:latin typeface="+mn-lt"/>
              </a:defRPr>
            </a:lvl1pPr>
          </a:lstStyle>
          <a:p>
            <a:r>
              <a:rPr lang="en-US" dirty="0"/>
              <a:t>Page Heading</a:t>
            </a:r>
          </a:p>
        </p:txBody>
      </p:sp>
      <p:sp>
        <p:nvSpPr>
          <p:cNvPr id="3" name="Content Placeholder 2"/>
          <p:cNvSpPr>
            <a:spLocks noGrp="1"/>
          </p:cNvSpPr>
          <p:nvPr>
            <p:ph idx="1"/>
          </p:nvPr>
        </p:nvSpPr>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3231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dirty="0"/>
              <a:t>Page Heading</a:t>
            </a:r>
          </a:p>
        </p:txBody>
      </p:sp>
      <p:sp>
        <p:nvSpPr>
          <p:cNvPr id="3" name="Content Placeholder 2"/>
          <p:cNvSpPr>
            <a:spLocks noGrp="1"/>
          </p:cNvSpPr>
          <p:nvPr>
            <p:ph idx="1"/>
          </p:nvPr>
        </p:nvSpPr>
        <p:spPr/>
        <p:txBody>
          <a:bodyPr/>
          <a:lstStyle>
            <a:lvl1pPr>
              <a:buClr>
                <a:schemeClr val="bg2"/>
              </a:buClr>
              <a:defRPr>
                <a:solidFill>
                  <a:schemeClr val="bg1"/>
                </a:solidFill>
              </a:defRPr>
            </a:lvl1pPr>
            <a:lvl2pPr>
              <a:buClr>
                <a:schemeClr val="bg2"/>
              </a:buClr>
              <a:defRPr>
                <a:solidFill>
                  <a:schemeClr val="bg1"/>
                </a:solidFill>
              </a:defRPr>
            </a:lvl2pPr>
            <a:lvl3pPr>
              <a:buClr>
                <a:schemeClr val="bg2"/>
              </a:buClr>
              <a:defRPr>
                <a:solidFill>
                  <a:schemeClr val="bg1"/>
                </a:solidFill>
              </a:defRPr>
            </a:lvl3pPr>
            <a:lvl4pPr>
              <a:buClr>
                <a:schemeClr val="bg2"/>
              </a:buClr>
              <a:defRPr>
                <a:solidFill>
                  <a:schemeClr val="bg1"/>
                </a:solidFill>
              </a:defRPr>
            </a:lvl4pPr>
            <a:lvl5pPr>
              <a:buClr>
                <a:schemeClr val="bg2"/>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18068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1" name="TextBox 10"/>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2" name="Picture 11"/>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3" name="Picture 12"/>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4" name="Picture 13"/>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5" name="Picture 14"/>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25661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dirty="0"/>
              <a:t>Click to edit Master title style</a:t>
            </a:r>
          </a:p>
        </p:txBody>
      </p:sp>
      <p:sp>
        <p:nvSpPr>
          <p:cNvPr id="6" name="Rectangle 5"/>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9" name="TextBox 8"/>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0" name="Picture 9"/>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1" name="Picture 10"/>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2" name="Picture 11"/>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3" name="Picture 12"/>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3342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1E55E-8F58-4779-A2BA-2C3674DF3649}" type="datetimeFigureOut">
              <a:rPr lang="en-US" smtClean="0"/>
              <a:t>6/16/2020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AB898-7ABB-41FD-8433-8D2218E0D659}" type="slidenum">
              <a:rPr lang="en-US" smtClean="0"/>
              <a:t>‹#›</a:t>
            </a:fld>
            <a:endParaRPr lang="en-US"/>
          </a:p>
        </p:txBody>
      </p:sp>
    </p:spTree>
    <p:extLst>
      <p:ext uri="{BB962C8B-B14F-4D97-AF65-F5344CB8AC3E}">
        <p14:creationId xmlns:p14="http://schemas.microsoft.com/office/powerpoint/2010/main" val="1333308063"/>
      </p:ext>
    </p:extLst>
  </p:cSld>
  <p:clrMap bg1="lt1" tx1="dk1" bg2="lt2" tx2="dk2" accent1="accent1" accent2="accent2" accent3="accent3" accent4="accent4" accent5="accent5" accent6="accent6" hlink="hlink" folHlink="folHlink"/>
  <p:sldLayoutIdLst>
    <p:sldLayoutId id="2147483674" r:id="rId1"/>
    <p:sldLayoutId id="2147483681" r:id="rId2"/>
    <p:sldLayoutId id="2147483683" r:id="rId3"/>
    <p:sldLayoutId id="2147483661" r:id="rId4"/>
    <p:sldLayoutId id="2147483673" r:id="rId5"/>
    <p:sldLayoutId id="2147483662" r:id="rId6"/>
    <p:sldLayoutId id="2147483682" r:id="rId7"/>
    <p:sldLayoutId id="2147483664" r:id="rId8"/>
    <p:sldLayoutId id="2147483666" r:id="rId9"/>
    <p:sldLayoutId id="2147483667" r:id="rId10"/>
    <p:sldLayoutId id="2147483676" r:id="rId11"/>
    <p:sldLayoutId id="2147483677" r:id="rId12"/>
    <p:sldLayoutId id="2147483679" r:id="rId13"/>
    <p:sldLayoutId id="214748368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jc.com/news/state--regional-govt--politics/georgia-businesses-seeking-protections-from-coronavirus-lawsuits/kMQARUlmPuQU3Xz3aZixaP/"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0.0.0.2/" TargetMode="External"/><Relationship Id="rId2" Type="http://schemas.openxmlformats.org/officeDocument/2006/relationships/hyperlink" Target="https://gcc01.safelinks.protection.outlook.com/?url=https://sable.madmimi.com/c/226400?id%3D937911.10122.1.1a70aaa6a503b58a9e078cb715aaf675&amp;data=02|01|kylie.harrod@georgia.gov|9716bed84e7545f5f68208d80e4afcd3|512da10d071b4b948abc9ec4044d1516|0|0|637275062530432763&amp;sdata=TFlP9xToBO89S2ClbePcIJylQGHfHqk4gpdeczgpTZo%3D&amp;reserved=0" TargetMode="External"/><Relationship Id="rId1" Type="http://schemas.openxmlformats.org/officeDocument/2006/relationships/slideLayout" Target="../slideLayouts/slideLayout12.xml"/><Relationship Id="rId5" Type="http://schemas.openxmlformats.org/officeDocument/2006/relationships/hyperlink" Target="https://0.0.0.5/" TargetMode="External"/><Relationship Id="rId4" Type="http://schemas.openxmlformats.org/officeDocument/2006/relationships/hyperlink" Target="https://0.0.0.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control" Target="../activeX/activeX2.xml"/><Relationship Id="rId7" Type="http://schemas.openxmlformats.org/officeDocument/2006/relationships/control" Target="../activeX/activeX6.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control" Target="../activeX/activeX5.xml"/><Relationship Id="rId5" Type="http://schemas.openxmlformats.org/officeDocument/2006/relationships/control" Target="../activeX/activeX4.xml"/><Relationship Id="rId10" Type="http://schemas.openxmlformats.org/officeDocument/2006/relationships/image" Target="../media/image8.wmf"/><Relationship Id="rId4" Type="http://schemas.openxmlformats.org/officeDocument/2006/relationships/control" Target="../activeX/activeX3.xml"/><Relationship Id="rId9" Type="http://schemas.openxmlformats.org/officeDocument/2006/relationships/hyperlink" Target="https://www.sba.gov/size-standards"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ovid19relief.sba.gov/#/"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https://www.hhs.gov/coronavirus/cares-act-provider-relief-fund/general-information/index.html"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www.hhs.gov/sites/default/files/medicaid-provider-distribution-instructions.pdf" TargetMode="External"/><Relationship Id="rId2" Type="http://schemas.openxmlformats.org/officeDocument/2006/relationships/hyperlink" Target="https://cares.linkhealth.com/#/" TargetMode="External"/><Relationship Id="rId1" Type="http://schemas.openxmlformats.org/officeDocument/2006/relationships/slideLayout" Target="../slideLayouts/slideLayout12.xml"/><Relationship Id="rId5" Type="http://schemas.openxmlformats.org/officeDocument/2006/relationships/hyperlink" Target="https://chameleoncloud.io/review/3016-5ec704315a620/prod" TargetMode="External"/><Relationship Id="rId4" Type="http://schemas.openxmlformats.org/officeDocument/2006/relationships/hyperlink" Target="https://www.hhs.gov/sites/default/files/medicaid-provider-distribution-application-form.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E8898DC-B5B2-4CB9-803F-4E83C46F4C6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10"/>
            <a:ext cx="12192000" cy="331281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3017836"/>
            <a:ext cx="12191980" cy="2378075"/>
          </a:xfrm>
          <a:solidFill>
            <a:srgbClr val="2E75B6"/>
          </a:solidFill>
        </p:spPr>
        <p:txBody>
          <a:bodyPr vert="horz" lIns="91440" tIns="45720" rIns="91440" bIns="45720" rtlCol="0" anchor="ctr">
            <a:normAutofit/>
          </a:bodyPr>
          <a:lstStyle/>
          <a:p>
            <a:r>
              <a:rPr lang="en-US" sz="6600" dirty="0"/>
              <a:t> COVID-19 Financial </a:t>
            </a:r>
            <a:br>
              <a:rPr lang="en-US" sz="6600" dirty="0"/>
            </a:br>
            <a:r>
              <a:rPr lang="en-US" sz="6600" dirty="0"/>
              <a:t>Relief &amp; Compliance</a:t>
            </a:r>
          </a:p>
        </p:txBody>
      </p:sp>
    </p:spTree>
    <p:extLst>
      <p:ext uri="{BB962C8B-B14F-4D97-AF65-F5344CB8AC3E}">
        <p14:creationId xmlns:p14="http://schemas.microsoft.com/office/powerpoint/2010/main" val="18408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0982100" cy="1018552"/>
          </a:xfrm>
        </p:spPr>
        <p:txBody>
          <a:bodyPr>
            <a:normAutofit/>
          </a:bodyPr>
          <a:lstStyle/>
          <a:p>
            <a:r>
              <a:rPr lang="en-US" sz="3000" b="1" dirty="0"/>
              <a:t>HHS Financial Relief Terms &amp; Conditions-Quarterly Reporting</a:t>
            </a:r>
            <a:endParaRPr lang="en-US" sz="3000" dirty="0"/>
          </a:p>
        </p:txBody>
      </p:sp>
      <p:sp>
        <p:nvSpPr>
          <p:cNvPr id="4" name="Content Placeholder 3"/>
          <p:cNvSpPr>
            <a:spLocks noGrp="1"/>
          </p:cNvSpPr>
          <p:nvPr>
            <p:ph idx="1"/>
          </p:nvPr>
        </p:nvSpPr>
        <p:spPr>
          <a:xfrm>
            <a:off x="0" y="1018552"/>
            <a:ext cx="11719250" cy="4706386"/>
          </a:xfrm>
        </p:spPr>
        <p:txBody>
          <a:bodyPr numCol="1">
            <a:noAutofit/>
          </a:bodyPr>
          <a:lstStyle/>
          <a:p>
            <a:r>
              <a:rPr lang="en-US" sz="2000" b="1" dirty="0"/>
              <a:t>New FAQ Posted on 6/13/2020</a:t>
            </a:r>
          </a:p>
          <a:p>
            <a:pPr lvl="1"/>
            <a:r>
              <a:rPr lang="en-US" sz="1600" b="1" dirty="0"/>
              <a:t>Question</a:t>
            </a:r>
            <a:r>
              <a:rPr lang="en-US" sz="1600" dirty="0"/>
              <a:t>: The Terms and Conditions for all Provider Relief Fund payments require recipients who receive at least $150,000 in the aggregate from any statute primarily making appropriations for the coronavirus response to submit quarterly reports to HHS and the Pandemic Response Accountability Committee.  This requirement is from section 15011 of the CARES Act.  What do providers need to do in order to be in compliance with this provision in the Terms and Conditions? </a:t>
            </a:r>
            <a:endParaRPr lang="en-US" sz="1600" b="1" dirty="0"/>
          </a:p>
          <a:p>
            <a:pPr lvl="1"/>
            <a:r>
              <a:rPr lang="en-US" sz="1600" b="1" dirty="0"/>
              <a:t>Answer</a:t>
            </a:r>
            <a:r>
              <a:rPr lang="en-US" sz="1600" dirty="0"/>
              <a:t>: </a:t>
            </a:r>
            <a:r>
              <a:rPr lang="en-US" sz="1600" b="1" i="1" u="sng" dirty="0">
                <a:solidFill>
                  <a:srgbClr val="FF0000"/>
                </a:solidFill>
              </a:rPr>
              <a:t>Recipients of Provider Relief Fund payments do not need to submit a separate quarterly report to HHS or the Pandemic Response Accountability Committee.  </a:t>
            </a:r>
            <a:r>
              <a:rPr lang="en-US" sz="1600" dirty="0"/>
              <a:t>HHS will develop a report containing all information necessary for recipients of Provider Relief Fund payments to comply with this provision.  For all providers who attest to receiving a Provider Relief Fund payment and agree to the Terms and Conditions (or retain such a payment for more than 90 days), HHS is posting the names of payment recipients and their payment amounts on its public website here.  HHS Is also working with the Department of Treasury to reflect the aggregate total of each recipient’s attested to Provider Relief Fund payments on USAspending.gov.  Posting these data meets the reporting requirements of the CARES Act.  See Appendix A of OMB Memo M-20-21 [Implementation Guidance for Supplemental Funding Provided in Response to the Coronavirus Disease 2019 (COVID-19)].  </a:t>
            </a:r>
          </a:p>
          <a:p>
            <a:pPr marL="457200" lvl="1" indent="0">
              <a:buNone/>
            </a:pPr>
            <a:endParaRPr lang="en-US" sz="1600" dirty="0"/>
          </a:p>
          <a:p>
            <a:pPr marL="457200" lvl="1" indent="0">
              <a:buNone/>
            </a:pPr>
            <a:r>
              <a:rPr lang="en-US" sz="1600" b="1" i="1" u="sng" dirty="0">
                <a:solidFill>
                  <a:srgbClr val="FF0000"/>
                </a:solidFill>
              </a:rPr>
              <a:t>However, the Terms and Conditions for all Provider Relief Fund payments also require recipients to submit any reports requested by the Secretary that are necessary to allow HHS to ensure compliance with payment Terms and Conditions</a:t>
            </a:r>
            <a:r>
              <a:rPr lang="en-US" sz="1600" b="1" dirty="0">
                <a:solidFill>
                  <a:srgbClr val="FF0000"/>
                </a:solidFill>
              </a:rPr>
              <a:t>.  </a:t>
            </a:r>
            <a:r>
              <a:rPr lang="en-US" sz="1600" dirty="0"/>
              <a:t>HHS will be requiring recipients to submit future reports relating to the recipient’s use of its PRF money.  HHS will notify recipients of the content and due date(s) of such reports in the coming weeks. </a:t>
            </a:r>
            <a:endParaRPr lang="en-US" sz="1600" u="sng" dirty="0"/>
          </a:p>
          <a:p>
            <a:pPr marL="0" indent="0">
              <a:buNone/>
            </a:pPr>
            <a:endParaRPr lang="en-US" sz="1600" dirty="0"/>
          </a:p>
        </p:txBody>
      </p:sp>
    </p:spTree>
    <p:extLst>
      <p:ext uri="{BB962C8B-B14F-4D97-AF65-F5344CB8AC3E}">
        <p14:creationId xmlns:p14="http://schemas.microsoft.com/office/powerpoint/2010/main" val="12989694"/>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4" y="0"/>
            <a:ext cx="11658375" cy="1018552"/>
          </a:xfrm>
        </p:spPr>
        <p:txBody>
          <a:bodyPr>
            <a:normAutofit/>
          </a:bodyPr>
          <a:lstStyle/>
          <a:p>
            <a:r>
              <a:rPr lang="en-US" sz="3000" b="1" dirty="0"/>
              <a:t>HHS Financial Relief Terms &amp; Conditions-Return of Unused Funds</a:t>
            </a:r>
            <a:endParaRPr lang="en-US" sz="3000" dirty="0"/>
          </a:p>
        </p:txBody>
      </p:sp>
      <p:sp>
        <p:nvSpPr>
          <p:cNvPr id="4" name="Content Placeholder 3"/>
          <p:cNvSpPr>
            <a:spLocks noGrp="1"/>
          </p:cNvSpPr>
          <p:nvPr>
            <p:ph idx="1"/>
          </p:nvPr>
        </p:nvSpPr>
        <p:spPr>
          <a:xfrm>
            <a:off x="0" y="1018552"/>
            <a:ext cx="12192001" cy="4839402"/>
          </a:xfrm>
        </p:spPr>
        <p:txBody>
          <a:bodyPr numCol="1">
            <a:noAutofit/>
          </a:bodyPr>
          <a:lstStyle/>
          <a:p>
            <a:r>
              <a:rPr lang="en-US" b="1" dirty="0"/>
              <a:t>New FAQ Posted on 6/8/2020</a:t>
            </a:r>
          </a:p>
          <a:p>
            <a:pPr lvl="1"/>
            <a:r>
              <a:rPr lang="en-US" sz="2200" b="1" dirty="0"/>
              <a:t>Question: </a:t>
            </a:r>
            <a:r>
              <a:rPr lang="en-US" sz="2200" dirty="0"/>
              <a:t>In order to accept a payment, must the provider have already incurred eligible expenses and losses higher than the Provider Relief Fund payment received?</a:t>
            </a:r>
          </a:p>
          <a:p>
            <a:pPr lvl="1"/>
            <a:r>
              <a:rPr lang="en-US" sz="2200" b="1" dirty="0"/>
              <a:t>Answer: </a:t>
            </a:r>
            <a:r>
              <a:rPr lang="en-US" sz="2200" dirty="0"/>
              <a:t>No.  Providers do not need to be able to prove, at the time they accept a Provider Relief Fund payment, that prior and/or future lost revenues and increased expenses attributable to COVID-19 (excluding those covered by other sources of reimbursement) meet or exceed their Provider Relief Fund payment.  </a:t>
            </a:r>
            <a:r>
              <a:rPr lang="en-US" sz="2200" b="1" i="1" u="sng" dirty="0">
                <a:solidFill>
                  <a:srgbClr val="FF0000"/>
                </a:solidFill>
              </a:rPr>
              <a:t>Instead, HHS expects that providers will only use Provider Relief Fund payments for permissible purposes and if, at the conclusion of the pandemic, providers have leftover Provider Relief Fund money that they cannot expend on permissible expenses or losses, then they will return this money to HHS</a:t>
            </a:r>
            <a:r>
              <a:rPr lang="en-US" sz="2200" b="1" dirty="0">
                <a:solidFill>
                  <a:srgbClr val="FF0000"/>
                </a:solidFill>
              </a:rPr>
              <a:t>. </a:t>
            </a:r>
            <a:r>
              <a:rPr lang="en-US" sz="2200" dirty="0"/>
              <a:t> HHS will provide directions in the future about how to return unused funds.  HHS reserves the right to audit Provider Relief Fund recipients in the future and collect any Relief Fund amounts that were used inappropriately.  </a:t>
            </a:r>
            <a:endParaRPr lang="en-US" sz="2200" u="sng" dirty="0"/>
          </a:p>
          <a:p>
            <a:pPr marL="0" indent="0">
              <a:buNone/>
            </a:pPr>
            <a:endParaRPr lang="en-US" dirty="0"/>
          </a:p>
        </p:txBody>
      </p:sp>
    </p:spTree>
    <p:extLst>
      <p:ext uri="{BB962C8B-B14F-4D97-AF65-F5344CB8AC3E}">
        <p14:creationId xmlns:p14="http://schemas.microsoft.com/office/powerpoint/2010/main" val="3687881510"/>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Medicare Advanced Payment Program</a:t>
            </a:r>
            <a:endParaRPr lang="en-US" dirty="0"/>
          </a:p>
        </p:txBody>
      </p:sp>
      <p:sp>
        <p:nvSpPr>
          <p:cNvPr id="4" name="Content Placeholder 3"/>
          <p:cNvSpPr>
            <a:spLocks noGrp="1"/>
          </p:cNvSpPr>
          <p:nvPr>
            <p:ph idx="1"/>
          </p:nvPr>
        </p:nvSpPr>
        <p:spPr>
          <a:xfrm>
            <a:off x="0" y="1018552"/>
            <a:ext cx="11945389" cy="5146962"/>
          </a:xfrm>
        </p:spPr>
        <p:txBody>
          <a:bodyPr numCol="1">
            <a:noAutofit/>
          </a:bodyPr>
          <a:lstStyle/>
          <a:p>
            <a:pPr lvl="1"/>
            <a:r>
              <a:rPr lang="en-US" b="1" i="1" u="sng" dirty="0">
                <a:solidFill>
                  <a:srgbClr val="FF0000"/>
                </a:solidFill>
              </a:rPr>
              <a:t>New Payments Being Issued as of 6/16/2020</a:t>
            </a:r>
          </a:p>
          <a:p>
            <a:pPr lvl="2"/>
            <a:r>
              <a:rPr lang="en-US" b="1" i="1" u="sng" dirty="0">
                <a:solidFill>
                  <a:srgbClr val="FF0000"/>
                </a:solidFill>
              </a:rPr>
              <a:t>20% of requested amount (at least that’s what we’ve seen so far…)</a:t>
            </a:r>
          </a:p>
          <a:p>
            <a:pPr lvl="1"/>
            <a:r>
              <a:rPr lang="en-US" dirty="0"/>
              <a:t>Current Legislative Discussion</a:t>
            </a:r>
          </a:p>
          <a:p>
            <a:pPr lvl="2"/>
            <a:r>
              <a:rPr lang="en-US" dirty="0"/>
              <a:t>Delayed repayment period? (Move recoupment period to start 1 year out)</a:t>
            </a:r>
          </a:p>
          <a:p>
            <a:pPr lvl="2"/>
            <a:r>
              <a:rPr lang="en-US" dirty="0"/>
              <a:t>Partial Recoupment?</a:t>
            </a:r>
          </a:p>
          <a:p>
            <a:pPr lvl="2"/>
            <a:r>
              <a:rPr lang="en-US" dirty="0"/>
              <a:t>Partial Forgiveness?</a:t>
            </a:r>
          </a:p>
          <a:p>
            <a:pPr lvl="1"/>
            <a:r>
              <a:rPr lang="en-US" dirty="0"/>
              <a:t>Planning for Repayments:</a:t>
            </a:r>
          </a:p>
          <a:p>
            <a:pPr lvl="2"/>
            <a:r>
              <a:rPr lang="en-US" dirty="0"/>
              <a:t>Monitor as time gets closer to 120 days from funding.</a:t>
            </a:r>
          </a:p>
          <a:p>
            <a:pPr lvl="3"/>
            <a:r>
              <a:rPr lang="en-US" dirty="0"/>
              <a:t>Recoupments will begin day 121</a:t>
            </a:r>
          </a:p>
          <a:p>
            <a:pPr lvl="3"/>
            <a:r>
              <a:rPr lang="en-US" dirty="0"/>
              <a:t>CMS expects that any funds still owed after 210 days will be repaid via check</a:t>
            </a:r>
          </a:p>
          <a:p>
            <a:pPr lvl="2"/>
            <a:r>
              <a:rPr lang="en-US" dirty="0"/>
              <a:t>Know your funding date/timeline. </a:t>
            </a:r>
          </a:p>
          <a:p>
            <a:pPr lvl="2"/>
            <a:endParaRPr lang="en-US" dirty="0"/>
          </a:p>
          <a:p>
            <a:pPr lvl="3"/>
            <a:endParaRPr lang="en-US" dirty="0"/>
          </a:p>
        </p:txBody>
      </p:sp>
    </p:spTree>
    <p:extLst>
      <p:ext uri="{BB962C8B-B14F-4D97-AF65-F5344CB8AC3E}">
        <p14:creationId xmlns:p14="http://schemas.microsoft.com/office/powerpoint/2010/main" val="205674345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Georgia Legislative Session</a:t>
            </a:r>
            <a:endParaRPr lang="en-US" dirty="0"/>
          </a:p>
        </p:txBody>
      </p:sp>
      <p:sp>
        <p:nvSpPr>
          <p:cNvPr id="4" name="Content Placeholder 3"/>
          <p:cNvSpPr>
            <a:spLocks noGrp="1"/>
          </p:cNvSpPr>
          <p:nvPr>
            <p:ph idx="1"/>
          </p:nvPr>
        </p:nvSpPr>
        <p:spPr>
          <a:xfrm>
            <a:off x="0" y="885537"/>
            <a:ext cx="12001275" cy="4839402"/>
          </a:xfrm>
        </p:spPr>
        <p:txBody>
          <a:bodyPr numCol="1">
            <a:noAutofit/>
          </a:bodyPr>
          <a:lstStyle/>
          <a:p>
            <a:pPr eaLnBrk="0" hangingPunct="0"/>
            <a:r>
              <a:rPr lang="en-US" sz="2600" dirty="0"/>
              <a:t>Georgia reconvened its legislative session on 6/15/2020.</a:t>
            </a:r>
          </a:p>
          <a:p>
            <a:pPr eaLnBrk="0" hangingPunct="0"/>
            <a:r>
              <a:rPr lang="en-US" sz="2600" dirty="0"/>
              <a:t>Key Items:</a:t>
            </a:r>
          </a:p>
          <a:p>
            <a:pPr lvl="1" eaLnBrk="0" hangingPunct="0"/>
            <a:r>
              <a:rPr lang="en-US" sz="2600" b="1" dirty="0"/>
              <a:t>Georgia Budget Shortfall Concerns</a:t>
            </a:r>
          </a:p>
          <a:p>
            <a:pPr lvl="2" eaLnBrk="0" hangingPunct="0"/>
            <a:r>
              <a:rPr lang="en-US" dirty="0"/>
              <a:t>State Agencies Required to Submit Budgets with 11% Cuts</a:t>
            </a:r>
          </a:p>
          <a:p>
            <a:pPr lvl="2" eaLnBrk="0" hangingPunct="0"/>
            <a:r>
              <a:rPr lang="en-US" dirty="0"/>
              <a:t>Georgia submitted request for federal assistance of $4.1B to offset lost revenue</a:t>
            </a:r>
          </a:p>
          <a:p>
            <a:pPr lvl="2" eaLnBrk="0" hangingPunct="0"/>
            <a:r>
              <a:rPr lang="en-US" b="1" i="1" dirty="0"/>
              <a:t>Key points from DCH Budget:</a:t>
            </a:r>
          </a:p>
          <a:p>
            <a:pPr lvl="3" eaLnBrk="0" hangingPunct="0"/>
            <a:r>
              <a:rPr lang="en-US" sz="2000" b="1" i="1" u="sng" dirty="0">
                <a:solidFill>
                  <a:srgbClr val="FF0000"/>
                </a:solidFill>
              </a:rPr>
              <a:t>No proposed rate cuts at this time for traditional Medicaid!!!</a:t>
            </a:r>
          </a:p>
          <a:p>
            <a:pPr lvl="1" eaLnBrk="0" hangingPunct="0"/>
            <a:r>
              <a:rPr lang="en-US" sz="2600" dirty="0"/>
              <a:t>Business COVID Protections: </a:t>
            </a:r>
          </a:p>
          <a:p>
            <a:pPr lvl="2" eaLnBrk="0" hangingPunct="0"/>
            <a:r>
              <a:rPr lang="en-US" sz="2400" dirty="0"/>
              <a:t>A Georgia Senate panel on Monday took the first step toward putting guidelines in place to </a:t>
            </a:r>
            <a:r>
              <a:rPr lang="en-US" sz="2400" dirty="0">
                <a:hlinkClick r:id="rId2"/>
              </a:rPr>
              <a:t>protect businesses and health care providers from being held liable</a:t>
            </a:r>
            <a:r>
              <a:rPr lang="en-US" sz="2400" dirty="0"/>
              <a:t> if workers, customers or visitors contract COVID-19.</a:t>
            </a:r>
          </a:p>
          <a:p>
            <a:pPr lvl="3" eaLnBrk="0" hangingPunct="0"/>
            <a:r>
              <a:rPr lang="en-US" sz="2400" dirty="0"/>
              <a:t>Also seeking to extend protections for medical malpractice liability.</a:t>
            </a:r>
          </a:p>
          <a:p>
            <a:endParaRPr lang="en-US" sz="1600" dirty="0"/>
          </a:p>
        </p:txBody>
      </p:sp>
    </p:spTree>
    <p:extLst>
      <p:ext uri="{BB962C8B-B14F-4D97-AF65-F5344CB8AC3E}">
        <p14:creationId xmlns:p14="http://schemas.microsoft.com/office/powerpoint/2010/main" val="425104734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Georgia Executive Order</a:t>
            </a:r>
            <a:endParaRPr lang="en-US" dirty="0"/>
          </a:p>
        </p:txBody>
      </p:sp>
      <p:sp>
        <p:nvSpPr>
          <p:cNvPr id="4" name="Content Placeholder 3"/>
          <p:cNvSpPr>
            <a:spLocks noGrp="1"/>
          </p:cNvSpPr>
          <p:nvPr>
            <p:ph idx="1"/>
          </p:nvPr>
        </p:nvSpPr>
        <p:spPr>
          <a:xfrm>
            <a:off x="0" y="885537"/>
            <a:ext cx="12001275" cy="4839402"/>
          </a:xfrm>
        </p:spPr>
        <p:txBody>
          <a:bodyPr numCol="1">
            <a:noAutofit/>
          </a:bodyPr>
          <a:lstStyle/>
          <a:p>
            <a:pPr eaLnBrk="0" hangingPunct="0"/>
            <a:r>
              <a:rPr lang="en-US" sz="2200" u="sng" dirty="0">
                <a:hlinkClick r:id="rId2"/>
              </a:rPr>
              <a:t>Executive Order 06.11.20.01 - Empowering a Healthy Georgia</a:t>
            </a:r>
            <a:r>
              <a:rPr lang="en-US" sz="2200" dirty="0"/>
              <a:t>. The order addresses ongoing emergency response efforts for fighting the spread of COVID-19. Unless noted otherwise in specific sections, the order goes into effect </a:t>
            </a:r>
            <a:r>
              <a:rPr lang="en-US" sz="2200" u="sng" dirty="0">
                <a:hlinkClick r:id="rId3"/>
              </a:rPr>
              <a:t>at 12 AM on June 16, 2020</a:t>
            </a:r>
            <a:r>
              <a:rPr lang="en-US" sz="2200" dirty="0"/>
              <a:t> and runs </a:t>
            </a:r>
            <a:r>
              <a:rPr lang="en-US" sz="2200" u="sng" dirty="0">
                <a:hlinkClick r:id="rId4"/>
              </a:rPr>
              <a:t>through 11:59 PM on June 30, 2020</a:t>
            </a:r>
            <a:r>
              <a:rPr lang="en-US" sz="2200" dirty="0"/>
              <a:t>. </a:t>
            </a:r>
          </a:p>
          <a:p>
            <a:pPr lvl="1"/>
            <a:r>
              <a:rPr lang="en-US" sz="1600" b="1" dirty="0"/>
              <a:t>Sheltering in Place:</a:t>
            </a:r>
            <a:r>
              <a:rPr lang="en-US" sz="1600" dirty="0"/>
              <a:t> Effective immediately, residents and visitors of Georgia who are sixty-five years of age or older are no longer required to shelter in place unless they meet any of the following categories:</a:t>
            </a:r>
          </a:p>
          <a:p>
            <a:pPr lvl="2"/>
            <a:r>
              <a:rPr lang="en-US" sz="1600" dirty="0"/>
              <a:t>Those persons who live in a nursing home or long-term care facility, including inpatient hospice, assisted living communities, personal care homes, intermediate care homes, community living arrangements, and community integration homes</a:t>
            </a:r>
          </a:p>
          <a:p>
            <a:pPr lvl="2"/>
            <a:r>
              <a:rPr lang="en-US" sz="1600" dirty="0"/>
              <a:t>Those persons who have chronic lung disease/moderate to severe asthma</a:t>
            </a:r>
          </a:p>
          <a:p>
            <a:pPr lvl="2"/>
            <a:r>
              <a:rPr lang="en-US" sz="1600" dirty="0"/>
              <a:t>Those persons who have severe heart disease</a:t>
            </a:r>
          </a:p>
          <a:p>
            <a:pPr lvl="2"/>
            <a:r>
              <a:rPr lang="en-US" sz="1600" dirty="0"/>
              <a:t>Those persons who are immunocompromised</a:t>
            </a:r>
          </a:p>
          <a:p>
            <a:pPr lvl="2"/>
            <a:r>
              <a:rPr lang="en-US" sz="1600" dirty="0"/>
              <a:t>Those persons, of any age, with class III or severe obesity</a:t>
            </a:r>
          </a:p>
          <a:p>
            <a:pPr lvl="2"/>
            <a:r>
              <a:rPr lang="en-US" sz="1600" dirty="0"/>
              <a:t>Those persons diagnosed with the following underlying medical conditions: diabetes, liver disease, and persons with chronic kidney disease undergoing dialysis</a:t>
            </a:r>
          </a:p>
          <a:p>
            <a:pPr lvl="1"/>
            <a:r>
              <a:rPr lang="en-US" sz="1600" b="1" dirty="0"/>
              <a:t>Gatherings:</a:t>
            </a:r>
            <a:r>
              <a:rPr lang="en-US" sz="1600" dirty="0"/>
              <a:t> Effective </a:t>
            </a:r>
            <a:r>
              <a:rPr lang="en-US" sz="1600" u="sng" dirty="0">
                <a:hlinkClick r:id="rId5"/>
              </a:rPr>
              <a:t>June 16</a:t>
            </a:r>
            <a:r>
              <a:rPr lang="en-US" sz="1600" dirty="0"/>
              <a:t>, gatherings of more than fifty people are banned unless there is at least six feet between each person. This rule does not apply to critical infrastructure entities, incidental or transitory groupings, or cohabitating individuals.</a:t>
            </a:r>
          </a:p>
          <a:p>
            <a:pPr lvl="1" eaLnBrk="0" hangingPunct="0"/>
            <a:endParaRPr lang="en-US" sz="1200" dirty="0"/>
          </a:p>
        </p:txBody>
      </p:sp>
    </p:spTree>
    <p:extLst>
      <p:ext uri="{BB962C8B-B14F-4D97-AF65-F5344CB8AC3E}">
        <p14:creationId xmlns:p14="http://schemas.microsoft.com/office/powerpoint/2010/main" val="22127941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Autofit/>
          </a:bodyPr>
          <a:lstStyle/>
          <a:p>
            <a:r>
              <a:rPr lang="en-US" sz="3400" b="1" dirty="0"/>
              <a:t>Department of Insurance Mandates</a:t>
            </a:r>
            <a:endParaRPr lang="en-US" sz="3400" dirty="0"/>
          </a:p>
        </p:txBody>
      </p:sp>
      <p:sp>
        <p:nvSpPr>
          <p:cNvPr id="4" name="Content Placeholder 3"/>
          <p:cNvSpPr>
            <a:spLocks noGrp="1"/>
          </p:cNvSpPr>
          <p:nvPr>
            <p:ph idx="1"/>
          </p:nvPr>
        </p:nvSpPr>
        <p:spPr>
          <a:xfrm>
            <a:off x="0" y="885537"/>
            <a:ext cx="12001275" cy="4839402"/>
          </a:xfrm>
        </p:spPr>
        <p:txBody>
          <a:bodyPr numCol="1">
            <a:noAutofit/>
          </a:bodyPr>
          <a:lstStyle/>
          <a:p>
            <a:r>
              <a:rPr lang="en-US" dirty="0"/>
              <a:t>Moratorium on Health Policy Cancellations ended on 5/31/2020</a:t>
            </a:r>
          </a:p>
          <a:p>
            <a:pPr lvl="1"/>
            <a:r>
              <a:rPr lang="en-US" dirty="0"/>
              <a:t>Retroactive </a:t>
            </a:r>
            <a:r>
              <a:rPr lang="en-US" dirty="0" err="1"/>
              <a:t>Disenrollments</a:t>
            </a:r>
            <a:r>
              <a:rPr lang="en-US" dirty="0"/>
              <a:t> Starting Effective 6/1/2020</a:t>
            </a:r>
          </a:p>
          <a:p>
            <a:r>
              <a:rPr lang="en-US" dirty="0"/>
              <a:t>Reduced Plan Administrative Burden Directive ended on 5/31/2020</a:t>
            </a:r>
          </a:p>
          <a:p>
            <a:pPr lvl="1"/>
            <a:r>
              <a:rPr lang="en-US" dirty="0"/>
              <a:t>Reinstatement of prior authorization procedures</a:t>
            </a:r>
          </a:p>
          <a:p>
            <a:pPr lvl="1"/>
            <a:r>
              <a:rPr lang="en-US" dirty="0"/>
              <a:t>Medical Necessity Reviews</a:t>
            </a:r>
          </a:p>
          <a:p>
            <a:pPr lvl="1"/>
            <a:r>
              <a:rPr lang="en-US" dirty="0"/>
              <a:t>Etc.</a:t>
            </a:r>
          </a:p>
          <a:p>
            <a:r>
              <a:rPr lang="en-US" dirty="0"/>
              <a:t>Feedback from DOI Meeting- Outstanding Questions:</a:t>
            </a:r>
          </a:p>
          <a:p>
            <a:pPr lvl="1"/>
            <a:r>
              <a:rPr lang="en-US" dirty="0"/>
              <a:t>Does retroactive disenrollment mandate removal now allow for patients to be dropped from rolls for March-May (i.e. for services already provided)?</a:t>
            </a:r>
          </a:p>
          <a:p>
            <a:pPr lvl="1"/>
            <a:r>
              <a:rPr lang="en-US" dirty="0"/>
              <a:t>If policy change approval still in effect, then have rate changes been approved?</a:t>
            </a:r>
          </a:p>
          <a:p>
            <a:pPr lvl="3"/>
            <a:endParaRPr lang="en-US" dirty="0"/>
          </a:p>
          <a:p>
            <a:pPr lvl="2"/>
            <a:endParaRPr lang="en-US" dirty="0"/>
          </a:p>
          <a:p>
            <a:endParaRPr lang="en-US" sz="1600" dirty="0"/>
          </a:p>
        </p:txBody>
      </p:sp>
    </p:spTree>
    <p:extLst>
      <p:ext uri="{BB962C8B-B14F-4D97-AF65-F5344CB8AC3E}">
        <p14:creationId xmlns:p14="http://schemas.microsoft.com/office/powerpoint/2010/main" val="2572821061"/>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Autofit/>
          </a:bodyPr>
          <a:lstStyle/>
          <a:p>
            <a:r>
              <a:rPr lang="en-US" sz="3400" b="1" dirty="0"/>
              <a:t>Market Shift-Tsunami</a:t>
            </a:r>
            <a:endParaRPr lang="en-US" sz="3400" dirty="0"/>
          </a:p>
        </p:txBody>
      </p:sp>
      <p:sp>
        <p:nvSpPr>
          <p:cNvPr id="4" name="Content Placeholder 3"/>
          <p:cNvSpPr>
            <a:spLocks noGrp="1"/>
          </p:cNvSpPr>
          <p:nvPr>
            <p:ph idx="1"/>
          </p:nvPr>
        </p:nvSpPr>
        <p:spPr>
          <a:xfrm>
            <a:off x="0" y="885537"/>
            <a:ext cx="12001275" cy="4839402"/>
          </a:xfrm>
        </p:spPr>
        <p:txBody>
          <a:bodyPr numCol="1">
            <a:noAutofit/>
          </a:bodyPr>
          <a:lstStyle/>
          <a:p>
            <a:r>
              <a:rPr lang="en-US" dirty="0"/>
              <a:t>State of Georgia unemployment</a:t>
            </a:r>
          </a:p>
          <a:p>
            <a:pPr lvl="1"/>
            <a:r>
              <a:rPr lang="en-US" dirty="0"/>
              <a:t>February- 3.2%</a:t>
            </a:r>
          </a:p>
          <a:p>
            <a:pPr lvl="1"/>
            <a:r>
              <a:rPr lang="en-US" dirty="0"/>
              <a:t>April- 11.7%</a:t>
            </a:r>
          </a:p>
          <a:p>
            <a:pPr lvl="1"/>
            <a:r>
              <a:rPr lang="en-US" dirty="0"/>
              <a:t>May- 13.3% </a:t>
            </a:r>
          </a:p>
          <a:p>
            <a:r>
              <a:rPr lang="en-US" dirty="0"/>
              <a:t>Short Term- Next 3-6 months</a:t>
            </a:r>
          </a:p>
          <a:p>
            <a:pPr lvl="1"/>
            <a:r>
              <a:rPr lang="en-US" dirty="0"/>
              <a:t>Partially masked by Cobra/Unemployment Benefits.</a:t>
            </a:r>
          </a:p>
          <a:p>
            <a:pPr lvl="1"/>
            <a:r>
              <a:rPr lang="en-US" dirty="0"/>
              <a:t>Potential for retroactive disenrollment?</a:t>
            </a:r>
          </a:p>
          <a:p>
            <a:r>
              <a:rPr lang="en-US" dirty="0"/>
              <a:t>Longer Term- 6-12/24 months?</a:t>
            </a:r>
          </a:p>
          <a:p>
            <a:pPr lvl="1"/>
            <a:r>
              <a:rPr lang="en-US" dirty="0"/>
              <a:t>Payer Mix- Several point shift from Commercial to Medicaid/CMO/Self Pay </a:t>
            </a:r>
          </a:p>
          <a:p>
            <a:pPr lvl="1"/>
            <a:r>
              <a:rPr lang="en-US" dirty="0"/>
              <a:t>Less commercial equal bigger battle for reimbursement?</a:t>
            </a:r>
          </a:p>
          <a:p>
            <a:pPr lvl="1"/>
            <a:endParaRPr lang="en-US" dirty="0"/>
          </a:p>
          <a:p>
            <a:pPr marL="457200" lvl="1" indent="0">
              <a:buNone/>
            </a:pPr>
            <a:endParaRPr lang="en-US" dirty="0"/>
          </a:p>
          <a:p>
            <a:pPr lvl="3"/>
            <a:endParaRPr lang="en-US" dirty="0"/>
          </a:p>
          <a:p>
            <a:pPr lvl="2"/>
            <a:endParaRPr lang="en-US" dirty="0"/>
          </a:p>
          <a:p>
            <a:endParaRPr lang="en-US" sz="1600" dirty="0"/>
          </a:p>
        </p:txBody>
      </p:sp>
    </p:spTree>
    <p:extLst>
      <p:ext uri="{BB962C8B-B14F-4D97-AF65-F5344CB8AC3E}">
        <p14:creationId xmlns:p14="http://schemas.microsoft.com/office/powerpoint/2010/main" val="2109617330"/>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Autofit/>
          </a:bodyPr>
          <a:lstStyle/>
          <a:p>
            <a:r>
              <a:rPr lang="en-US" sz="3400" b="1" dirty="0"/>
              <a:t>Guides &amp; Tools Available at www.shpllc.com/covid</a:t>
            </a:r>
          </a:p>
        </p:txBody>
      </p:sp>
      <p:sp>
        <p:nvSpPr>
          <p:cNvPr id="4" name="Content Placeholder 3"/>
          <p:cNvSpPr>
            <a:spLocks noGrp="1"/>
          </p:cNvSpPr>
          <p:nvPr>
            <p:ph idx="1"/>
          </p:nvPr>
        </p:nvSpPr>
        <p:spPr>
          <a:xfrm>
            <a:off x="0" y="885537"/>
            <a:ext cx="12001275" cy="4839402"/>
          </a:xfrm>
        </p:spPr>
        <p:txBody>
          <a:bodyPr numCol="1">
            <a:noAutofit/>
          </a:bodyPr>
          <a:lstStyle/>
          <a:p>
            <a:r>
              <a:rPr lang="en-US" dirty="0"/>
              <a:t>SHP is available at walk through all available tools directly with you to walk through scenarios directly for your facility:</a:t>
            </a:r>
          </a:p>
          <a:p>
            <a:pPr lvl="3"/>
            <a:r>
              <a:rPr lang="en-US" sz="2800" dirty="0"/>
              <a:t>COVID Funding Guide</a:t>
            </a:r>
          </a:p>
          <a:p>
            <a:pPr lvl="3"/>
            <a:r>
              <a:rPr lang="en-US" sz="2800" dirty="0"/>
              <a:t>COVID Financial Projections Workbook</a:t>
            </a:r>
          </a:p>
          <a:p>
            <a:pPr lvl="3"/>
            <a:r>
              <a:rPr lang="en-US" sz="2800" dirty="0"/>
              <a:t>HRSA COVID Uninsured Process</a:t>
            </a:r>
          </a:p>
          <a:p>
            <a:pPr lvl="3"/>
            <a:r>
              <a:rPr lang="en-US" sz="2800" dirty="0"/>
              <a:t>Updated Telehealth Guide</a:t>
            </a:r>
          </a:p>
          <a:p>
            <a:pPr lvl="3"/>
            <a:r>
              <a:rPr lang="en-US" sz="2800" dirty="0"/>
              <a:t>HHS Portal Input</a:t>
            </a:r>
          </a:p>
          <a:p>
            <a:pPr lvl="2"/>
            <a:endParaRPr lang="en-US" dirty="0"/>
          </a:p>
          <a:p>
            <a:endParaRPr lang="en-US" sz="1600" dirty="0"/>
          </a:p>
        </p:txBody>
      </p:sp>
    </p:spTree>
    <p:extLst>
      <p:ext uri="{BB962C8B-B14F-4D97-AF65-F5344CB8AC3E}">
        <p14:creationId xmlns:p14="http://schemas.microsoft.com/office/powerpoint/2010/main" val="142261564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1"/>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13213" b="13213"/>
          <a:stretch/>
        </p:blipFill>
        <p:spPr>
          <a:prstGeom prst="rect">
            <a:avLst/>
          </a:prstGeom>
        </p:spPr>
      </p:pic>
      <p:sp>
        <p:nvSpPr>
          <p:cNvPr id="5" name="Rectangle 4"/>
          <p:cNvSpPr/>
          <p:nvPr/>
        </p:nvSpPr>
        <p:spPr>
          <a:xfrm>
            <a:off x="0" y="1698171"/>
            <a:ext cx="12192000" cy="2122715"/>
          </a:xfrm>
          <a:prstGeom prst="rect">
            <a:avLst/>
          </a:prstGeom>
          <a:solidFill>
            <a:srgbClr val="2E75B6">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a:xfrm>
            <a:off x="1524000" y="2250961"/>
            <a:ext cx="9144000" cy="1017134"/>
          </a:xfrm>
        </p:spPr>
        <p:txBody>
          <a:bodyPr>
            <a:normAutofit/>
          </a:bodyPr>
          <a:lstStyle/>
          <a:p>
            <a:r>
              <a:rPr lang="en-US" sz="6600" dirty="0"/>
              <a:t>Wrap Up &amp; Questions</a:t>
            </a:r>
          </a:p>
        </p:txBody>
      </p:sp>
    </p:spTree>
    <p:extLst>
      <p:ext uri="{BB962C8B-B14F-4D97-AF65-F5344CB8AC3E}">
        <p14:creationId xmlns:p14="http://schemas.microsoft.com/office/powerpoint/2010/main" val="19560064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fontScale="90000"/>
          </a:bodyPr>
          <a:lstStyle/>
          <a:p>
            <a:r>
              <a:rPr lang="en-US" b="1" dirty="0"/>
              <a:t>SBA Economic Injury Disaster Loan (EIDL)</a:t>
            </a:r>
            <a:endParaRPr lang="en-US" dirty="0"/>
          </a:p>
        </p:txBody>
      </p:sp>
      <p:sp>
        <p:nvSpPr>
          <p:cNvPr id="4" name="Content Placeholder 3"/>
          <p:cNvSpPr>
            <a:spLocks noGrp="1"/>
          </p:cNvSpPr>
          <p:nvPr>
            <p:ph idx="1"/>
          </p:nvPr>
        </p:nvSpPr>
        <p:spPr>
          <a:xfrm>
            <a:off x="0" y="885537"/>
            <a:ext cx="11945389" cy="4839402"/>
          </a:xfrm>
        </p:spPr>
        <p:txBody>
          <a:bodyPr numCol="1">
            <a:noAutofit/>
          </a:bodyPr>
          <a:lstStyle/>
          <a:p>
            <a:r>
              <a:rPr lang="en-US" sz="2400" b="1" i="1" u="sng" dirty="0"/>
              <a:t>SBA Re-Opened EIDL for Loans &amp; $10,000 Advance Grants on June 15</a:t>
            </a:r>
          </a:p>
          <a:p>
            <a:pPr lvl="1"/>
            <a:r>
              <a:rPr lang="en-US" dirty="0"/>
              <a:t>Eligible Borrowers</a:t>
            </a:r>
          </a:p>
          <a:p>
            <a:pPr lvl="2"/>
            <a:r>
              <a:rPr lang="en-US" dirty="0"/>
              <a:t>Business with not more than 500 employees.</a:t>
            </a:r>
          </a:p>
          <a:p>
            <a:pPr lvl="2"/>
            <a:r>
              <a:rPr lang="en-US" dirty="0"/>
              <a:t>Business is an individual who operates under a sole proprietorship, with or without employees, or as an independent contractor</a:t>
            </a:r>
          </a:p>
          <a:p>
            <a:pPr lvl="2"/>
            <a:r>
              <a:rPr lang="en-US" dirty="0"/>
              <a:t>Business is </a:t>
            </a:r>
            <a:r>
              <a:rPr lang="en-US" altLang="en-US" dirty="0">
                <a:solidFill>
                  <a:srgbClr val="212529"/>
                </a:solidFill>
              </a:rPr>
              <a:t>an Employee Stock Ownership Plan (ESOP), as defined in 15 U.S.C. 632, with not more than 500 employees. </a:t>
            </a:r>
            <a:endParaRPr lang="en-US" altLang="en-US" sz="1200" dirty="0"/>
          </a:p>
          <a:p>
            <a:pPr lvl="2"/>
            <a:r>
              <a:rPr lang="en-US" altLang="en-US" dirty="0">
                <a:solidFill>
                  <a:srgbClr val="212529"/>
                </a:solidFill>
              </a:rPr>
              <a:t>Business with more than 500 employees that is small under SBA Size Standards found at </a:t>
            </a:r>
            <a:r>
              <a:rPr lang="en-US" altLang="en-US" dirty="0">
                <a:solidFill>
                  <a:srgbClr val="007BFF"/>
                </a:solidFill>
                <a:hlinkClick r:id="rId9"/>
              </a:rPr>
              <a:t>https://www.sba.gov/size-standards</a:t>
            </a:r>
            <a:r>
              <a:rPr lang="en-US" altLang="en-US" dirty="0">
                <a:solidFill>
                  <a:srgbClr val="212529"/>
                </a:solidFill>
              </a:rPr>
              <a:t>. </a:t>
            </a:r>
            <a:endParaRPr lang="en-US" altLang="en-US" sz="1200" dirty="0"/>
          </a:p>
          <a:p>
            <a:pPr lvl="2"/>
            <a:r>
              <a:rPr lang="en-US" altLang="en-US" dirty="0">
                <a:solidFill>
                  <a:srgbClr val="212529"/>
                </a:solidFill>
              </a:rPr>
              <a:t>Business is a private non-profit organization that is a non-governmental agency or entity that currently has an effective ruling letter from the IRS granting tax exemption under sections 501(c),(d), or (e) of the Internal Revenue Code of 1954, or satisfactory evidence from the State that the non-revenue producing organization or entity is a non-profit one organized or doing business under State law, or a faith-based organization. </a:t>
            </a:r>
            <a:endParaRPr lang="en-US" altLang="en-US" sz="3600" dirty="0"/>
          </a:p>
          <a:p>
            <a:pPr lvl="3"/>
            <a:endParaRPr lang="en-US" dirty="0"/>
          </a:p>
          <a:p>
            <a:pPr lvl="1"/>
            <a:endParaRPr lang="en-US" dirty="0"/>
          </a:p>
        </p:txBody>
      </p:sp>
    </p:spTree>
    <p:controls>
      <mc:AlternateContent xmlns:mc="http://schemas.openxmlformats.org/markup-compatibility/2006">
        <mc:Choice xmlns:v="urn:schemas-microsoft-com:vml" Requires="v">
          <p:control spid="1026" name="HTMLOption1" r:id="rId2" imgW="228600" imgH="274320"/>
        </mc:Choice>
        <mc:Fallback>
          <p:control name="HTMLOption1" r:id="rId2" imgW="228600" imgH="274320">
            <p:pic>
              <p:nvPicPr>
                <p:cNvPr id="5" name="HTMLOption1"/>
                <p:cNvPicPr preferRelativeResize="0">
                  <a:picLocks noChangeArrowheads="1" noChangeShapeType="1"/>
                </p:cNvPicPr>
                <p:nvPr/>
              </p:nvPicPr>
              <p:blipFill>
                <a:blip r:embed="rId10"/>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7" name="HTMLOption2" r:id="rId3" imgW="228600" imgH="274320"/>
        </mc:Choice>
        <mc:Fallback>
          <p:control name="HTMLOption2" r:id="rId3" imgW="228600" imgH="274320">
            <p:pic>
              <p:nvPicPr>
                <p:cNvPr id="6" name="HTMLOption2"/>
                <p:cNvPicPr preferRelativeResize="0">
                  <a:picLocks noChangeArrowheads="1" noChangeShapeType="1"/>
                </p:cNvPicPr>
                <p:nvPr/>
              </p:nvPicPr>
              <p:blipFill>
                <a:blip r:embed="rId10"/>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8" name="HTMLOption3" r:id="rId4" imgW="228600" imgH="274320"/>
        </mc:Choice>
        <mc:Fallback>
          <p:control name="HTMLOption3" r:id="rId4" imgW="228600" imgH="274320">
            <p:pic>
              <p:nvPicPr>
                <p:cNvPr id="7" name="HTMLOption3"/>
                <p:cNvPicPr preferRelativeResize="0">
                  <a:picLocks noChangeArrowheads="1" noChangeShapeType="1"/>
                </p:cNvPicPr>
                <p:nvPr/>
              </p:nvPicPr>
              <p:blipFill>
                <a:blip r:embed="rId10"/>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9" name="HTMLOption4" r:id="rId5" imgW="228600" imgH="274320"/>
        </mc:Choice>
        <mc:Fallback>
          <p:control name="HTMLOption4" r:id="rId5" imgW="228600" imgH="274320">
            <p:pic>
              <p:nvPicPr>
                <p:cNvPr id="8" name="HTMLOption4"/>
                <p:cNvPicPr preferRelativeResize="0">
                  <a:picLocks noChangeArrowheads="1" noChangeShapeType="1"/>
                </p:cNvPicPr>
                <p:nvPr/>
              </p:nvPicPr>
              <p:blipFill>
                <a:blip r:embed="rId10"/>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0" name="HTMLOption5" r:id="rId6" imgW="228600" imgH="274320"/>
        </mc:Choice>
        <mc:Fallback>
          <p:control name="HTMLOption5" r:id="rId6" imgW="228600" imgH="274320">
            <p:pic>
              <p:nvPicPr>
                <p:cNvPr id="9" name="HTMLOption5"/>
                <p:cNvPicPr preferRelativeResize="0">
                  <a:picLocks noChangeArrowheads="1" noChangeShapeType="1"/>
                </p:cNvPicPr>
                <p:nvPr/>
              </p:nvPicPr>
              <p:blipFill>
                <a:blip r:embed="rId10"/>
                <a:srcRect/>
                <a:stretch>
                  <a:fillRect/>
                </a:stretch>
              </p:blipFill>
              <p:spPr bwMode="auto">
                <a:xfrm>
                  <a:off x="-516294" y="-518968"/>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1" name="HTMLOption6" r:id="rId7" imgW="228600" imgH="274320"/>
        </mc:Choice>
        <mc:Fallback>
          <p:control name="HTMLOption6" r:id="rId7" imgW="228600" imgH="274320">
            <p:pic>
              <p:nvPicPr>
                <p:cNvPr id="10" name="HTMLOption6"/>
                <p:cNvPicPr preferRelativeResize="0">
                  <a:picLocks noChangeArrowheads="1" noChangeShapeType="1"/>
                </p:cNvPicPr>
                <p:nvPr/>
              </p:nvPicPr>
              <p:blipFill>
                <a:blip r:embed="rId10"/>
                <a:srcRect/>
                <a:stretch>
                  <a:fillRect/>
                </a:stretch>
              </p:blipFill>
              <p:spPr bwMode="auto">
                <a:xfrm>
                  <a:off x="329682" y="5572539"/>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06117047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4" y="0"/>
            <a:ext cx="10624133" cy="1018552"/>
          </a:xfrm>
        </p:spPr>
        <p:txBody>
          <a:bodyPr>
            <a:normAutofit/>
          </a:bodyPr>
          <a:lstStyle/>
          <a:p>
            <a:r>
              <a:rPr lang="en-US" b="1" dirty="0"/>
              <a:t>SBA EIDL</a:t>
            </a:r>
            <a:endParaRPr lang="en-US" dirty="0"/>
          </a:p>
        </p:txBody>
      </p:sp>
      <p:sp>
        <p:nvSpPr>
          <p:cNvPr id="4" name="Content Placeholder 3"/>
          <p:cNvSpPr>
            <a:spLocks noGrp="1"/>
          </p:cNvSpPr>
          <p:nvPr>
            <p:ph idx="1"/>
          </p:nvPr>
        </p:nvSpPr>
        <p:spPr>
          <a:xfrm>
            <a:off x="0" y="885537"/>
            <a:ext cx="12001275" cy="4839402"/>
          </a:xfrm>
        </p:spPr>
        <p:txBody>
          <a:bodyPr numCol="1">
            <a:noAutofit/>
          </a:bodyPr>
          <a:lstStyle/>
          <a:p>
            <a:pPr lvl="1"/>
            <a:r>
              <a:rPr lang="en-US" dirty="0"/>
              <a:t>EIDL Loan Advance: $10,000 Grant</a:t>
            </a:r>
          </a:p>
          <a:p>
            <a:pPr lvl="1"/>
            <a:r>
              <a:rPr lang="en-US" dirty="0"/>
              <a:t>EIDL Loan: </a:t>
            </a:r>
          </a:p>
          <a:p>
            <a:pPr lvl="2"/>
            <a:r>
              <a:rPr lang="en-US" dirty="0"/>
              <a:t>Up to $2 million. </a:t>
            </a:r>
          </a:p>
          <a:p>
            <a:pPr lvl="2"/>
            <a:r>
              <a:rPr lang="en-US" dirty="0"/>
              <a:t>Small businesses are subject to a 3.75% interest rate</a:t>
            </a:r>
          </a:p>
          <a:p>
            <a:pPr lvl="2"/>
            <a:r>
              <a:rPr lang="en-US" dirty="0"/>
              <a:t>Nonprofits have a 2.75% interest rate</a:t>
            </a:r>
          </a:p>
          <a:p>
            <a:pPr lvl="2"/>
            <a:r>
              <a:rPr lang="en-US" dirty="0"/>
              <a:t>Terms go up to 30 years.</a:t>
            </a:r>
          </a:p>
          <a:p>
            <a:pPr lvl="1"/>
            <a:r>
              <a:rPr lang="en-US" dirty="0"/>
              <a:t>Application Link:</a:t>
            </a:r>
          </a:p>
          <a:p>
            <a:pPr lvl="2"/>
            <a:r>
              <a:rPr lang="en-US" sz="2400" b="1" dirty="0">
                <a:hlinkClick r:id="rId2"/>
              </a:rPr>
              <a:t>https://covid19relief.sba.gov/#/</a:t>
            </a:r>
            <a:endParaRPr lang="en-US" sz="2400" b="1" dirty="0"/>
          </a:p>
          <a:p>
            <a:pPr lvl="1"/>
            <a:r>
              <a:rPr lang="en-US" b="1" dirty="0"/>
              <a:t>Applications will be processed on a first come, first served basis.</a:t>
            </a:r>
          </a:p>
          <a:p>
            <a:endParaRPr lang="en-US" sz="1600" dirty="0"/>
          </a:p>
        </p:txBody>
      </p:sp>
    </p:spTree>
    <p:extLst>
      <p:ext uri="{BB962C8B-B14F-4D97-AF65-F5344CB8AC3E}">
        <p14:creationId xmlns:p14="http://schemas.microsoft.com/office/powerpoint/2010/main" val="311604268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4" y="0"/>
            <a:ext cx="10624133" cy="1018552"/>
          </a:xfrm>
        </p:spPr>
        <p:txBody>
          <a:bodyPr>
            <a:normAutofit fontScale="90000"/>
          </a:bodyPr>
          <a:lstStyle/>
          <a:p>
            <a:r>
              <a:rPr lang="en-US" b="1" dirty="0"/>
              <a:t>Paycheck Protection Program Loan New Rules </a:t>
            </a:r>
            <a:endParaRPr lang="en-US" dirty="0"/>
          </a:p>
        </p:txBody>
      </p:sp>
      <p:sp>
        <p:nvSpPr>
          <p:cNvPr id="4" name="Content Placeholder 3"/>
          <p:cNvSpPr>
            <a:spLocks noGrp="1"/>
          </p:cNvSpPr>
          <p:nvPr>
            <p:ph idx="1"/>
          </p:nvPr>
        </p:nvSpPr>
        <p:spPr>
          <a:xfrm>
            <a:off x="0" y="885537"/>
            <a:ext cx="12001275" cy="4839402"/>
          </a:xfrm>
        </p:spPr>
        <p:txBody>
          <a:bodyPr numCol="1">
            <a:noAutofit/>
          </a:bodyPr>
          <a:lstStyle/>
          <a:p>
            <a:r>
              <a:rPr lang="en-US" dirty="0"/>
              <a:t>HR 7010 Established New Forgiveness Criteria</a:t>
            </a:r>
          </a:p>
          <a:p>
            <a:pPr lvl="1"/>
            <a:r>
              <a:rPr lang="en-US" sz="1600" b="1" i="1" dirty="0"/>
              <a:t>8 vs. 24 week period: </a:t>
            </a:r>
            <a:r>
              <a:rPr lang="en-US" sz="1600" dirty="0"/>
              <a:t>Added option to move eight-week period for spending the loan to 24 weeks or the end of the year; whichever comes first (obviously predicated on when your PPP loan was funded).  </a:t>
            </a:r>
          </a:p>
          <a:p>
            <a:pPr lvl="1"/>
            <a:r>
              <a:rPr lang="en-US" sz="1600" b="1" i="1" dirty="0"/>
              <a:t>Payroll %: </a:t>
            </a:r>
            <a:r>
              <a:rPr lang="en-US" sz="1600" dirty="0"/>
              <a:t>Under the existing legislation; 75% of the loan had to be spent on payroll expenses; new rules lower that threshold to 60%. </a:t>
            </a:r>
          </a:p>
          <a:p>
            <a:pPr lvl="2"/>
            <a:r>
              <a:rPr lang="en-US" sz="1600" b="1" i="1" dirty="0"/>
              <a:t>The 60% threshold is absolute though; if less than 60% is spent on payroll, there will be no forgiveness on the PPP loan (i.e. cliff vs. </a:t>
            </a:r>
            <a:r>
              <a:rPr lang="en-US" sz="1600" b="1" i="1" dirty="0" err="1"/>
              <a:t>prorata</a:t>
            </a:r>
            <a:r>
              <a:rPr lang="en-US" sz="1600" b="1" i="1" dirty="0"/>
              <a:t> penalty).</a:t>
            </a:r>
            <a:r>
              <a:rPr lang="en-US" sz="1600" dirty="0"/>
              <a:t>  This is a change from the reduced forgiveness allowances under the original guidance.</a:t>
            </a:r>
          </a:p>
          <a:p>
            <a:pPr lvl="1"/>
            <a:r>
              <a:rPr lang="en-US" sz="1600" b="1" i="1" dirty="0"/>
              <a:t>Repayment Period: </a:t>
            </a:r>
            <a:r>
              <a:rPr lang="en-US" sz="1600" dirty="0"/>
              <a:t>PPP borrowers would have five years; rather than two years, to repay any money owed on a loan.</a:t>
            </a:r>
          </a:p>
          <a:p>
            <a:pPr lvl="1"/>
            <a:r>
              <a:rPr lang="en-US" sz="1600" b="1" i="1" dirty="0"/>
              <a:t>FTE Penalty Exceptions: </a:t>
            </a:r>
            <a:r>
              <a:rPr lang="en-US" sz="1600" dirty="0"/>
              <a:t>PPP lenders cannot withhold forgiveness based on the employee count regulations if one of the two thresholds below are met:</a:t>
            </a:r>
          </a:p>
          <a:p>
            <a:pPr lvl="2"/>
            <a:r>
              <a:rPr lang="en-US" sz="1600" dirty="0"/>
              <a:t>An employer is unable to rehire former employees and is unable to hire similarly qualified employees.</a:t>
            </a:r>
          </a:p>
          <a:p>
            <a:pPr lvl="2"/>
            <a:r>
              <a:rPr lang="en-US" sz="1600" dirty="0"/>
              <a:t>An employer is unable to return to the same level of business activity due to compliance with federal regulations related to COVID-19. </a:t>
            </a:r>
          </a:p>
          <a:p>
            <a:pPr lvl="1"/>
            <a:r>
              <a:rPr lang="en-US" sz="1600" b="1" i="1" dirty="0"/>
              <a:t>Payroll Tax Deferral- </a:t>
            </a:r>
            <a:r>
              <a:rPr lang="en-US" sz="1600" dirty="0"/>
              <a:t>Employers will be able to defer paying the 6.2% payroll tax that employers are charged for employees for a period of two years, regardless of whether the borrower receives loan forgiveness under the PPP program. Prior law provided that no such deferral was available to PPP borrowers.</a:t>
            </a:r>
          </a:p>
          <a:p>
            <a:r>
              <a:rPr lang="en-US" sz="2000" b="1" i="1" dirty="0"/>
              <a:t>SBA announced on June 8 that they will be issuing new forgiveness guidance/forms based on revised criteria. </a:t>
            </a:r>
          </a:p>
          <a:p>
            <a:pPr lvl="3"/>
            <a:endParaRPr lang="en-US" sz="900" dirty="0"/>
          </a:p>
          <a:p>
            <a:endParaRPr lang="en-US" sz="1600" dirty="0"/>
          </a:p>
        </p:txBody>
      </p:sp>
    </p:spTree>
    <p:extLst>
      <p:ext uri="{BB962C8B-B14F-4D97-AF65-F5344CB8AC3E}">
        <p14:creationId xmlns:p14="http://schemas.microsoft.com/office/powerpoint/2010/main" val="66843971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4" y="0"/>
            <a:ext cx="10191871" cy="1018552"/>
          </a:xfrm>
        </p:spPr>
        <p:txBody>
          <a:bodyPr>
            <a:normAutofit fontScale="90000"/>
          </a:bodyPr>
          <a:lstStyle/>
          <a:p>
            <a:r>
              <a:rPr lang="en-US" b="1" dirty="0"/>
              <a:t>Paycheck Protection Program Loan Questions </a:t>
            </a:r>
            <a:endParaRPr lang="en-US" dirty="0"/>
          </a:p>
        </p:txBody>
      </p:sp>
      <p:sp>
        <p:nvSpPr>
          <p:cNvPr id="4" name="Content Placeholder 3"/>
          <p:cNvSpPr>
            <a:spLocks noGrp="1"/>
          </p:cNvSpPr>
          <p:nvPr>
            <p:ph idx="1"/>
          </p:nvPr>
        </p:nvSpPr>
        <p:spPr>
          <a:xfrm>
            <a:off x="0" y="1114425"/>
            <a:ext cx="12128269" cy="4494136"/>
          </a:xfrm>
        </p:spPr>
        <p:txBody>
          <a:bodyPr numCol="1">
            <a:noAutofit/>
          </a:bodyPr>
          <a:lstStyle/>
          <a:p>
            <a:r>
              <a:rPr lang="en-US" dirty="0"/>
              <a:t>Using 24 weeks likely leads everything to be forgiven but have to use 24 week FTE average. Does that lock in head count vs. changing might have made otherwise?</a:t>
            </a:r>
          </a:p>
          <a:p>
            <a:r>
              <a:rPr lang="en-US" dirty="0"/>
              <a:t>If using 8 weeks and funds left over, consider implications of:</a:t>
            </a:r>
          </a:p>
          <a:p>
            <a:pPr lvl="1"/>
            <a:r>
              <a:rPr lang="en-US" dirty="0"/>
              <a:t>Prorated first payroll after 8 week period.</a:t>
            </a:r>
          </a:p>
          <a:p>
            <a:pPr lvl="1"/>
            <a:r>
              <a:rPr lang="en-US" dirty="0"/>
              <a:t>Prorated portion of utilities paid in arrears.</a:t>
            </a:r>
          </a:p>
          <a:p>
            <a:pPr lvl="1"/>
            <a:r>
              <a:rPr lang="en-US" dirty="0"/>
              <a:t>Make final payments on health insurance premiums, employer side state taxes, etc. prior to the 56</a:t>
            </a:r>
            <a:r>
              <a:rPr lang="en-US" baseline="30000" dirty="0"/>
              <a:t>th</a:t>
            </a:r>
            <a:r>
              <a:rPr lang="en-US" dirty="0"/>
              <a:t> day (And, don’t assume 8 weeks is 2 months. It’s not… </a:t>
            </a:r>
            <a:r>
              <a:rPr lang="en-US" dirty="0">
                <a:sym typeface="Wingdings" panose="05000000000000000000" pitchFamily="2" charset="2"/>
              </a:rPr>
              <a:t>).</a:t>
            </a:r>
          </a:p>
          <a:p>
            <a:pPr lvl="1"/>
            <a:r>
              <a:rPr lang="en-US" dirty="0">
                <a:sym typeface="Wingdings" panose="05000000000000000000" pitchFamily="2" charset="2"/>
              </a:rPr>
              <a:t>Funding 401k/physicians’ retirement prior to end of 8 weeks/prorate for full 8 weeks. </a:t>
            </a:r>
          </a:p>
          <a:p>
            <a:pPr lvl="1"/>
            <a:endParaRPr lang="en-US" dirty="0"/>
          </a:p>
          <a:p>
            <a:endParaRPr lang="en-US" sz="3200" dirty="0"/>
          </a:p>
        </p:txBody>
      </p:sp>
    </p:spTree>
    <p:extLst>
      <p:ext uri="{BB962C8B-B14F-4D97-AF65-F5344CB8AC3E}">
        <p14:creationId xmlns:p14="http://schemas.microsoft.com/office/powerpoint/2010/main" val="87286472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HHS Allocations- Completed</a:t>
            </a:r>
            <a:endParaRPr lang="en-US" dirty="0"/>
          </a:p>
        </p:txBody>
      </p:sp>
      <p:sp>
        <p:nvSpPr>
          <p:cNvPr id="4" name="Content Placeholder 3"/>
          <p:cNvSpPr>
            <a:spLocks noGrp="1"/>
          </p:cNvSpPr>
          <p:nvPr>
            <p:ph idx="1"/>
          </p:nvPr>
        </p:nvSpPr>
        <p:spPr>
          <a:xfrm>
            <a:off x="-1" y="885537"/>
            <a:ext cx="12192001" cy="4839402"/>
          </a:xfrm>
        </p:spPr>
        <p:txBody>
          <a:bodyPr numCol="1">
            <a:noAutofit/>
          </a:bodyPr>
          <a:lstStyle/>
          <a:p>
            <a:r>
              <a:rPr lang="en-US" sz="2500" dirty="0"/>
              <a:t>HHS $30B “Medicare” Allocation</a:t>
            </a:r>
          </a:p>
          <a:p>
            <a:r>
              <a:rPr lang="en-US" sz="2500" dirty="0"/>
              <a:t>HHS $20B “All Revenue” Allocation</a:t>
            </a:r>
          </a:p>
          <a:p>
            <a:r>
              <a:rPr lang="en-US" sz="2500" dirty="0"/>
              <a:t>HHS $12B “Rural Hospital &amp; RHC” Allocation</a:t>
            </a:r>
          </a:p>
          <a:p>
            <a:r>
              <a:rPr lang="en-US" sz="2500" dirty="0"/>
              <a:t>HHS $4.9 B “SNF” Allocation</a:t>
            </a:r>
          </a:p>
          <a:p>
            <a:r>
              <a:rPr lang="en-US" sz="2500" dirty="0"/>
              <a:t>Attestations Agreeing to Terms &amp; Conditions Must be Completed for Each Allocation</a:t>
            </a:r>
          </a:p>
          <a:p>
            <a:pPr lvl="1"/>
            <a:r>
              <a:rPr lang="en-US" dirty="0"/>
              <a:t>Guidance on Internal Tracking</a:t>
            </a:r>
          </a:p>
          <a:p>
            <a:pPr lvl="1"/>
            <a:r>
              <a:rPr lang="en-US" sz="1800" b="1" dirty="0"/>
              <a:t>PPP</a:t>
            </a:r>
            <a:r>
              <a:rPr lang="en-US" sz="1800" dirty="0"/>
              <a:t>: records on how this money was spent in accordance with the legislation to maximize forgiveness (i.e. a minimum of 60% on payroll and up to 40% on mortgage/rent/utilities).  </a:t>
            </a:r>
          </a:p>
          <a:p>
            <a:pPr lvl="1"/>
            <a:r>
              <a:rPr lang="en-US" sz="1800" b="1" dirty="0"/>
              <a:t>HHS Distributions: </a:t>
            </a:r>
            <a:r>
              <a:rPr lang="en-US" sz="1800" dirty="0"/>
              <a:t>records on how this money was utilized for non-PPP expenses; such as lost revenue offsets/ additional equipment required for PPE/office cleaning/etc. (</a:t>
            </a:r>
            <a:r>
              <a:rPr lang="en-US" sz="1800" b="1" u="sng" dirty="0"/>
              <a:t>this cannot overlap with the records on how you spent other HHS allocations)</a:t>
            </a:r>
          </a:p>
          <a:p>
            <a:pPr lvl="2"/>
            <a:r>
              <a:rPr lang="en-US" sz="1800" dirty="0"/>
              <a:t>Annualizing COVID Impact-Potential Future Waves?</a:t>
            </a:r>
          </a:p>
          <a:p>
            <a:pPr lvl="1"/>
            <a:endParaRPr lang="en-US" sz="1800" dirty="0"/>
          </a:p>
          <a:p>
            <a:pPr lvl="1"/>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347041665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Pending &amp; Ongoing Financial Relief</a:t>
            </a:r>
            <a:endParaRPr lang="en-US" dirty="0"/>
          </a:p>
        </p:txBody>
      </p:sp>
      <p:sp>
        <p:nvSpPr>
          <p:cNvPr id="4" name="Content Placeholder 3"/>
          <p:cNvSpPr>
            <a:spLocks noGrp="1"/>
          </p:cNvSpPr>
          <p:nvPr>
            <p:ph idx="1"/>
          </p:nvPr>
        </p:nvSpPr>
        <p:spPr>
          <a:xfrm>
            <a:off x="-1" y="736247"/>
            <a:ext cx="12192001" cy="4839402"/>
          </a:xfrm>
        </p:spPr>
        <p:txBody>
          <a:bodyPr numCol="1">
            <a:noAutofit/>
          </a:bodyPr>
          <a:lstStyle/>
          <a:p>
            <a:pPr lvl="1"/>
            <a:r>
              <a:rPr lang="en-US" sz="2200" dirty="0"/>
              <a:t>Ongoing: HRSA COVID-19 Testing &amp; Treatment for Uninsured</a:t>
            </a:r>
          </a:p>
          <a:p>
            <a:pPr lvl="1"/>
            <a:r>
              <a:rPr lang="en-US" sz="2200" dirty="0"/>
              <a:t>HHS Announced as of 6/9/2020:</a:t>
            </a:r>
          </a:p>
          <a:p>
            <a:pPr lvl="2"/>
            <a:r>
              <a:rPr lang="en-US" sz="1800" b="1" u="sng" dirty="0"/>
              <a:t>$10 BILLION ALLOCATION FOR SAFETY NET HOSPITALS</a:t>
            </a:r>
            <a:endParaRPr lang="en-US" sz="1800" dirty="0"/>
          </a:p>
          <a:p>
            <a:pPr lvl="3"/>
            <a:r>
              <a:rPr lang="en-US" sz="1600" dirty="0"/>
              <a:t>HHS is announcing the distribution of $10 billion in Provider Relief Funds to safety net hospitals. This payment is going to hospitals that serve a disproportionate number of Medicaid patients or provide large amounts of uncompensated care. Qualifying hospitals will have:</a:t>
            </a:r>
          </a:p>
          <a:p>
            <a:pPr lvl="4"/>
            <a:r>
              <a:rPr lang="en-US" sz="1600" dirty="0"/>
              <a:t>A Medicare Disproportionate Payment Percentage (DPP) of 20.2 percent or greater;</a:t>
            </a:r>
          </a:p>
          <a:p>
            <a:pPr lvl="4"/>
            <a:r>
              <a:rPr lang="en-US" sz="1600" dirty="0"/>
              <a:t>Average Uncompensated Care per bed of $25,000 or more. For example, a hospital with 100 beds would need to provide $2,500,000 in Uncompensated Care in a year to meet this requirement;</a:t>
            </a:r>
          </a:p>
          <a:p>
            <a:pPr lvl="4"/>
            <a:r>
              <a:rPr lang="en-US" sz="1600" dirty="0"/>
              <a:t>Profitability of 3 percent or less, as reported to CMS in its most recently filed Cost Report.</a:t>
            </a:r>
          </a:p>
          <a:p>
            <a:pPr lvl="3"/>
            <a:r>
              <a:rPr lang="en-US" sz="1600" dirty="0"/>
              <a:t>Recipients will receive a minimum distribution of $5 million and a maximum distribution of $50 million. </a:t>
            </a:r>
          </a:p>
          <a:p>
            <a:pPr lvl="2"/>
            <a:r>
              <a:rPr lang="en-US" b="1" u="sng" dirty="0"/>
              <a:t>COVID HIGH IMPACT DISTRIBUTION ROUND #2</a:t>
            </a:r>
            <a:endParaRPr lang="en-US" dirty="0"/>
          </a:p>
          <a:p>
            <a:pPr lvl="3"/>
            <a:r>
              <a:rPr lang="en-US" sz="1600" dirty="0"/>
              <a:t>HHS sent communications to all hospitals on June 8 asking them to update information on their COVID-19 positive-inpatient admissions for the period January 1, 2020, through June 10, 2020. This information will be used to determine a second round of funding to hospitals in COVID-19 hotspots. </a:t>
            </a:r>
            <a:r>
              <a:rPr lang="en-US" sz="1600" b="1" dirty="0"/>
              <a:t>To determine their eligibility for funding under this $10 billion distribution, hospitals must submit their information by June 15, 2020 at 9:00 PM ET.</a:t>
            </a:r>
          </a:p>
          <a:p>
            <a:pPr lvl="2"/>
            <a:r>
              <a:rPr lang="en-US" sz="2400" b="1" i="1" u="sng" dirty="0">
                <a:solidFill>
                  <a:srgbClr val="FF0000"/>
                </a:solidFill>
              </a:rPr>
              <a:t>HHS- $49.8B still outstanding to be distributed to providers.</a:t>
            </a:r>
          </a:p>
          <a:p>
            <a:pPr lvl="2"/>
            <a:r>
              <a:rPr lang="en-US" sz="2400" b="1" i="1" u="sng" dirty="0">
                <a:solidFill>
                  <a:srgbClr val="FF0000"/>
                </a:solidFill>
              </a:rPr>
              <a:t>DCH- Medicaid Waiver $’s still on hold.</a:t>
            </a:r>
          </a:p>
          <a:p>
            <a:pPr lvl="3"/>
            <a:endParaRPr lang="en-US" sz="1600" dirty="0"/>
          </a:p>
          <a:p>
            <a:pPr lvl="2"/>
            <a:endParaRPr lang="en-US" dirty="0"/>
          </a:p>
          <a:p>
            <a:pPr lvl="2"/>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201657241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Pending &amp; Ongoing Financial Relief</a:t>
            </a:r>
            <a:endParaRPr lang="en-US" dirty="0"/>
          </a:p>
        </p:txBody>
      </p:sp>
      <p:sp>
        <p:nvSpPr>
          <p:cNvPr id="4" name="Content Placeholder 3"/>
          <p:cNvSpPr>
            <a:spLocks noGrp="1"/>
          </p:cNvSpPr>
          <p:nvPr>
            <p:ph idx="1"/>
          </p:nvPr>
        </p:nvSpPr>
        <p:spPr>
          <a:xfrm>
            <a:off x="-1" y="885537"/>
            <a:ext cx="12192001" cy="4839402"/>
          </a:xfrm>
        </p:spPr>
        <p:txBody>
          <a:bodyPr numCol="1">
            <a:noAutofit/>
          </a:bodyPr>
          <a:lstStyle/>
          <a:p>
            <a:r>
              <a:rPr lang="en-US" sz="2600" b="1" i="1" dirty="0"/>
              <a:t>HHS Announced as of 6/9/2020: </a:t>
            </a:r>
          </a:p>
          <a:p>
            <a:pPr lvl="2"/>
            <a:r>
              <a:rPr lang="en-US" sz="1800" b="1" u="sng" dirty="0"/>
              <a:t>MEDICAID RELIEF PORTAL </a:t>
            </a:r>
            <a:endParaRPr lang="en-US" sz="1800" dirty="0"/>
          </a:p>
          <a:p>
            <a:pPr lvl="3"/>
            <a:r>
              <a:rPr lang="en-US" sz="1600" dirty="0"/>
              <a:t>HHS will launch an enhanced Provider Relief Fund Payment Portal on June 10 that will allow eligible Medicaid and CHIP providers to report their annual patient revenue, which will be used as a factor in determining their Provider Relief Fund payment. The payment to each provider will be at least 2 percent of reported gross revenue from patient care; but the final amount will be determined after the data is submitted, including information about the number of Medicaid patients providers serve.  </a:t>
            </a:r>
          </a:p>
          <a:p>
            <a:pPr lvl="3"/>
            <a:r>
              <a:rPr lang="en-US" sz="1600" dirty="0"/>
              <a:t>To be eligible for this funding, health care providers </a:t>
            </a:r>
            <a:r>
              <a:rPr lang="en-US" sz="1600" b="1" u="sng" dirty="0"/>
              <a:t>must not have received payments from the $50 billion Provider Relief Fund General Distribution</a:t>
            </a:r>
            <a:r>
              <a:rPr lang="en-US" sz="1600" dirty="0"/>
              <a:t> and either have directly billed their state Medicaid/CHIP programs or Medicaid managed care plans for healthcare-related services between January 1, 2018, to May 31, 2020. </a:t>
            </a:r>
          </a:p>
          <a:p>
            <a:pPr lvl="3"/>
            <a:r>
              <a:rPr lang="en-US" sz="1600" dirty="0"/>
              <a:t>This round of relief is focused on the 38% of Medicaid providers who have not yet received any financial relief; including for example pediatricians, obstetrician-gynecologists, dentists, opioid treatment and behavioral health providers, assisted living facilities and other home and community-based services providers.</a:t>
            </a:r>
          </a:p>
          <a:p>
            <a:pPr lvl="3"/>
            <a:r>
              <a:rPr lang="en-US" sz="1600" dirty="0"/>
              <a:t>More information about eligibility and the application process available at </a:t>
            </a:r>
            <a:r>
              <a:rPr lang="en-US" sz="1600" u="sng" dirty="0">
                <a:hlinkClick r:id="rId2"/>
              </a:rPr>
              <a:t>https://www.hhs.gov/coronavirus/cares-act-provider-relief-fund/general-information/index.html</a:t>
            </a:r>
            <a:r>
              <a:rPr lang="en-US" sz="1600" dirty="0"/>
              <a:t>. </a:t>
            </a:r>
            <a:endParaRPr lang="en-US" sz="1400" dirty="0"/>
          </a:p>
          <a:p>
            <a:pPr lvl="2"/>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382203247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Medicaid Relief</a:t>
            </a:r>
            <a:endParaRPr lang="en-US" dirty="0"/>
          </a:p>
        </p:txBody>
      </p:sp>
      <p:sp>
        <p:nvSpPr>
          <p:cNvPr id="4" name="Content Placeholder 3"/>
          <p:cNvSpPr>
            <a:spLocks noGrp="1"/>
          </p:cNvSpPr>
          <p:nvPr>
            <p:ph idx="1"/>
          </p:nvPr>
        </p:nvSpPr>
        <p:spPr>
          <a:xfrm>
            <a:off x="-1" y="885537"/>
            <a:ext cx="12192001" cy="4839402"/>
          </a:xfrm>
        </p:spPr>
        <p:txBody>
          <a:bodyPr numCol="1">
            <a:noAutofit/>
          </a:bodyPr>
          <a:lstStyle/>
          <a:p>
            <a:pPr lvl="0"/>
            <a:r>
              <a:rPr lang="en-US" b="1" dirty="0"/>
              <a:t>Key Points:</a:t>
            </a:r>
          </a:p>
          <a:p>
            <a:pPr lvl="1"/>
            <a:r>
              <a:rPr lang="en-US" sz="2200" dirty="0"/>
              <a:t>Portal will be open until 7/20/2020</a:t>
            </a:r>
          </a:p>
          <a:p>
            <a:pPr lvl="1"/>
            <a:r>
              <a:rPr lang="en-US" sz="2200" dirty="0"/>
              <a:t>Payments will be made on a rolling basis as they are submitted and validated. </a:t>
            </a:r>
          </a:p>
          <a:p>
            <a:pPr lvl="1"/>
            <a:r>
              <a:rPr lang="en-US" sz="2200" dirty="0"/>
              <a:t>The relief methodology will be based upon 2% of (gross revenues * percent of gross revenues from patient care) for CY 2017, or 2018 or 2019, as selected by the applicant and with accompanying submitted tax documentation.</a:t>
            </a:r>
          </a:p>
          <a:p>
            <a:r>
              <a:rPr lang="en-US" b="1" dirty="0"/>
              <a:t>Submission Links:</a:t>
            </a:r>
          </a:p>
          <a:p>
            <a:pPr lvl="1"/>
            <a:r>
              <a:rPr lang="en-US" sz="2200" dirty="0"/>
              <a:t>Portal: </a:t>
            </a:r>
            <a:r>
              <a:rPr lang="en-US" sz="2200" u="sng" dirty="0">
                <a:hlinkClick r:id="rId2"/>
              </a:rPr>
              <a:t>https://cares.linkhealth.com/#/</a:t>
            </a:r>
            <a:endParaRPr lang="en-US" sz="2200" dirty="0"/>
          </a:p>
          <a:p>
            <a:pPr lvl="1"/>
            <a:r>
              <a:rPr lang="en-US" sz="2200" dirty="0"/>
              <a:t>Instructions: </a:t>
            </a:r>
            <a:r>
              <a:rPr lang="en-US" sz="2200" u="sng" dirty="0">
                <a:hlinkClick r:id="rId3"/>
              </a:rPr>
              <a:t>https://www.hhs.gov/sites/default/files/medicaid-provider-distribution-instructions.pdf</a:t>
            </a:r>
            <a:endParaRPr lang="en-US" sz="2200" dirty="0"/>
          </a:p>
          <a:p>
            <a:pPr lvl="1"/>
            <a:r>
              <a:rPr lang="en-US" sz="2200" dirty="0"/>
              <a:t>Application: </a:t>
            </a:r>
            <a:r>
              <a:rPr lang="en-US" sz="2200" u="sng" dirty="0">
                <a:hlinkClick r:id="rId4"/>
              </a:rPr>
              <a:t>https://www.hhs.gov/sites/default/files/medicaid-provider-distribution-application-form.pdf</a:t>
            </a:r>
            <a:endParaRPr lang="en-US" sz="2200" dirty="0"/>
          </a:p>
          <a:p>
            <a:pPr lvl="1"/>
            <a:r>
              <a:rPr lang="en-US" sz="2200" dirty="0"/>
              <a:t>Portal User Guide: </a:t>
            </a:r>
            <a:r>
              <a:rPr lang="en-US" sz="2200" u="sng" dirty="0">
                <a:hlinkClick r:id="rId5"/>
              </a:rPr>
              <a:t>https://chameleoncloud.io/review/3016-5ec704315a620/prod</a:t>
            </a:r>
            <a:endParaRPr lang="en-US" sz="2200" dirty="0"/>
          </a:p>
          <a:p>
            <a:pPr lvl="2"/>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2833574765"/>
      </p:ext>
    </p:extLst>
  </p:cSld>
  <p:clrMapOvr>
    <a:masterClrMapping/>
  </p:clrMapOvr>
  <p:transition spd="slow">
    <p:push dir="u"/>
  </p:transition>
</p:sld>
</file>

<file path=ppt/theme/theme1.xml><?xml version="1.0" encoding="utf-8"?>
<a:theme xmlns:a="http://schemas.openxmlformats.org/drawingml/2006/main" name="Office Theme">
  <a:themeElements>
    <a:clrScheme name="SHP">
      <a:dk1>
        <a:sysClr val="windowText" lastClr="000000"/>
      </a:dk1>
      <a:lt1>
        <a:sysClr val="window" lastClr="FFFFFF"/>
      </a:lt1>
      <a:dk2>
        <a:srgbClr val="44546A"/>
      </a:dk2>
      <a:lt2>
        <a:srgbClr val="E7E6E6"/>
      </a:lt2>
      <a:accent1>
        <a:srgbClr val="5B9BD5"/>
      </a:accent1>
      <a:accent2>
        <a:srgbClr val="BDD7EE"/>
      </a:accent2>
      <a:accent3>
        <a:srgbClr val="A5A5A5"/>
      </a:accent3>
      <a:accent4>
        <a:srgbClr val="DEEBF6"/>
      </a:accent4>
      <a:accent5>
        <a:srgbClr val="4472C4"/>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0E53FB0B496154D870D2FE64EA140CE" ma:contentTypeVersion="12" ma:contentTypeDescription="Create a new document." ma:contentTypeScope="" ma:versionID="1f555eb97c9c9c213a81f5f5035b262d">
  <xsd:schema xmlns:xsd="http://www.w3.org/2001/XMLSchema" xmlns:xs="http://www.w3.org/2001/XMLSchema" xmlns:p="http://schemas.microsoft.com/office/2006/metadata/properties" xmlns:ns3="ed886cf7-7a34-4969-b852-ea26241dd751" xmlns:ns4="463ef653-ba70-4138-80cc-02de58fdaa80" targetNamespace="http://schemas.microsoft.com/office/2006/metadata/properties" ma:root="true" ma:fieldsID="770dc5a19cc9d7b48a31777b895d15c6" ns3:_="" ns4:_="">
    <xsd:import namespace="ed886cf7-7a34-4969-b852-ea26241dd751"/>
    <xsd:import namespace="463ef653-ba70-4138-80cc-02de58fdaa8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886cf7-7a34-4969-b852-ea26241dd7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3ef653-ba70-4138-80cc-02de58fdaa8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160733-F061-4500-8705-797ADD73D191}">
  <ds:schemaRefs>
    <ds:schemaRef ds:uri="http://schemas.microsoft.com/office/infopath/2007/PartnerControls"/>
    <ds:schemaRef ds:uri="ed886cf7-7a34-4969-b852-ea26241dd751"/>
    <ds:schemaRef ds:uri="http://schemas.microsoft.com/office/2006/documentManagement/types"/>
    <ds:schemaRef ds:uri="http://schemas.microsoft.com/office/2006/metadata/properties"/>
    <ds:schemaRef ds:uri="http://purl.org/dc/terms/"/>
    <ds:schemaRef ds:uri="http://schemas.openxmlformats.org/package/2006/metadata/core-properties"/>
    <ds:schemaRef ds:uri="463ef653-ba70-4138-80cc-02de58fdaa80"/>
    <ds:schemaRef ds:uri="http://purl.org/dc/dcmitype/"/>
    <ds:schemaRef ds:uri="http://www.w3.org/XML/1998/namespace"/>
    <ds:schemaRef ds:uri="http://purl.org/dc/elements/1.1/"/>
  </ds:schemaRefs>
</ds:datastoreItem>
</file>

<file path=customXml/itemProps2.xml><?xml version="1.0" encoding="utf-8"?>
<ds:datastoreItem xmlns:ds="http://schemas.openxmlformats.org/officeDocument/2006/customXml" ds:itemID="{2FE9714D-EF2D-4DCD-9E6E-4A1C4D1DC0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886cf7-7a34-4969-b852-ea26241dd751"/>
    <ds:schemaRef ds:uri="463ef653-ba70-4138-80cc-02de58fda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E129A4C-441B-4656-A035-CFD53B4703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1210</TotalTime>
  <Words>1679</Words>
  <Application>Microsoft Office PowerPoint</Application>
  <PresentationFormat>Widescreen</PresentationFormat>
  <Paragraphs>160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Office Theme</vt:lpstr>
      <vt:lpstr> COVID-19 Financial  Relief &amp; Compliance</vt:lpstr>
      <vt:lpstr>SBA Economic Injury Disaster Loan (EIDL)</vt:lpstr>
      <vt:lpstr>SBA EIDL</vt:lpstr>
      <vt:lpstr>Paycheck Protection Program Loan New Rules </vt:lpstr>
      <vt:lpstr>Paycheck Protection Program Loan Questions </vt:lpstr>
      <vt:lpstr>HHS Allocations- Completed</vt:lpstr>
      <vt:lpstr>Pending &amp; Ongoing Financial Relief</vt:lpstr>
      <vt:lpstr>Pending &amp; Ongoing Financial Relief</vt:lpstr>
      <vt:lpstr>Medicaid Relief</vt:lpstr>
      <vt:lpstr>HHS Financial Relief Terms &amp; Conditions-Quarterly Reporting</vt:lpstr>
      <vt:lpstr>HHS Financial Relief Terms &amp; Conditions-Return of Unused Funds</vt:lpstr>
      <vt:lpstr>Medicare Advanced Payment Program</vt:lpstr>
      <vt:lpstr>Georgia Legislative Session</vt:lpstr>
      <vt:lpstr>Georgia Executive Order</vt:lpstr>
      <vt:lpstr>Department of Insurance Mandates</vt:lpstr>
      <vt:lpstr>Market Shift-Tsunami</vt:lpstr>
      <vt:lpstr>Guides &amp; Tools Available at www.shpllc.com/covid</vt:lpstr>
      <vt:lpstr>Wrap Up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Maximizing Debt Forgiveness on Your PPP Loan</dc:title>
  <dc:creator>Heather McKnight</dc:creator>
  <cp:lastModifiedBy>Jason Crosby</cp:lastModifiedBy>
  <cp:revision>91</cp:revision>
  <cp:lastPrinted>2020-04-26T22:29:23Z</cp:lastPrinted>
  <dcterms:created xsi:type="dcterms:W3CDTF">2020-04-24T16:32:01Z</dcterms:created>
  <dcterms:modified xsi:type="dcterms:W3CDTF">2020-06-16T21:34:47Z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0x010100D0E53FB0B496154D870D2FE64EA140CE</vt:lpwstr>
  </property>
</Properties>
</file>