
<file path=[Content_Types].xml><?xml version="1.0" encoding="utf-8"?>
<Types xmlns="http://schemas.openxmlformats.org/package/2006/content-types">
  <Default Extension="png" ContentType="image/png"/>
  <Default Extension="jfif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6" r:id="rId2"/>
    <p:sldId id="463" r:id="rId3"/>
    <p:sldId id="478" r:id="rId4"/>
    <p:sldId id="476" r:id="rId5"/>
    <p:sldId id="438" r:id="rId6"/>
    <p:sldId id="475" r:id="rId7"/>
    <p:sldId id="470" r:id="rId8"/>
    <p:sldId id="464" r:id="rId9"/>
    <p:sldId id="477" r:id="rId10"/>
    <p:sldId id="421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FF822D"/>
    <a:srgbClr val="FF6600"/>
    <a:srgbClr val="7CC3EC"/>
    <a:srgbClr val="E7E6E6"/>
    <a:srgbClr val="5B9BD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6224" autoAdjust="0"/>
  </p:normalViewPr>
  <p:slideViewPr>
    <p:cSldViewPr snapToGrid="0" showGuides="1">
      <p:cViewPr varScale="1">
        <p:scale>
          <a:sx n="77" d="100"/>
          <a:sy n="77" d="100"/>
        </p:scale>
        <p:origin x="468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BABFA-1411-43FB-889F-80B32532759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69FE8-5791-4588-B8F4-0682D05F3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75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55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21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C1EDA442-156E-4E7F-B13F-61A30A151DE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387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1153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794320A-928B-49B7-B0F6-514D2665841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2100" y="1529828"/>
            <a:ext cx="2514600" cy="2325144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3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25450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312966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6312966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2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69306" y="481903"/>
            <a:ext cx="5483754" cy="5070595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6023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5DA2DB44-BC59-4C0D-B6BA-D0618B68915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2103" y="1673630"/>
            <a:ext cx="4084319" cy="231394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84D11FC-9EA1-4EA8-A49E-0279A98E3E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407" y="1500455"/>
            <a:ext cx="4393712" cy="3517392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7" name="Picture 16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8" name="Picture 17"/>
          <p:cNvPicPr/>
          <p:nvPr userDrawn="1"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14661" y="481903"/>
            <a:ext cx="5396434" cy="101855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 Heading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14661" y="1797913"/>
            <a:ext cx="5396434" cy="3754586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2237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1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069098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178307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7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5545660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959439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68648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bg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Name, Speaker Title</a:t>
            </a:r>
          </a:p>
        </p:txBody>
      </p:sp>
    </p:spTree>
    <p:extLst>
      <p:ext uri="{BB962C8B-B14F-4D97-AF65-F5344CB8AC3E}">
        <p14:creationId xmlns:p14="http://schemas.microsoft.com/office/powerpoint/2010/main" val="106356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2950037"/>
            <a:ext cx="9144000" cy="1017134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59246"/>
            <a:ext cx="9144000" cy="1326668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2492829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</p:spTree>
    <p:extLst>
      <p:ext uri="{BB962C8B-B14F-4D97-AF65-F5344CB8AC3E}">
        <p14:creationId xmlns:p14="http://schemas.microsoft.com/office/powerpoint/2010/main" val="274279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085CADB1-C9FF-48EF-BF24-959E292AA09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106886" cy="5849957"/>
          </a:xfrm>
          <a:pattFill prst="lgGrid">
            <a:fgClr>
              <a:schemeClr val="accent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Drag and drop your picture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55229" y="1315839"/>
            <a:ext cx="5366658" cy="1746453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55228" y="3391507"/>
            <a:ext cx="5366659" cy="656380"/>
          </a:xfrm>
        </p:spPr>
        <p:txBody>
          <a:bodyPr/>
          <a:lstStyle>
            <a:lvl1pPr marL="0" indent="0" algn="ctr">
              <a:buNone/>
              <a:defRPr sz="2400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Name, Speaker Title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3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5E6ACAB-C341-4F22-B4CC-C99801714F1D}"/>
              </a:ext>
            </a:extLst>
          </p:cNvPr>
          <p:cNvSpPr/>
          <p:nvPr userDrawn="1"/>
        </p:nvSpPr>
        <p:spPr>
          <a:xfrm>
            <a:off x="0" y="-22783"/>
            <a:ext cx="12192000" cy="54837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Page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3" name="Picture 12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6" name="Picture 15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8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2" name="Picture 11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5" name="Picture 14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61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5849957"/>
            <a:ext cx="12192000" cy="672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397389" y="5552499"/>
            <a:ext cx="2093206" cy="122287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029" y="5712245"/>
            <a:ext cx="1784028" cy="94745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020991" y="6047624"/>
            <a:ext cx="2573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shpllc.com | 912-691-5711 </a:t>
            </a:r>
          </a:p>
        </p:txBody>
      </p:sp>
      <p:pic>
        <p:nvPicPr>
          <p:cNvPr id="10" name="Picture 9"/>
          <p:cNvPicPr/>
          <p:nvPr userDrawn="1"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77" y="6047624"/>
            <a:ext cx="311045" cy="311045"/>
          </a:xfrm>
          <a:prstGeom prst="rect">
            <a:avLst/>
          </a:prstGeom>
        </p:spPr>
      </p:pic>
      <p:pic>
        <p:nvPicPr>
          <p:cNvPr id="11" name="Picture 10"/>
          <p:cNvPicPr/>
          <p:nvPr userDrawn="1"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23" y="6047624"/>
            <a:ext cx="311045" cy="311045"/>
          </a:xfrm>
          <a:prstGeom prst="rect">
            <a:avLst/>
          </a:prstGeom>
        </p:spPr>
      </p:pic>
      <p:pic>
        <p:nvPicPr>
          <p:cNvPr id="12" name="Picture 11"/>
          <p:cNvPicPr/>
          <p:nvPr userDrawn="1"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83" y="6048259"/>
            <a:ext cx="311045" cy="311045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563" y="6047624"/>
            <a:ext cx="311045" cy="3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E55E-8F58-4779-A2BA-2C3674DF364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B898-7ABB-41FD-8433-8D2218E0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1" r:id="rId2"/>
    <p:sldLayoutId id="2147483683" r:id="rId3"/>
    <p:sldLayoutId id="2147483661" r:id="rId4"/>
    <p:sldLayoutId id="2147483673" r:id="rId5"/>
    <p:sldLayoutId id="2147483662" r:id="rId6"/>
    <p:sldLayoutId id="2147483682" r:id="rId7"/>
    <p:sldLayoutId id="2147483664" r:id="rId8"/>
    <p:sldLayoutId id="2147483666" r:id="rId9"/>
    <p:sldLayoutId id="2147483667" r:id="rId10"/>
    <p:sldLayoutId id="2147483676" r:id="rId11"/>
    <p:sldLayoutId id="2147483677" r:id="rId12"/>
    <p:sldLayoutId id="2147483679" r:id="rId13"/>
    <p:sldLayoutId id="214748368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lmettogba.com/palmetto/providers.nsf/DocsR/Providers~JJ%20Part%20B~Browse%20by%20Topic~Emergency%20and%20Disaster%20Instructions~BN7TRE5536?open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ch.georgia.gov/feedback-covid-19-telehealth-services-medicaid-and-peachcare-kids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E8898DC-B5B2-4CB9-803F-4E83C46F4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0"/>
            <a:ext cx="12192000" cy="331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17836"/>
            <a:ext cx="12191980" cy="2378075"/>
          </a:xfrm>
          <a:solidFill>
            <a:srgbClr val="2E75B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/>
              <a:t> </a:t>
            </a:r>
            <a:r>
              <a:rPr lang="en-US" sz="6600" dirty="0" smtClean="0"/>
              <a:t>COVID-19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4082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3" b="13213"/>
          <a:stretch/>
        </p:blipFill>
        <p:spPr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98171"/>
            <a:ext cx="12192000" cy="2122715"/>
          </a:xfrm>
          <a:prstGeom prst="rect">
            <a:avLst/>
          </a:prstGeom>
          <a:solidFill>
            <a:srgbClr val="2E75B6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0" y="2250961"/>
            <a:ext cx="9144000" cy="1017134"/>
          </a:xfrm>
        </p:spPr>
        <p:txBody>
          <a:bodyPr>
            <a:normAutofit/>
          </a:bodyPr>
          <a:lstStyle/>
          <a:p>
            <a:r>
              <a:rPr lang="en-US" sz="6600" dirty="0"/>
              <a:t>Wrap Up &amp; Questions</a:t>
            </a:r>
          </a:p>
        </p:txBody>
      </p:sp>
    </p:spTree>
    <p:extLst>
      <p:ext uri="{BB962C8B-B14F-4D97-AF65-F5344CB8AC3E}">
        <p14:creationId xmlns:p14="http://schemas.microsoft.com/office/powerpoint/2010/main" val="1956006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/>
          </a:bodyPr>
          <a:lstStyle/>
          <a:p>
            <a:r>
              <a:rPr lang="en-US" b="1" dirty="0" smtClean="0"/>
              <a:t>COVID Related Funding Reminders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" y="769159"/>
            <a:ext cx="12192001" cy="4839402"/>
          </a:xfrm>
        </p:spPr>
        <p:txBody>
          <a:bodyPr numCol="1">
            <a:noAutofit/>
          </a:bodyPr>
          <a:lstStyle/>
          <a:p>
            <a:r>
              <a:rPr lang="en-US" sz="2500" dirty="0" smtClean="0"/>
              <a:t>SBA EIDL &amp; EIDL Advance Still Available</a:t>
            </a:r>
          </a:p>
          <a:p>
            <a:pPr lvl="1"/>
            <a:r>
              <a:rPr lang="en-US" sz="2100" dirty="0" smtClean="0"/>
              <a:t>EIDL Advance Grant: $10,000 </a:t>
            </a:r>
          </a:p>
          <a:p>
            <a:pPr lvl="1"/>
            <a:r>
              <a:rPr lang="en-US" sz="2100" dirty="0" smtClean="0"/>
              <a:t>EIDL Loan: </a:t>
            </a:r>
            <a:r>
              <a:rPr lang="en-US" sz="2100" dirty="0" smtClean="0"/>
              <a:t>$150,000 max available</a:t>
            </a:r>
          </a:p>
          <a:p>
            <a:pPr lvl="2"/>
            <a:r>
              <a:rPr lang="en-US" sz="1700" dirty="0" smtClean="0"/>
              <a:t>No payments- 12 months</a:t>
            </a:r>
            <a:endParaRPr lang="en-US" sz="1700" dirty="0" smtClean="0"/>
          </a:p>
          <a:p>
            <a:r>
              <a:rPr lang="en-US" sz="2500" dirty="0" smtClean="0"/>
              <a:t>HHS</a:t>
            </a:r>
          </a:p>
          <a:p>
            <a:pPr lvl="1"/>
            <a:r>
              <a:rPr lang="en-US" sz="2200" dirty="0" smtClean="0"/>
              <a:t>$30B “Medicare” Allocation</a:t>
            </a:r>
          </a:p>
          <a:p>
            <a:pPr lvl="1"/>
            <a:r>
              <a:rPr lang="en-US" sz="2200" dirty="0" smtClean="0"/>
              <a:t>Portal for COVID-19 Testing &amp; Treatment for Uninsured Still Open!</a:t>
            </a:r>
          </a:p>
          <a:p>
            <a:pPr lvl="1"/>
            <a:r>
              <a:rPr lang="en-US" sz="2200" dirty="0" smtClean="0"/>
              <a:t>Medicaid </a:t>
            </a:r>
            <a:r>
              <a:rPr lang="en-US" sz="2200" dirty="0" smtClean="0"/>
              <a:t>Portal Open until July 20, 2020!</a:t>
            </a:r>
          </a:p>
          <a:p>
            <a:pPr lvl="2"/>
            <a:r>
              <a:rPr lang="en-US" sz="2200" dirty="0" smtClean="0"/>
              <a:t>Only available if Provider received no funding in $50B General </a:t>
            </a:r>
            <a:r>
              <a:rPr lang="en-US" sz="2200" dirty="0" smtClean="0"/>
              <a:t>Allocation</a:t>
            </a:r>
          </a:p>
          <a:p>
            <a:pPr lvl="2"/>
            <a:r>
              <a:rPr lang="en-US" sz="2200" dirty="0" smtClean="0"/>
              <a:t>Likelihood of </a:t>
            </a:r>
            <a:r>
              <a:rPr lang="en-US" sz="2200" dirty="0" err="1" smtClean="0"/>
              <a:t>prorata</a:t>
            </a:r>
            <a:r>
              <a:rPr lang="en-US" sz="2200" dirty="0" smtClean="0"/>
              <a:t> Medicaid distribution- Low.</a:t>
            </a:r>
            <a:endParaRPr lang="en-US" sz="2200" dirty="0" smtClean="0"/>
          </a:p>
          <a:p>
            <a:pPr lvl="1"/>
            <a:r>
              <a:rPr lang="en-US" sz="2200" dirty="0" smtClean="0"/>
              <a:t>DCH Medicaid- Nothing forthcoming. Used for other purposes.</a:t>
            </a:r>
            <a:endParaRPr lang="en-US" sz="2200" dirty="0" smtClean="0"/>
          </a:p>
          <a:p>
            <a:pPr lvl="1"/>
            <a:r>
              <a:rPr lang="en-US" sz="2600" b="1" i="1" dirty="0" smtClean="0"/>
              <a:t>Remaining </a:t>
            </a:r>
            <a:r>
              <a:rPr lang="en-US" sz="2600" b="1" i="1" dirty="0" smtClean="0"/>
              <a:t>$</a:t>
            </a:r>
            <a:r>
              <a:rPr lang="en-US" sz="2600" b="1" i="1" dirty="0" smtClean="0"/>
              <a:t>49</a:t>
            </a:r>
            <a:r>
              <a:rPr lang="en-US" sz="2600" b="1" i="1" dirty="0" smtClean="0"/>
              <a:t>.6B </a:t>
            </a:r>
            <a:r>
              <a:rPr lang="en-US" sz="2600" b="1" i="1" dirty="0" smtClean="0"/>
              <a:t>Still to be Allocated for Provider </a:t>
            </a:r>
            <a:r>
              <a:rPr lang="en-US" sz="2600" b="1" i="1" dirty="0" smtClean="0"/>
              <a:t>Relief</a:t>
            </a: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1665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/>
          </a:bodyPr>
          <a:lstStyle/>
          <a:p>
            <a:r>
              <a:rPr lang="en-US" b="1" dirty="0" smtClean="0"/>
              <a:t>COVID Related Funding Reminders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1" y="1290242"/>
            <a:ext cx="12192001" cy="4839402"/>
          </a:xfrm>
        </p:spPr>
        <p:txBody>
          <a:bodyPr numCol="1">
            <a:noAutofit/>
          </a:bodyPr>
          <a:lstStyle/>
          <a:p>
            <a:r>
              <a:rPr lang="en-US" dirty="0" smtClean="0"/>
              <a:t>Paycheck Protection Program (PPP)- </a:t>
            </a:r>
            <a:r>
              <a:rPr lang="en-US" smtClean="0"/>
              <a:t>Next Steps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sz="2800" b="1" i="1" dirty="0" smtClean="0"/>
              <a:t>Standard vs. EZ Application</a:t>
            </a:r>
          </a:p>
          <a:p>
            <a:pPr lvl="1"/>
            <a:r>
              <a:rPr lang="en-US" sz="2800" b="1" i="1" dirty="0" smtClean="0"/>
              <a:t>8 vs. 24 weeks</a:t>
            </a:r>
          </a:p>
          <a:p>
            <a:pPr lvl="1"/>
            <a:r>
              <a:rPr lang="en-US" sz="2800" b="1" i="1" dirty="0" smtClean="0"/>
              <a:t>Paid vs. Incurred</a:t>
            </a:r>
          </a:p>
          <a:p>
            <a:pPr lvl="1"/>
            <a:r>
              <a:rPr lang="en-US" sz="2800" b="1" i="1" dirty="0" smtClean="0"/>
              <a:t>FTE 8/24 week average vs. baseline</a:t>
            </a:r>
          </a:p>
          <a:p>
            <a:pPr lvl="1"/>
            <a:r>
              <a:rPr lang="en-US" sz="2800" b="1" i="1" dirty="0" smtClean="0"/>
              <a:t>Awaiting SBA/Bank application guidance/deadlines</a:t>
            </a:r>
          </a:p>
          <a:p>
            <a:pPr lvl="1"/>
            <a:endParaRPr lang="en-US" sz="2200" b="1" i="1" dirty="0" smtClean="0"/>
          </a:p>
          <a:p>
            <a:endParaRPr lang="en-US" sz="2200" dirty="0"/>
          </a:p>
          <a:p>
            <a:pPr lvl="1"/>
            <a:endParaRPr lang="en-US" sz="1800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1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Medicare Advanced/Accelerated Payment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85537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dirty="0" smtClean="0"/>
              <a:t>Update on Forgiveness Legislation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HR </a:t>
            </a:r>
            <a:r>
              <a:rPr lang="en-US" sz="2800" dirty="0" smtClean="0"/>
              <a:t>7292-The COVID 19 Hospital Forgiveness Act</a:t>
            </a:r>
          </a:p>
          <a:p>
            <a:pPr lvl="2"/>
            <a:r>
              <a:rPr lang="en-US" sz="2400" dirty="0" smtClean="0"/>
              <a:t>Bipartisan bill co-sponsored by 40 Representatives.</a:t>
            </a:r>
          </a:p>
          <a:p>
            <a:pPr lvl="2"/>
            <a:r>
              <a:rPr lang="en-US" sz="2400" dirty="0" smtClean="0"/>
              <a:t>Limits </a:t>
            </a:r>
            <a:r>
              <a:rPr lang="en-US" sz="2400" dirty="0" smtClean="0"/>
              <a:t>MAPP forgiveness to </a:t>
            </a:r>
            <a:r>
              <a:rPr lang="en-US" sz="2400" b="1" i="1" dirty="0" smtClean="0"/>
              <a:t>hospital providers </a:t>
            </a:r>
            <a:r>
              <a:rPr lang="en-US" sz="2400" dirty="0" smtClean="0"/>
              <a:t>only.</a:t>
            </a:r>
            <a:endParaRPr lang="en-US" sz="2400" dirty="0" smtClean="0"/>
          </a:p>
          <a:p>
            <a:pPr lvl="2"/>
            <a:r>
              <a:rPr lang="en-US" sz="2400" b="1" i="1" dirty="0" smtClean="0"/>
              <a:t>Critical </a:t>
            </a:r>
            <a:r>
              <a:rPr lang="en-US" sz="2400" b="1" i="1" dirty="0" smtClean="0"/>
              <a:t>to outreach to American Medical Association/Federal Legislators to ensure forgiveness is expanded to all provider types.</a:t>
            </a:r>
          </a:p>
          <a:p>
            <a:pPr lvl="1"/>
            <a:endParaRPr lang="en-US" b="1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31119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Medicare Advanced/Accelerated Payment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27595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dirty="0" smtClean="0"/>
              <a:t>Repayment/Recoupment</a:t>
            </a:r>
          </a:p>
          <a:p>
            <a:pPr lvl="1"/>
            <a:r>
              <a:rPr lang="en-US" dirty="0" smtClean="0"/>
              <a:t>Recoupment will begin 120 days after payment was issued by Palmetto.</a:t>
            </a:r>
          </a:p>
          <a:p>
            <a:pPr lvl="1"/>
            <a:r>
              <a:rPr lang="en-US" dirty="0" smtClean="0"/>
              <a:t>To bypass recoupment reconciliation process, Palmetto advises on the process to repay the advance directly:</a:t>
            </a:r>
          </a:p>
          <a:p>
            <a:pPr lvl="2"/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www.palmettogba.com/palmetto/providers.nsf/DocsR/Providers~JJ%20Part%20B~Browse%20by%20Topic~Emergency%20and%20Disaster%20Instructions~BN7TRE5536?open</a:t>
            </a:r>
            <a:endParaRPr lang="en-US" dirty="0"/>
          </a:p>
          <a:p>
            <a:pPr lvl="2"/>
            <a:r>
              <a:rPr lang="en-US" dirty="0" smtClean="0"/>
              <a:t>Palmetto </a:t>
            </a:r>
            <a:r>
              <a:rPr lang="en-US" dirty="0"/>
              <a:t>GBA offers several options to repay Accelerated/Advance Payments. </a:t>
            </a:r>
            <a:endParaRPr lang="en-US" dirty="0" smtClean="0"/>
          </a:p>
          <a:p>
            <a:pPr lvl="3"/>
            <a:r>
              <a:rPr lang="en-US" dirty="0" smtClean="0"/>
              <a:t>Highly </a:t>
            </a:r>
            <a:r>
              <a:rPr lang="en-US" dirty="0"/>
              <a:t>recommend using </a:t>
            </a:r>
            <a:r>
              <a:rPr lang="en-US" dirty="0" err="1"/>
              <a:t>eServices</a:t>
            </a:r>
            <a:r>
              <a:rPr lang="en-US" dirty="0"/>
              <a:t>, through the </a:t>
            </a:r>
            <a:r>
              <a:rPr lang="en-US" dirty="0" err="1"/>
              <a:t>eCheck</a:t>
            </a:r>
            <a:r>
              <a:rPr lang="en-US" dirty="0"/>
              <a:t> function. </a:t>
            </a:r>
            <a:r>
              <a:rPr lang="en-US" dirty="0" smtClean="0"/>
              <a:t>Secure</a:t>
            </a:r>
            <a:r>
              <a:rPr lang="en-US" dirty="0"/>
              <a:t>, fast and easy. </a:t>
            </a:r>
            <a:endParaRPr lang="en-US" dirty="0" smtClean="0"/>
          </a:p>
          <a:p>
            <a:pPr lvl="3"/>
            <a:r>
              <a:rPr lang="en-US" dirty="0" smtClean="0"/>
              <a:t>However</a:t>
            </a:r>
            <a:r>
              <a:rPr lang="en-US" dirty="0"/>
              <a:t>, you may still submit a hardcopy form. You will need to access the hardcopy form on the Palmetto GBA website under Forms/Tools, then Finance/Overpayments.</a:t>
            </a:r>
          </a:p>
          <a:p>
            <a:pPr lvl="2"/>
            <a:r>
              <a:rPr lang="en-US" dirty="0"/>
              <a:t>To use </a:t>
            </a:r>
            <a:r>
              <a:rPr lang="en-US" dirty="0" err="1"/>
              <a:t>eServices</a:t>
            </a:r>
            <a:r>
              <a:rPr lang="en-US" dirty="0"/>
              <a:t>, and if you are a provider administrator, you may access the </a:t>
            </a:r>
            <a:r>
              <a:rPr lang="en-US" dirty="0" err="1"/>
              <a:t>eCheck</a:t>
            </a:r>
            <a:r>
              <a:rPr lang="en-US" dirty="0"/>
              <a:t> sub-tab under Financial Tools, entitled “Financial Forms.” </a:t>
            </a:r>
            <a:endParaRPr lang="en-US" dirty="0" smtClean="0"/>
          </a:p>
          <a:p>
            <a:pPr lvl="3"/>
            <a:r>
              <a:rPr lang="en-US" dirty="0" smtClean="0"/>
              <a:t>If </a:t>
            </a:r>
            <a:r>
              <a:rPr lang="en-US" dirty="0"/>
              <a:t>you are a provider user, you must be granted permission to the Financial Tools tab by your provider administrator. </a:t>
            </a:r>
            <a:endParaRPr lang="en-US" dirty="0" smtClean="0"/>
          </a:p>
          <a:p>
            <a:pPr lvl="3"/>
            <a:r>
              <a:rPr lang="en-US" dirty="0" smtClean="0"/>
              <a:t>The </a:t>
            </a:r>
            <a:r>
              <a:rPr lang="en-US" dirty="0"/>
              <a:t>form is dynamic and contains edits to ensure that the information needed to process the payment is entered.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095047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Medicare Advanced/Accelerated Payment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85537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b="1" dirty="0" smtClean="0"/>
              <a:t>Repayment/Recoupment</a:t>
            </a:r>
          </a:p>
          <a:p>
            <a:pPr lvl="1"/>
            <a:r>
              <a:rPr lang="en-US" b="1" dirty="0" smtClean="0"/>
              <a:t>Repayment Continued:</a:t>
            </a:r>
            <a:endParaRPr lang="en-US" dirty="0"/>
          </a:p>
          <a:p>
            <a:pPr lvl="2"/>
            <a:r>
              <a:rPr lang="en-US" dirty="0"/>
              <a:t>The </a:t>
            </a:r>
            <a:r>
              <a:rPr lang="en-US" dirty="0" err="1"/>
              <a:t>eCheck</a:t>
            </a:r>
            <a:r>
              <a:rPr lang="en-US" dirty="0"/>
              <a:t> function allows payments to be sent electronically to Palmetto GBA. By using the </a:t>
            </a:r>
            <a:r>
              <a:rPr lang="en-US" dirty="0" err="1"/>
              <a:t>eCheck</a:t>
            </a:r>
            <a:r>
              <a:rPr lang="en-US" dirty="0"/>
              <a:t> option and selecting the option within the </a:t>
            </a:r>
            <a:r>
              <a:rPr lang="en-US" dirty="0" err="1"/>
              <a:t>eCheck</a:t>
            </a:r>
            <a:r>
              <a:rPr lang="en-US" dirty="0"/>
              <a:t> form indicating the payment is not associated with a demand letter, voluntary refunds can be submitted. There is no transaction fee for submitting an </a:t>
            </a:r>
            <a:r>
              <a:rPr lang="en-US" dirty="0" err="1"/>
              <a:t>eCheck</a:t>
            </a:r>
            <a:r>
              <a:rPr lang="en-US" dirty="0"/>
              <a:t> payment. </a:t>
            </a:r>
            <a:endParaRPr lang="en-US" dirty="0" smtClean="0"/>
          </a:p>
          <a:p>
            <a:pPr lvl="2"/>
            <a:r>
              <a:rPr lang="en-US" b="1" i="1" dirty="0" smtClean="0"/>
              <a:t>In </a:t>
            </a:r>
            <a:r>
              <a:rPr lang="en-US" b="1" i="1" dirty="0"/>
              <a:t>the form, please upload a document stating the payment is related to repaying of an Accelerated/Advance Payment.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125309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HHS Public Health Emergency Extension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85537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dirty="0" smtClean="0"/>
              <a:t>HHS Announces Renewal of Public Health Emergency that is set to expire on 7/25/2020.</a:t>
            </a:r>
          </a:p>
          <a:p>
            <a:pPr lvl="1"/>
            <a:r>
              <a:rPr lang="en-US" dirty="0" smtClean="0"/>
              <a:t>Rumor is that extension </a:t>
            </a:r>
            <a:r>
              <a:rPr lang="en-US" dirty="0" smtClean="0"/>
              <a:t>expected to </a:t>
            </a:r>
            <a:r>
              <a:rPr lang="en-US" dirty="0" smtClean="0"/>
              <a:t>last another </a:t>
            </a:r>
            <a:r>
              <a:rPr lang="en-US" dirty="0" smtClean="0"/>
              <a:t>90 days from </a:t>
            </a:r>
            <a:r>
              <a:rPr lang="en-US" dirty="0" smtClean="0"/>
              <a:t>7/25/2020.</a:t>
            </a:r>
            <a:endParaRPr lang="en-US" dirty="0" smtClean="0"/>
          </a:p>
          <a:p>
            <a:pPr lvl="1"/>
            <a:r>
              <a:rPr lang="en-US" dirty="0" smtClean="0"/>
              <a:t>By extending the PHE, notable policies that will also be extended are:</a:t>
            </a:r>
          </a:p>
          <a:p>
            <a:pPr lvl="2"/>
            <a:r>
              <a:rPr lang="en-US" dirty="0" smtClean="0"/>
              <a:t>Medicare Inpatient 20% Add-On for COVID 19 </a:t>
            </a:r>
            <a:r>
              <a:rPr lang="en-US" dirty="0" smtClean="0"/>
              <a:t>patients.</a:t>
            </a:r>
            <a:endParaRPr lang="en-US" dirty="0" smtClean="0"/>
          </a:p>
          <a:p>
            <a:pPr lvl="2"/>
            <a:r>
              <a:rPr lang="en-US" dirty="0" smtClean="0"/>
              <a:t>Increased federal Medicaid matching </a:t>
            </a:r>
            <a:r>
              <a:rPr lang="en-US" dirty="0" smtClean="0"/>
              <a:t>rates.</a:t>
            </a:r>
            <a:endParaRPr lang="en-US" dirty="0" smtClean="0"/>
          </a:p>
          <a:p>
            <a:pPr lvl="2"/>
            <a:r>
              <a:rPr lang="en-US" dirty="0" smtClean="0"/>
              <a:t>Requirements that insurers cover COVID 19 testing without cost </a:t>
            </a:r>
            <a:r>
              <a:rPr lang="en-US" dirty="0" smtClean="0"/>
              <a:t>sharing.</a:t>
            </a:r>
            <a:endParaRPr lang="en-US" dirty="0" smtClean="0"/>
          </a:p>
          <a:p>
            <a:pPr lvl="2"/>
            <a:r>
              <a:rPr lang="en-US" dirty="0" smtClean="0"/>
              <a:t>Waivers on telehealth </a:t>
            </a:r>
            <a:r>
              <a:rPr lang="en-US" dirty="0" smtClean="0"/>
              <a:t>restrictions.</a:t>
            </a:r>
            <a:endParaRPr lang="en-US" dirty="0" smtClean="0"/>
          </a:p>
          <a:p>
            <a:endParaRPr lang="en-US" sz="9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603399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/>
          </a:bodyPr>
          <a:lstStyle/>
          <a:p>
            <a:r>
              <a:rPr lang="en-US" b="1" dirty="0" smtClean="0"/>
              <a:t>State of the State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9158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>Key Legislation Passed During the Session</a:t>
            </a:r>
          </a:p>
          <a:p>
            <a:pPr lvl="1"/>
            <a:r>
              <a:rPr lang="en-US" sz="1800" u="sng" dirty="0" smtClean="0"/>
              <a:t>HB 359: COVID-19 Immunity Bill </a:t>
            </a:r>
            <a:r>
              <a:rPr lang="en-US" sz="1800" dirty="0" smtClean="0"/>
              <a:t>to shield companies from legal liability unless they show gross negligence/misconduct or intentional infliction of harm.</a:t>
            </a:r>
          </a:p>
          <a:p>
            <a:pPr lvl="1"/>
            <a:r>
              <a:rPr lang="en-US" sz="1800" u="sng" dirty="0" smtClean="0"/>
              <a:t>HB 888: Surprise Billing/Out-of-Network: </a:t>
            </a:r>
            <a:r>
              <a:rPr lang="en-US" sz="1800" dirty="0" smtClean="0"/>
              <a:t>scope is limited to emergency and non-emergency services rendered by an </a:t>
            </a:r>
            <a:r>
              <a:rPr lang="en-US" sz="1800" b="1" i="1" dirty="0" smtClean="0"/>
              <a:t>out of network provider at an in-network facility.  </a:t>
            </a:r>
            <a:r>
              <a:rPr lang="en-US" sz="1800" dirty="0" smtClean="0"/>
              <a:t>Applicable for health plans under DOI purview and would establish a rate tracking mechanism overseen by DOI to determine reimbursement. 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b="1" i="1" dirty="0" smtClean="0"/>
              <a:t>(DOI would create Hospital based provider pricing data base)</a:t>
            </a:r>
            <a:endParaRPr lang="en-US" sz="1800" b="1" i="1" dirty="0" smtClean="0"/>
          </a:p>
          <a:p>
            <a:r>
              <a:rPr lang="en-US" sz="1800" b="1" dirty="0" smtClean="0"/>
              <a:t>Budget</a:t>
            </a:r>
          </a:p>
          <a:p>
            <a:pPr lvl="1"/>
            <a:r>
              <a:rPr lang="en-US" sz="1800" dirty="0" smtClean="0"/>
              <a:t>No Medicaid cuts included in 2021 </a:t>
            </a:r>
            <a:r>
              <a:rPr lang="en-US" sz="1800" dirty="0" smtClean="0"/>
              <a:t>Budget.</a:t>
            </a:r>
            <a:endParaRPr lang="en-US" sz="1800" dirty="0" smtClean="0"/>
          </a:p>
          <a:p>
            <a:r>
              <a:rPr lang="en-US" sz="1800" b="1" dirty="0" smtClean="0"/>
              <a:t>Public Health State of Emergency Extended Through August 11, 2020</a:t>
            </a:r>
          </a:p>
          <a:p>
            <a:pPr lvl="1"/>
            <a:r>
              <a:rPr lang="en-US" sz="1800" dirty="0" smtClean="0"/>
              <a:t>Allows for </a:t>
            </a:r>
            <a:r>
              <a:rPr lang="en-US" sz="1800" dirty="0"/>
              <a:t>enhanced coordination across government and the private sector for supply procurement, comprehensive testing, and healthcare capacity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Maintenance of expanded telehealth services through DCH/Medicaid populations.</a:t>
            </a:r>
          </a:p>
          <a:p>
            <a:r>
              <a:rPr lang="en-US" sz="1800" b="1" dirty="0" smtClean="0"/>
              <a:t>Telehealth</a:t>
            </a:r>
          </a:p>
          <a:p>
            <a:pPr lvl="1"/>
            <a:r>
              <a:rPr lang="en-US" sz="1800" dirty="0"/>
              <a:t>DCH </a:t>
            </a:r>
            <a:r>
              <a:rPr lang="en-US" sz="1800" dirty="0" smtClean="0"/>
              <a:t>Survey: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://dch.georgia.gov/feedback-covid-19-telehealth-services-medicaid-and-peachcare-kids</a:t>
            </a:r>
            <a:endParaRPr lang="en-US" sz="1800" dirty="0"/>
          </a:p>
          <a:p>
            <a:pPr lvl="2"/>
            <a:r>
              <a:rPr lang="en-US" sz="1800" dirty="0"/>
              <a:t>Requesting provider’s submission on telehealth; DCH is looking for info on what’s worked well for the provider and the member. </a:t>
            </a:r>
          </a:p>
          <a:p>
            <a:pPr lvl="1"/>
            <a:endParaRPr lang="en-US" sz="2200" dirty="0"/>
          </a:p>
          <a:p>
            <a:endParaRPr lang="en-US" sz="2400" dirty="0" smtClean="0"/>
          </a:p>
          <a:p>
            <a:pPr lvl="2"/>
            <a:endParaRPr lang="en-US" sz="2800" dirty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097951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725" y="0"/>
            <a:ext cx="9309910" cy="1018552"/>
          </a:xfrm>
        </p:spPr>
        <p:txBody>
          <a:bodyPr>
            <a:normAutofit/>
          </a:bodyPr>
          <a:lstStyle/>
          <a:p>
            <a:r>
              <a:rPr lang="en-US" b="1" dirty="0" smtClean="0"/>
              <a:t>COVID-19 Payer Updates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85537"/>
            <a:ext cx="12001275" cy="4839402"/>
          </a:xfrm>
        </p:spPr>
        <p:txBody>
          <a:bodyPr numCol="1">
            <a:noAutofit/>
          </a:bodyPr>
          <a:lstStyle/>
          <a:p>
            <a:r>
              <a:rPr lang="en-US" dirty="0" smtClean="0"/>
              <a:t>BCBSGA</a:t>
            </a:r>
          </a:p>
          <a:p>
            <a:pPr lvl="1"/>
            <a:r>
              <a:rPr lang="en-US" dirty="0"/>
              <a:t>Effective from March 19 through September 30, 2020, Anthem’s affiliated health plans will cover telephonic-only visits with in-network </a:t>
            </a:r>
            <a:r>
              <a:rPr lang="en-US" dirty="0" smtClean="0"/>
              <a:t>providers.</a:t>
            </a:r>
          </a:p>
          <a:p>
            <a:pPr lvl="1"/>
            <a:r>
              <a:rPr lang="en-US" dirty="0"/>
              <a:t>Effective from March 17 through September 30, 2020, Anthem’s affiliated health plans will waive member cost shares for telehealth visits from in-network providers, including visits for mental health or substance use disorders, for our fully-insured employer plans, individual plans, Medicare plans and Medicaid plans</a:t>
            </a:r>
            <a:endParaRPr lang="en-US" dirty="0" smtClean="0"/>
          </a:p>
          <a:p>
            <a:r>
              <a:rPr lang="en-US" dirty="0" smtClean="0"/>
              <a:t>United Healthcare	</a:t>
            </a:r>
          </a:p>
          <a:p>
            <a:pPr lvl="1"/>
            <a:r>
              <a:rPr lang="en-US" dirty="0" smtClean="0"/>
              <a:t>Extends waiver of telehealth cost-share for in-network services through 9/30/2020.</a:t>
            </a:r>
          </a:p>
          <a:p>
            <a:r>
              <a:rPr lang="en-US" dirty="0" smtClean="0"/>
              <a:t>More extensions likely forthcoming </a:t>
            </a:r>
            <a:r>
              <a:rPr lang="en-US" dirty="0" smtClean="0"/>
              <a:t> from commercial payer based </a:t>
            </a:r>
            <a:r>
              <a:rPr lang="en-US" dirty="0" smtClean="0"/>
              <a:t>on HHS Extension of Public Health </a:t>
            </a:r>
            <a:r>
              <a:rPr lang="en-US" dirty="0" smtClean="0"/>
              <a:t>Emergency.</a:t>
            </a:r>
            <a:endParaRPr lang="en-US" dirty="0" smtClean="0"/>
          </a:p>
          <a:p>
            <a:endParaRPr lang="en-US" sz="9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6574644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SH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BDD7EE"/>
      </a:accent2>
      <a:accent3>
        <a:srgbClr val="A5A5A5"/>
      </a:accent3>
      <a:accent4>
        <a:srgbClr val="DEEBF6"/>
      </a:accent4>
      <a:accent5>
        <a:srgbClr val="4472C4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782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COVID-19</vt:lpstr>
      <vt:lpstr>COVID Related Funding Reminders </vt:lpstr>
      <vt:lpstr>COVID Related Funding Reminders </vt:lpstr>
      <vt:lpstr>Medicare Advanced/Accelerated Payment</vt:lpstr>
      <vt:lpstr>Medicare Advanced/Accelerated Payment</vt:lpstr>
      <vt:lpstr>Medicare Advanced/Accelerated Payment</vt:lpstr>
      <vt:lpstr>HHS Public Health Emergency Extension</vt:lpstr>
      <vt:lpstr>State of the State</vt:lpstr>
      <vt:lpstr>COVID-19 Payer Updates</vt:lpstr>
      <vt:lpstr>Wrap Up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Debt Forgiveness on Your PPP Loan</dc:title>
  <dc:creator>Heather McKnight</dc:creator>
  <cp:lastModifiedBy>Mike Scribner</cp:lastModifiedBy>
  <cp:revision>79</cp:revision>
  <cp:lastPrinted>2020-04-26T22:29:23Z</cp:lastPrinted>
  <dcterms:created xsi:type="dcterms:W3CDTF">2020-04-24T16:32:01Z</dcterms:created>
  <dcterms:modified xsi:type="dcterms:W3CDTF">2020-06-30T19:27:56Z</dcterms:modified>
</cp:coreProperties>
</file>