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481" r:id="rId2"/>
    <p:sldId id="485" r:id="rId3"/>
    <p:sldId id="463" r:id="rId4"/>
    <p:sldId id="486" r:id="rId5"/>
    <p:sldId id="487" r:id="rId6"/>
    <p:sldId id="477" r:id="rId7"/>
    <p:sldId id="478" r:id="rId8"/>
    <p:sldId id="438" r:id="rId9"/>
    <p:sldId id="476" r:id="rId10"/>
    <p:sldId id="464" r:id="rId11"/>
    <p:sldId id="480" r:id="rId12"/>
    <p:sldId id="470" r:id="rId13"/>
    <p:sldId id="479" r:id="rId14"/>
    <p:sldId id="421"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822D"/>
    <a:srgbClr val="FF6600"/>
    <a:srgbClr val="7CC3EC"/>
    <a:srgbClr val="E7E6E6"/>
    <a:srgbClr val="5B9B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540254-85DC-43C5-8BE1-8046BEA4EA72}" v="572" dt="2020-07-14T13:00:14.182"/>
    <p1510:client id="{8AFF245E-AA17-47CF-9A79-FE765C6C5A57}" v="41" dt="2020-07-14T20:21:54.108"/>
    <p1510:client id="{ACF4EC71-F8D2-4813-9B10-14F3D4C0AE05}" v="304" dt="2020-07-14T19:43:09.685"/>
    <p1510:client id="{B7E794D8-3C2C-4ABE-BD15-398E3AB5BA66}" v="300" dt="2020-07-15T13:49:17.893"/>
    <p1510:client id="{C7068B8B-A137-4097-96E6-656DCD49E362}" v="119" dt="2020-07-14T17:29:47.153"/>
    <p1510:client id="{DA3259C7-7613-4E84-A2E2-DE8984483F1A}" v="238" dt="2020-07-14T14:14:50.319"/>
    <p1510:client id="{DFD0359B-4F7D-4F35-858B-DD4AA7CDAB93}" v="61" dt="2020-07-15T14:13:29.862"/>
    <p1510:client id="{FC9D3FE0-28FA-4848-815F-2131E5EB7D11}" v="108" dt="2020-07-14T14:33:17.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Mooney" userId="S::kmooney@shpllc.com::253f4b7b-7322-49cb-b5f5-67748d91c656" providerId="AD" clId="Web-{FC9D3FE0-28FA-4848-815F-2131E5EB7D11}"/>
    <pc:docChg chg="addSld modSld">
      <pc:chgData name="Kelly Mooney" userId="S::kmooney@shpllc.com::253f4b7b-7322-49cb-b5f5-67748d91c656" providerId="AD" clId="Web-{FC9D3FE0-28FA-4848-815F-2131E5EB7D11}" dt="2020-07-14T14:33:17.925" v="106" actId="20577"/>
      <pc:docMkLst>
        <pc:docMk/>
      </pc:docMkLst>
      <pc:sldChg chg="modSp">
        <pc:chgData name="Kelly Mooney" userId="S::kmooney@shpllc.com::253f4b7b-7322-49cb-b5f5-67748d91c656" providerId="AD" clId="Web-{FC9D3FE0-28FA-4848-815F-2131E5EB7D11}" dt="2020-07-14T14:33:17.925" v="106" actId="20577"/>
        <pc:sldMkLst>
          <pc:docMk/>
          <pc:sldMk cId="2316220713" sldId="480"/>
        </pc:sldMkLst>
        <pc:spChg chg="mod">
          <ac:chgData name="Kelly Mooney" userId="S::kmooney@shpllc.com::253f4b7b-7322-49cb-b5f5-67748d91c656" providerId="AD" clId="Web-{FC9D3FE0-28FA-4848-815F-2131E5EB7D11}" dt="2020-07-14T14:33:17.925" v="106" actId="20577"/>
          <ac:spMkLst>
            <pc:docMk/>
            <pc:sldMk cId="2316220713" sldId="480"/>
            <ac:spMk id="4" creationId="{00000000-0000-0000-0000-000000000000}"/>
          </ac:spMkLst>
        </pc:spChg>
      </pc:sldChg>
      <pc:sldChg chg="modSp add replId">
        <pc:chgData name="Kelly Mooney" userId="S::kmooney@shpllc.com::253f4b7b-7322-49cb-b5f5-67748d91c656" providerId="AD" clId="Web-{FC9D3FE0-28FA-4848-815F-2131E5EB7D11}" dt="2020-07-14T14:26:37.394" v="42" actId="20577"/>
        <pc:sldMkLst>
          <pc:docMk/>
          <pc:sldMk cId="1840942423" sldId="482"/>
        </pc:sldMkLst>
        <pc:spChg chg="mod">
          <ac:chgData name="Kelly Mooney" userId="S::kmooney@shpllc.com::253f4b7b-7322-49cb-b5f5-67748d91c656" providerId="AD" clId="Web-{FC9D3FE0-28FA-4848-815F-2131E5EB7D11}" dt="2020-07-14T14:26:24.987" v="37" actId="20577"/>
          <ac:spMkLst>
            <pc:docMk/>
            <pc:sldMk cId="1840942423" sldId="482"/>
            <ac:spMk id="3" creationId="{00000000-0000-0000-0000-000000000000}"/>
          </ac:spMkLst>
        </pc:spChg>
        <pc:spChg chg="mod">
          <ac:chgData name="Kelly Mooney" userId="S::kmooney@shpllc.com::253f4b7b-7322-49cb-b5f5-67748d91c656" providerId="AD" clId="Web-{FC9D3FE0-28FA-4848-815F-2131E5EB7D11}" dt="2020-07-14T14:26:37.394" v="42" actId="20577"/>
          <ac:spMkLst>
            <pc:docMk/>
            <pc:sldMk cId="1840942423" sldId="482"/>
            <ac:spMk id="4" creationId="{00000000-0000-0000-0000-000000000000}"/>
          </ac:spMkLst>
        </pc:spChg>
      </pc:sldChg>
      <pc:sldChg chg="modSp add replId">
        <pc:chgData name="Kelly Mooney" userId="S::kmooney@shpllc.com::253f4b7b-7322-49cb-b5f5-67748d91c656" providerId="AD" clId="Web-{FC9D3FE0-28FA-4848-815F-2131E5EB7D11}" dt="2020-07-14T14:27:54.648" v="74" actId="20577"/>
        <pc:sldMkLst>
          <pc:docMk/>
          <pc:sldMk cId="2210318232" sldId="483"/>
        </pc:sldMkLst>
        <pc:spChg chg="mod">
          <ac:chgData name="Kelly Mooney" userId="S::kmooney@shpllc.com::253f4b7b-7322-49cb-b5f5-67748d91c656" providerId="AD" clId="Web-{FC9D3FE0-28FA-4848-815F-2131E5EB7D11}" dt="2020-07-14T14:27:12.020" v="56" actId="20577"/>
          <ac:spMkLst>
            <pc:docMk/>
            <pc:sldMk cId="2210318232" sldId="483"/>
            <ac:spMk id="3" creationId="{00000000-0000-0000-0000-000000000000}"/>
          </ac:spMkLst>
        </pc:spChg>
        <pc:spChg chg="mod">
          <ac:chgData name="Kelly Mooney" userId="S::kmooney@shpllc.com::253f4b7b-7322-49cb-b5f5-67748d91c656" providerId="AD" clId="Web-{FC9D3FE0-28FA-4848-815F-2131E5EB7D11}" dt="2020-07-14T14:27:54.648" v="74" actId="20577"/>
          <ac:spMkLst>
            <pc:docMk/>
            <pc:sldMk cId="2210318232" sldId="483"/>
            <ac:spMk id="4" creationId="{00000000-0000-0000-0000-000000000000}"/>
          </ac:spMkLst>
        </pc:spChg>
      </pc:sldChg>
      <pc:sldChg chg="modSp add replId">
        <pc:chgData name="Kelly Mooney" userId="S::kmooney@shpllc.com::253f4b7b-7322-49cb-b5f5-67748d91c656" providerId="AD" clId="Web-{FC9D3FE0-28FA-4848-815F-2131E5EB7D11}" dt="2020-07-14T14:31:57.516" v="85" actId="20577"/>
        <pc:sldMkLst>
          <pc:docMk/>
          <pc:sldMk cId="2943877902" sldId="484"/>
        </pc:sldMkLst>
        <pc:spChg chg="mod">
          <ac:chgData name="Kelly Mooney" userId="S::kmooney@shpllc.com::253f4b7b-7322-49cb-b5f5-67748d91c656" providerId="AD" clId="Web-{FC9D3FE0-28FA-4848-815F-2131E5EB7D11}" dt="2020-07-14T14:31:57.516" v="85" actId="20577"/>
          <ac:spMkLst>
            <pc:docMk/>
            <pc:sldMk cId="2943877902" sldId="484"/>
            <ac:spMk id="4" creationId="{00000000-0000-0000-0000-000000000000}"/>
          </ac:spMkLst>
        </pc:spChg>
      </pc:sldChg>
    </pc:docChg>
  </pc:docChgLst>
  <pc:docChgLst>
    <pc:chgData name="Kelly Mooney" userId="S::kmooney@shpllc.com::253f4b7b-7322-49cb-b5f5-67748d91c656" providerId="AD" clId="Web-{88540254-85DC-43C5-8BE1-8046BEA4EA72}"/>
    <pc:docChg chg="addSld modSld">
      <pc:chgData name="Kelly Mooney" userId="S::kmooney@shpllc.com::253f4b7b-7322-49cb-b5f5-67748d91c656" providerId="AD" clId="Web-{88540254-85DC-43C5-8BE1-8046BEA4EA72}" dt="2020-07-14T13:00:14.182" v="567" actId="20577"/>
      <pc:docMkLst>
        <pc:docMk/>
      </pc:docMkLst>
      <pc:sldChg chg="modSp">
        <pc:chgData name="Kelly Mooney" userId="S::kmooney@shpllc.com::253f4b7b-7322-49cb-b5f5-67748d91c656" providerId="AD" clId="Web-{88540254-85DC-43C5-8BE1-8046BEA4EA72}" dt="2020-07-14T12:39:44.052" v="122" actId="20577"/>
        <pc:sldMkLst>
          <pc:docMk/>
          <pc:sldMk cId="4150950478" sldId="438"/>
        </pc:sldMkLst>
        <pc:spChg chg="mod">
          <ac:chgData name="Kelly Mooney" userId="S::kmooney@shpllc.com::253f4b7b-7322-49cb-b5f5-67748d91c656" providerId="AD" clId="Web-{88540254-85DC-43C5-8BE1-8046BEA4EA72}" dt="2020-07-14T12:39:44.052" v="122" actId="20577"/>
          <ac:spMkLst>
            <pc:docMk/>
            <pc:sldMk cId="4150950478" sldId="438"/>
            <ac:spMk id="4" creationId="{00000000-0000-0000-0000-000000000000}"/>
          </ac:spMkLst>
        </pc:spChg>
      </pc:sldChg>
      <pc:sldChg chg="modSp">
        <pc:chgData name="Kelly Mooney" userId="S::kmooney@shpllc.com::253f4b7b-7322-49cb-b5f5-67748d91c656" providerId="AD" clId="Web-{88540254-85DC-43C5-8BE1-8046BEA4EA72}" dt="2020-07-14T12:35:43.161" v="4" actId="20577"/>
        <pc:sldMkLst>
          <pc:docMk/>
          <pc:sldMk cId="3470416652" sldId="463"/>
        </pc:sldMkLst>
        <pc:spChg chg="mod">
          <ac:chgData name="Kelly Mooney" userId="S::kmooney@shpllc.com::253f4b7b-7322-49cb-b5f5-67748d91c656" providerId="AD" clId="Web-{88540254-85DC-43C5-8BE1-8046BEA4EA72}" dt="2020-07-14T12:35:43.161" v="4" actId="20577"/>
          <ac:spMkLst>
            <pc:docMk/>
            <pc:sldMk cId="3470416652" sldId="463"/>
            <ac:spMk id="4" creationId="{00000000-0000-0000-0000-000000000000}"/>
          </ac:spMkLst>
        </pc:spChg>
      </pc:sldChg>
      <pc:sldChg chg="modSp">
        <pc:chgData name="Kelly Mooney" userId="S::kmooney@shpllc.com::253f4b7b-7322-49cb-b5f5-67748d91c656" providerId="AD" clId="Web-{88540254-85DC-43C5-8BE1-8046BEA4EA72}" dt="2020-07-14T12:55:37.774" v="474" actId="20577"/>
        <pc:sldMkLst>
          <pc:docMk/>
          <pc:sldMk cId="4110979518" sldId="464"/>
        </pc:sldMkLst>
        <pc:spChg chg="mod">
          <ac:chgData name="Kelly Mooney" userId="S::kmooney@shpllc.com::253f4b7b-7322-49cb-b5f5-67748d91c656" providerId="AD" clId="Web-{88540254-85DC-43C5-8BE1-8046BEA4EA72}" dt="2020-07-14T12:51:24.711" v="140" actId="20577"/>
          <ac:spMkLst>
            <pc:docMk/>
            <pc:sldMk cId="4110979518" sldId="464"/>
            <ac:spMk id="3" creationId="{00000000-0000-0000-0000-000000000000}"/>
          </ac:spMkLst>
        </pc:spChg>
        <pc:spChg chg="mod">
          <ac:chgData name="Kelly Mooney" userId="S::kmooney@shpllc.com::253f4b7b-7322-49cb-b5f5-67748d91c656" providerId="AD" clId="Web-{88540254-85DC-43C5-8BE1-8046BEA4EA72}" dt="2020-07-14T12:55:37.774" v="474" actId="20577"/>
          <ac:spMkLst>
            <pc:docMk/>
            <pc:sldMk cId="4110979518" sldId="464"/>
            <ac:spMk id="4" creationId="{00000000-0000-0000-0000-000000000000}"/>
          </ac:spMkLst>
        </pc:spChg>
      </pc:sldChg>
      <pc:sldChg chg="modSp">
        <pc:chgData name="Kelly Mooney" userId="S::kmooney@shpllc.com::253f4b7b-7322-49cb-b5f5-67748d91c656" providerId="AD" clId="Web-{88540254-85DC-43C5-8BE1-8046BEA4EA72}" dt="2020-07-14T12:55:59.711" v="486" actId="20577"/>
        <pc:sldMkLst>
          <pc:docMk/>
          <pc:sldMk cId="2336033998" sldId="470"/>
        </pc:sldMkLst>
        <pc:spChg chg="mod">
          <ac:chgData name="Kelly Mooney" userId="S::kmooney@shpllc.com::253f4b7b-7322-49cb-b5f5-67748d91c656" providerId="AD" clId="Web-{88540254-85DC-43C5-8BE1-8046BEA4EA72}" dt="2020-07-14T12:55:59.711" v="486" actId="20577"/>
          <ac:spMkLst>
            <pc:docMk/>
            <pc:sldMk cId="2336033998" sldId="470"/>
            <ac:spMk id="4" creationId="{00000000-0000-0000-0000-000000000000}"/>
          </ac:spMkLst>
        </pc:spChg>
      </pc:sldChg>
      <pc:sldChg chg="modSp">
        <pc:chgData name="Kelly Mooney" userId="S::kmooney@shpllc.com::253f4b7b-7322-49cb-b5f5-67748d91c656" providerId="AD" clId="Web-{88540254-85DC-43C5-8BE1-8046BEA4EA72}" dt="2020-07-14T12:39:30.834" v="119" actId="20577"/>
        <pc:sldMkLst>
          <pc:docMk/>
          <pc:sldMk cId="2013111969" sldId="476"/>
        </pc:sldMkLst>
        <pc:spChg chg="mod">
          <ac:chgData name="Kelly Mooney" userId="S::kmooney@shpllc.com::253f4b7b-7322-49cb-b5f5-67748d91c656" providerId="AD" clId="Web-{88540254-85DC-43C5-8BE1-8046BEA4EA72}" dt="2020-07-14T12:39:30.834" v="119" actId="20577"/>
          <ac:spMkLst>
            <pc:docMk/>
            <pc:sldMk cId="2013111969" sldId="476"/>
            <ac:spMk id="4" creationId="{00000000-0000-0000-0000-000000000000}"/>
          </ac:spMkLst>
        </pc:spChg>
      </pc:sldChg>
      <pc:sldChg chg="modSp">
        <pc:chgData name="Kelly Mooney" userId="S::kmooney@shpllc.com::253f4b7b-7322-49cb-b5f5-67748d91c656" providerId="AD" clId="Web-{88540254-85DC-43C5-8BE1-8046BEA4EA72}" dt="2020-07-14T12:38:01.490" v="75" actId="20577"/>
        <pc:sldMkLst>
          <pc:docMk/>
          <pc:sldMk cId="2325461364" sldId="477"/>
        </pc:sldMkLst>
        <pc:spChg chg="mod">
          <ac:chgData name="Kelly Mooney" userId="S::kmooney@shpllc.com::253f4b7b-7322-49cb-b5f5-67748d91c656" providerId="AD" clId="Web-{88540254-85DC-43C5-8BE1-8046BEA4EA72}" dt="2020-07-14T12:38:01.490" v="75" actId="20577"/>
          <ac:spMkLst>
            <pc:docMk/>
            <pc:sldMk cId="2325461364" sldId="477"/>
            <ac:spMk id="4" creationId="{00000000-0000-0000-0000-000000000000}"/>
          </ac:spMkLst>
        </pc:spChg>
      </pc:sldChg>
      <pc:sldChg chg="modSp">
        <pc:chgData name="Kelly Mooney" userId="S::kmooney@shpllc.com::253f4b7b-7322-49cb-b5f5-67748d91c656" providerId="AD" clId="Web-{88540254-85DC-43C5-8BE1-8046BEA4EA72}" dt="2020-07-14T13:00:14.182" v="567" actId="20577"/>
        <pc:sldMkLst>
          <pc:docMk/>
          <pc:sldMk cId="283942386" sldId="479"/>
        </pc:sldMkLst>
        <pc:spChg chg="mod">
          <ac:chgData name="Kelly Mooney" userId="S::kmooney@shpllc.com::253f4b7b-7322-49cb-b5f5-67748d91c656" providerId="AD" clId="Web-{88540254-85DC-43C5-8BE1-8046BEA4EA72}" dt="2020-07-14T12:56:09.618" v="495" actId="20577"/>
          <ac:spMkLst>
            <pc:docMk/>
            <pc:sldMk cId="283942386" sldId="479"/>
            <ac:spMk id="3" creationId="{00000000-0000-0000-0000-000000000000}"/>
          </ac:spMkLst>
        </pc:spChg>
        <pc:spChg chg="mod">
          <ac:chgData name="Kelly Mooney" userId="S::kmooney@shpllc.com::253f4b7b-7322-49cb-b5f5-67748d91c656" providerId="AD" clId="Web-{88540254-85DC-43C5-8BE1-8046BEA4EA72}" dt="2020-07-14T13:00:14.182" v="567" actId="20577"/>
          <ac:spMkLst>
            <pc:docMk/>
            <pc:sldMk cId="283942386" sldId="479"/>
            <ac:spMk id="4" creationId="{00000000-0000-0000-0000-000000000000}"/>
          </ac:spMkLst>
        </pc:spChg>
      </pc:sldChg>
      <pc:sldChg chg="add replId">
        <pc:chgData name="Kelly Mooney" userId="S::kmooney@shpllc.com::253f4b7b-7322-49cb-b5f5-67748d91c656" providerId="AD" clId="Web-{88540254-85DC-43C5-8BE1-8046BEA4EA72}" dt="2020-07-14T12:40:10.756" v="123"/>
        <pc:sldMkLst>
          <pc:docMk/>
          <pc:sldMk cId="2316220713" sldId="480"/>
        </pc:sldMkLst>
      </pc:sldChg>
    </pc:docChg>
  </pc:docChgLst>
  <pc:docChgLst>
    <pc:chgData name="Mike Scribner" userId="S::mscribner@shpllc.com::dccf72e0-e85a-4adb-9e4b-f995321596b1" providerId="AD" clId="Web-{DFD0359B-4F7D-4F35-858B-DD4AA7CDAB93}"/>
    <pc:docChg chg="modSld">
      <pc:chgData name="Mike Scribner" userId="S::mscribner@shpllc.com::dccf72e0-e85a-4adb-9e4b-f995321596b1" providerId="AD" clId="Web-{DFD0359B-4F7D-4F35-858B-DD4AA7CDAB93}" dt="2020-07-15T14:13:29.862" v="59" actId="20577"/>
      <pc:docMkLst>
        <pc:docMk/>
      </pc:docMkLst>
      <pc:sldChg chg="modSp">
        <pc:chgData name="Mike Scribner" userId="S::mscribner@shpllc.com::dccf72e0-e85a-4adb-9e4b-f995321596b1" providerId="AD" clId="Web-{DFD0359B-4F7D-4F35-858B-DD4AA7CDAB93}" dt="2020-07-15T14:12:07.248" v="53" actId="1076"/>
        <pc:sldMkLst>
          <pc:docMk/>
          <pc:sldMk cId="4150950478" sldId="438"/>
        </pc:sldMkLst>
        <pc:spChg chg="mod">
          <ac:chgData name="Mike Scribner" userId="S::mscribner@shpllc.com::dccf72e0-e85a-4adb-9e4b-f995321596b1" providerId="AD" clId="Web-{DFD0359B-4F7D-4F35-858B-DD4AA7CDAB93}" dt="2020-07-15T14:12:07.248" v="53" actId="1076"/>
          <ac:spMkLst>
            <pc:docMk/>
            <pc:sldMk cId="4150950478" sldId="438"/>
            <ac:spMk id="4" creationId="{00000000-0000-0000-0000-000000000000}"/>
          </ac:spMkLst>
        </pc:spChg>
      </pc:sldChg>
      <pc:sldChg chg="modSp">
        <pc:chgData name="Mike Scribner" userId="S::mscribner@shpllc.com::dccf72e0-e85a-4adb-9e4b-f995321596b1" providerId="AD" clId="Web-{DFD0359B-4F7D-4F35-858B-DD4AA7CDAB93}" dt="2020-07-15T14:02:39.656" v="50" actId="20577"/>
        <pc:sldMkLst>
          <pc:docMk/>
          <pc:sldMk cId="3470416652" sldId="463"/>
        </pc:sldMkLst>
        <pc:spChg chg="mod">
          <ac:chgData name="Mike Scribner" userId="S::mscribner@shpllc.com::dccf72e0-e85a-4adb-9e4b-f995321596b1" providerId="AD" clId="Web-{DFD0359B-4F7D-4F35-858B-DD4AA7CDAB93}" dt="2020-07-15T14:02:39.656" v="50" actId="20577"/>
          <ac:spMkLst>
            <pc:docMk/>
            <pc:sldMk cId="3470416652" sldId="463"/>
            <ac:spMk id="4" creationId="{00000000-0000-0000-0000-000000000000}"/>
          </ac:spMkLst>
        </pc:spChg>
      </pc:sldChg>
      <pc:sldChg chg="modSp">
        <pc:chgData name="Mike Scribner" userId="S::mscribner@shpllc.com::dccf72e0-e85a-4adb-9e4b-f995321596b1" providerId="AD" clId="Web-{DFD0359B-4F7D-4F35-858B-DD4AA7CDAB93}" dt="2020-07-15T14:12:40.047" v="56" actId="20577"/>
        <pc:sldMkLst>
          <pc:docMk/>
          <pc:sldMk cId="4110979518" sldId="464"/>
        </pc:sldMkLst>
        <pc:spChg chg="mod">
          <ac:chgData name="Mike Scribner" userId="S::mscribner@shpllc.com::dccf72e0-e85a-4adb-9e4b-f995321596b1" providerId="AD" clId="Web-{DFD0359B-4F7D-4F35-858B-DD4AA7CDAB93}" dt="2020-07-15T14:12:40.047" v="56" actId="20577"/>
          <ac:spMkLst>
            <pc:docMk/>
            <pc:sldMk cId="4110979518" sldId="464"/>
            <ac:spMk id="4" creationId="{00000000-0000-0000-0000-000000000000}"/>
          </ac:spMkLst>
        </pc:spChg>
      </pc:sldChg>
      <pc:sldChg chg="modSp">
        <pc:chgData name="Mike Scribner" userId="S::mscribner@shpllc.com::dccf72e0-e85a-4adb-9e4b-f995321596b1" providerId="AD" clId="Web-{DFD0359B-4F7D-4F35-858B-DD4AA7CDAB93}" dt="2020-07-15T14:13:29.862" v="59" actId="20577"/>
        <pc:sldMkLst>
          <pc:docMk/>
          <pc:sldMk cId="2316220713" sldId="480"/>
        </pc:sldMkLst>
        <pc:spChg chg="mod">
          <ac:chgData name="Mike Scribner" userId="S::mscribner@shpllc.com::dccf72e0-e85a-4adb-9e4b-f995321596b1" providerId="AD" clId="Web-{DFD0359B-4F7D-4F35-858B-DD4AA7CDAB93}" dt="2020-07-15T14:13:29.862" v="59" actId="20577"/>
          <ac:spMkLst>
            <pc:docMk/>
            <pc:sldMk cId="2316220713" sldId="480"/>
            <ac:spMk id="4" creationId="{00000000-0000-0000-0000-000000000000}"/>
          </ac:spMkLst>
        </pc:spChg>
      </pc:sldChg>
    </pc:docChg>
  </pc:docChgLst>
  <pc:docChgLst>
    <pc:chgData name="Aaron Higgins" userId="dbd0284b-41fb-4817-a474-e5ef9dd56494" providerId="ADAL" clId="{8AFF245E-AA17-47CF-9A79-FE765C6C5A57}"/>
    <pc:docChg chg="custSel mod addSld modSld sldOrd">
      <pc:chgData name="Aaron Higgins" userId="dbd0284b-41fb-4817-a474-e5ef9dd56494" providerId="ADAL" clId="{8AFF245E-AA17-47CF-9A79-FE765C6C5A57}" dt="2020-07-14T20:21:54.109" v="41" actId="6549"/>
      <pc:docMkLst>
        <pc:docMk/>
      </pc:docMkLst>
      <pc:sldChg chg="modSp">
        <pc:chgData name="Aaron Higgins" userId="dbd0284b-41fb-4817-a474-e5ef9dd56494" providerId="ADAL" clId="{8AFF245E-AA17-47CF-9A79-FE765C6C5A57}" dt="2020-07-14T19:29:34.875" v="5" actId="14100"/>
        <pc:sldMkLst>
          <pc:docMk/>
          <pc:sldMk cId="184082754" sldId="276"/>
        </pc:sldMkLst>
        <pc:picChg chg="mod">
          <ac:chgData name="Aaron Higgins" userId="dbd0284b-41fb-4817-a474-e5ef9dd56494" providerId="ADAL" clId="{8AFF245E-AA17-47CF-9A79-FE765C6C5A57}" dt="2020-07-14T19:29:34.875" v="5" actId="14100"/>
          <ac:picMkLst>
            <pc:docMk/>
            <pc:sldMk cId="184082754" sldId="276"/>
            <ac:picMk id="1026" creationId="{DE8898DC-B5B2-4CB9-803F-4E83C46F4C6F}"/>
          </ac:picMkLst>
        </pc:picChg>
      </pc:sldChg>
      <pc:sldChg chg="modSp mod">
        <pc:chgData name="Aaron Higgins" userId="dbd0284b-41fb-4817-a474-e5ef9dd56494" providerId="ADAL" clId="{8AFF245E-AA17-47CF-9A79-FE765C6C5A57}" dt="2020-07-14T20:21:54.109" v="41" actId="6549"/>
        <pc:sldMkLst>
          <pc:docMk/>
          <pc:sldMk cId="2336033998" sldId="470"/>
        </pc:sldMkLst>
        <pc:spChg chg="mod">
          <ac:chgData name="Aaron Higgins" userId="dbd0284b-41fb-4817-a474-e5ef9dd56494" providerId="ADAL" clId="{8AFF245E-AA17-47CF-9A79-FE765C6C5A57}" dt="2020-07-14T20:21:54.109" v="41" actId="6549"/>
          <ac:spMkLst>
            <pc:docMk/>
            <pc:sldMk cId="2336033998" sldId="470"/>
            <ac:spMk id="4" creationId="{00000000-0000-0000-0000-000000000000}"/>
          </ac:spMkLst>
        </pc:spChg>
      </pc:sldChg>
      <pc:sldChg chg="modSp add mod ord">
        <pc:chgData name="Aaron Higgins" userId="dbd0284b-41fb-4817-a474-e5ef9dd56494" providerId="ADAL" clId="{8AFF245E-AA17-47CF-9A79-FE765C6C5A57}" dt="2020-07-14T13:27:12.524" v="3" actId="1076"/>
        <pc:sldMkLst>
          <pc:docMk/>
          <pc:sldMk cId="4190969026" sldId="481"/>
        </pc:sldMkLst>
        <pc:spChg chg="mod">
          <ac:chgData name="Aaron Higgins" userId="dbd0284b-41fb-4817-a474-e5ef9dd56494" providerId="ADAL" clId="{8AFF245E-AA17-47CF-9A79-FE765C6C5A57}" dt="2020-07-14T13:27:12.524" v="3" actId="1076"/>
          <ac:spMkLst>
            <pc:docMk/>
            <pc:sldMk cId="4190969026" sldId="481"/>
            <ac:spMk id="8" creationId="{A7861869-29D9-47FB-B56A-8571FD50BCDF}"/>
          </ac:spMkLst>
        </pc:spChg>
      </pc:sldChg>
      <pc:sldChg chg="addSp delSp modSp add mod modTransition">
        <pc:chgData name="Aaron Higgins" userId="dbd0284b-41fb-4817-a474-e5ef9dd56494" providerId="ADAL" clId="{8AFF245E-AA17-47CF-9A79-FE765C6C5A57}" dt="2020-07-14T19:54:13.665" v="40"/>
        <pc:sldMkLst>
          <pc:docMk/>
          <pc:sldMk cId="2038658217" sldId="485"/>
        </pc:sldMkLst>
        <pc:spChg chg="mod ord">
          <ac:chgData name="Aaron Higgins" userId="dbd0284b-41fb-4817-a474-e5ef9dd56494" providerId="ADAL" clId="{8AFF245E-AA17-47CF-9A79-FE765C6C5A57}" dt="2020-07-14T19:35:17.080" v="36" actId="1036"/>
          <ac:spMkLst>
            <pc:docMk/>
            <pc:sldMk cId="2038658217" sldId="485"/>
            <ac:spMk id="2" creationId="{00000000-0000-0000-0000-000000000000}"/>
          </ac:spMkLst>
        </pc:spChg>
        <pc:picChg chg="add del mod">
          <ac:chgData name="Aaron Higgins" userId="dbd0284b-41fb-4817-a474-e5ef9dd56494" providerId="ADAL" clId="{8AFF245E-AA17-47CF-9A79-FE765C6C5A57}" dt="2020-07-14T19:34:15.155" v="20" actId="478"/>
          <ac:picMkLst>
            <pc:docMk/>
            <pc:sldMk cId="2038658217" sldId="485"/>
            <ac:picMk id="3" creationId="{A99DFE43-24EB-452F-B5B3-083D47BE3115}"/>
          </ac:picMkLst>
        </pc:picChg>
        <pc:picChg chg="del mod">
          <ac:chgData name="Aaron Higgins" userId="dbd0284b-41fb-4817-a474-e5ef9dd56494" providerId="ADAL" clId="{8AFF245E-AA17-47CF-9A79-FE765C6C5A57}" dt="2020-07-14T19:30:58.248" v="13" actId="478"/>
          <ac:picMkLst>
            <pc:docMk/>
            <pc:sldMk cId="2038658217" sldId="485"/>
            <ac:picMk id="1026" creationId="{DE8898DC-B5B2-4CB9-803F-4E83C46F4C6F}"/>
          </ac:picMkLst>
        </pc:picChg>
        <pc:picChg chg="add mod">
          <ac:chgData name="Aaron Higgins" userId="dbd0284b-41fb-4817-a474-e5ef9dd56494" providerId="ADAL" clId="{8AFF245E-AA17-47CF-9A79-FE765C6C5A57}" dt="2020-07-14T19:35:37.793" v="37" actId="1076"/>
          <ac:picMkLst>
            <pc:docMk/>
            <pc:sldMk cId="2038658217" sldId="485"/>
            <ac:picMk id="1028" creationId="{091368CC-23FF-4267-B0B9-CE8C461D31C4}"/>
          </ac:picMkLst>
        </pc:picChg>
      </pc:sldChg>
    </pc:docChg>
  </pc:docChgLst>
  <pc:docChgLst>
    <pc:chgData name="Kelly Mooney" userId="S::kmooney@shpllc.com::253f4b7b-7322-49cb-b5f5-67748d91c656" providerId="AD" clId="Web-{DA3259C7-7613-4E84-A2E2-DE8984483F1A}"/>
    <pc:docChg chg="modSld">
      <pc:chgData name="Kelly Mooney" userId="S::kmooney@shpllc.com::253f4b7b-7322-49cb-b5f5-67748d91c656" providerId="AD" clId="Web-{DA3259C7-7613-4E84-A2E2-DE8984483F1A}" dt="2020-07-14T14:14:50.319" v="236" actId="20577"/>
      <pc:docMkLst>
        <pc:docMk/>
      </pc:docMkLst>
      <pc:sldChg chg="modSp">
        <pc:chgData name="Kelly Mooney" userId="S::kmooney@shpllc.com::253f4b7b-7322-49cb-b5f5-67748d91c656" providerId="AD" clId="Web-{DA3259C7-7613-4E84-A2E2-DE8984483F1A}" dt="2020-07-14T14:14:50.319" v="236" actId="20577"/>
        <pc:sldMkLst>
          <pc:docMk/>
          <pc:sldMk cId="283942386" sldId="479"/>
        </pc:sldMkLst>
        <pc:spChg chg="mod">
          <ac:chgData name="Kelly Mooney" userId="S::kmooney@shpllc.com::253f4b7b-7322-49cb-b5f5-67748d91c656" providerId="AD" clId="Web-{DA3259C7-7613-4E84-A2E2-DE8984483F1A}" dt="2020-07-14T14:14:50.319" v="236" actId="20577"/>
          <ac:spMkLst>
            <pc:docMk/>
            <pc:sldMk cId="283942386" sldId="479"/>
            <ac:spMk id="4" creationId="{00000000-0000-0000-0000-000000000000}"/>
          </ac:spMkLst>
        </pc:spChg>
      </pc:sldChg>
      <pc:sldChg chg="modSp">
        <pc:chgData name="Kelly Mooney" userId="S::kmooney@shpllc.com::253f4b7b-7322-49cb-b5f5-67748d91c656" providerId="AD" clId="Web-{DA3259C7-7613-4E84-A2E2-DE8984483F1A}" dt="2020-07-14T14:08:32.942" v="26" actId="20577"/>
        <pc:sldMkLst>
          <pc:docMk/>
          <pc:sldMk cId="2316220713" sldId="480"/>
        </pc:sldMkLst>
        <pc:spChg chg="mod">
          <ac:chgData name="Kelly Mooney" userId="S::kmooney@shpllc.com::253f4b7b-7322-49cb-b5f5-67748d91c656" providerId="AD" clId="Web-{DA3259C7-7613-4E84-A2E2-DE8984483F1A}" dt="2020-07-14T14:08:32.942" v="26" actId="20577"/>
          <ac:spMkLst>
            <pc:docMk/>
            <pc:sldMk cId="2316220713" sldId="480"/>
            <ac:spMk id="4" creationId="{00000000-0000-0000-0000-000000000000}"/>
          </ac:spMkLst>
        </pc:spChg>
      </pc:sldChg>
    </pc:docChg>
  </pc:docChgLst>
  <pc:docChgLst>
    <pc:chgData name="Mike Scribner" userId="S::mscribner@shpllc.com::dccf72e0-e85a-4adb-9e4b-f995321596b1" providerId="AD" clId="Web-{ACF4EC71-F8D2-4813-9B10-14F3D4C0AE05}"/>
    <pc:docChg chg="modSld">
      <pc:chgData name="Mike Scribner" userId="S::mscribner@shpllc.com::dccf72e0-e85a-4adb-9e4b-f995321596b1" providerId="AD" clId="Web-{ACF4EC71-F8D2-4813-9B10-14F3D4C0AE05}" dt="2020-07-14T19:43:09.685" v="302" actId="14100"/>
      <pc:docMkLst>
        <pc:docMk/>
      </pc:docMkLst>
      <pc:sldChg chg="modSp">
        <pc:chgData name="Mike Scribner" userId="S::mscribner@shpllc.com::dccf72e0-e85a-4adb-9e4b-f995321596b1" providerId="AD" clId="Web-{ACF4EC71-F8D2-4813-9B10-14F3D4C0AE05}" dt="2020-07-14T17:49:57.931" v="52" actId="20577"/>
        <pc:sldMkLst>
          <pc:docMk/>
          <pc:sldMk cId="4150950478" sldId="438"/>
        </pc:sldMkLst>
        <pc:spChg chg="mod">
          <ac:chgData name="Mike Scribner" userId="S::mscribner@shpllc.com::dccf72e0-e85a-4adb-9e4b-f995321596b1" providerId="AD" clId="Web-{ACF4EC71-F8D2-4813-9B10-14F3D4C0AE05}" dt="2020-07-14T17:49:57.931" v="52" actId="20577"/>
          <ac:spMkLst>
            <pc:docMk/>
            <pc:sldMk cId="4150950478" sldId="438"/>
            <ac:spMk id="4" creationId="{00000000-0000-0000-0000-000000000000}"/>
          </ac:spMkLst>
        </pc:spChg>
      </pc:sldChg>
      <pc:sldChg chg="modSp">
        <pc:chgData name="Mike Scribner" userId="S::mscribner@shpllc.com::dccf72e0-e85a-4adb-9e4b-f995321596b1" providerId="AD" clId="Web-{ACF4EC71-F8D2-4813-9B10-14F3D4C0AE05}" dt="2020-07-14T17:31:22.437" v="8" actId="20577"/>
        <pc:sldMkLst>
          <pc:docMk/>
          <pc:sldMk cId="3470416652" sldId="463"/>
        </pc:sldMkLst>
        <pc:spChg chg="mod">
          <ac:chgData name="Mike Scribner" userId="S::mscribner@shpllc.com::dccf72e0-e85a-4adb-9e4b-f995321596b1" providerId="AD" clId="Web-{ACF4EC71-F8D2-4813-9B10-14F3D4C0AE05}" dt="2020-07-14T17:31:22.437" v="8" actId="20577"/>
          <ac:spMkLst>
            <pc:docMk/>
            <pc:sldMk cId="3470416652" sldId="463"/>
            <ac:spMk id="4" creationId="{00000000-0000-0000-0000-000000000000}"/>
          </ac:spMkLst>
        </pc:spChg>
      </pc:sldChg>
      <pc:sldChg chg="modSp">
        <pc:chgData name="Mike Scribner" userId="S::mscribner@shpllc.com::dccf72e0-e85a-4adb-9e4b-f995321596b1" providerId="AD" clId="Web-{ACF4EC71-F8D2-4813-9B10-14F3D4C0AE05}" dt="2020-07-14T17:55:59.533" v="211" actId="20577"/>
        <pc:sldMkLst>
          <pc:docMk/>
          <pc:sldMk cId="4110979518" sldId="464"/>
        </pc:sldMkLst>
        <pc:spChg chg="mod">
          <ac:chgData name="Mike Scribner" userId="S::mscribner@shpllc.com::dccf72e0-e85a-4adb-9e4b-f995321596b1" providerId="AD" clId="Web-{ACF4EC71-F8D2-4813-9B10-14F3D4C0AE05}" dt="2020-07-14T17:55:59.533" v="211" actId="20577"/>
          <ac:spMkLst>
            <pc:docMk/>
            <pc:sldMk cId="4110979518" sldId="464"/>
            <ac:spMk id="4" creationId="{00000000-0000-0000-0000-000000000000}"/>
          </ac:spMkLst>
        </pc:spChg>
      </pc:sldChg>
      <pc:sldChg chg="modSp">
        <pc:chgData name="Mike Scribner" userId="S::mscribner@shpllc.com::dccf72e0-e85a-4adb-9e4b-f995321596b1" providerId="AD" clId="Web-{ACF4EC71-F8D2-4813-9B10-14F3D4C0AE05}" dt="2020-07-14T18:24:00.719" v="267" actId="20577"/>
        <pc:sldMkLst>
          <pc:docMk/>
          <pc:sldMk cId="2336033998" sldId="470"/>
        </pc:sldMkLst>
        <pc:spChg chg="mod">
          <ac:chgData name="Mike Scribner" userId="S::mscribner@shpllc.com::dccf72e0-e85a-4adb-9e4b-f995321596b1" providerId="AD" clId="Web-{ACF4EC71-F8D2-4813-9B10-14F3D4C0AE05}" dt="2020-07-14T18:24:00.719" v="267" actId="20577"/>
          <ac:spMkLst>
            <pc:docMk/>
            <pc:sldMk cId="2336033998" sldId="470"/>
            <ac:spMk id="4" creationId="{00000000-0000-0000-0000-000000000000}"/>
          </ac:spMkLst>
        </pc:spChg>
      </pc:sldChg>
      <pc:sldChg chg="modSp">
        <pc:chgData name="Mike Scribner" userId="S::mscribner@shpllc.com::dccf72e0-e85a-4adb-9e4b-f995321596b1" providerId="AD" clId="Web-{ACF4EC71-F8D2-4813-9B10-14F3D4C0AE05}" dt="2020-07-14T17:50:53.732" v="55" actId="20577"/>
        <pc:sldMkLst>
          <pc:docMk/>
          <pc:sldMk cId="2013111969" sldId="476"/>
        </pc:sldMkLst>
        <pc:spChg chg="mod">
          <ac:chgData name="Mike Scribner" userId="S::mscribner@shpllc.com::dccf72e0-e85a-4adb-9e4b-f995321596b1" providerId="AD" clId="Web-{ACF4EC71-F8D2-4813-9B10-14F3D4C0AE05}" dt="2020-07-14T17:50:53.732" v="55" actId="20577"/>
          <ac:spMkLst>
            <pc:docMk/>
            <pc:sldMk cId="2013111969" sldId="476"/>
            <ac:spMk id="4" creationId="{00000000-0000-0000-0000-000000000000}"/>
          </ac:spMkLst>
        </pc:spChg>
      </pc:sldChg>
      <pc:sldChg chg="modSp">
        <pc:chgData name="Mike Scribner" userId="S::mscribner@shpllc.com::dccf72e0-e85a-4adb-9e4b-f995321596b1" providerId="AD" clId="Web-{ACF4EC71-F8D2-4813-9B10-14F3D4C0AE05}" dt="2020-07-14T17:38:24.261" v="15" actId="20577"/>
        <pc:sldMkLst>
          <pc:docMk/>
          <pc:sldMk cId="2325461364" sldId="477"/>
        </pc:sldMkLst>
        <pc:spChg chg="mod">
          <ac:chgData name="Mike Scribner" userId="S::mscribner@shpllc.com::dccf72e0-e85a-4adb-9e4b-f995321596b1" providerId="AD" clId="Web-{ACF4EC71-F8D2-4813-9B10-14F3D4C0AE05}" dt="2020-07-14T17:38:24.261" v="15" actId="20577"/>
          <ac:spMkLst>
            <pc:docMk/>
            <pc:sldMk cId="2325461364" sldId="477"/>
            <ac:spMk id="4" creationId="{00000000-0000-0000-0000-000000000000}"/>
          </ac:spMkLst>
        </pc:spChg>
      </pc:sldChg>
      <pc:sldChg chg="modSp">
        <pc:chgData name="Mike Scribner" userId="S::mscribner@shpllc.com::dccf72e0-e85a-4adb-9e4b-f995321596b1" providerId="AD" clId="Web-{ACF4EC71-F8D2-4813-9B10-14F3D4C0AE05}" dt="2020-07-14T17:47:44.891" v="19" actId="20577"/>
        <pc:sldMkLst>
          <pc:docMk/>
          <pc:sldMk cId="1022262726" sldId="478"/>
        </pc:sldMkLst>
        <pc:spChg chg="mod">
          <ac:chgData name="Mike Scribner" userId="S::mscribner@shpllc.com::dccf72e0-e85a-4adb-9e4b-f995321596b1" providerId="AD" clId="Web-{ACF4EC71-F8D2-4813-9B10-14F3D4C0AE05}" dt="2020-07-14T17:47:44.891" v="19" actId="20577"/>
          <ac:spMkLst>
            <pc:docMk/>
            <pc:sldMk cId="1022262726" sldId="478"/>
            <ac:spMk id="4" creationId="{00000000-0000-0000-0000-000000000000}"/>
          </ac:spMkLst>
        </pc:spChg>
      </pc:sldChg>
      <pc:sldChg chg="modSp">
        <pc:chgData name="Mike Scribner" userId="S::mscribner@shpllc.com::dccf72e0-e85a-4adb-9e4b-f995321596b1" providerId="AD" clId="Web-{ACF4EC71-F8D2-4813-9B10-14F3D4C0AE05}" dt="2020-07-14T19:38:14.049" v="270" actId="20577"/>
        <pc:sldMkLst>
          <pc:docMk/>
          <pc:sldMk cId="283942386" sldId="479"/>
        </pc:sldMkLst>
        <pc:spChg chg="mod">
          <ac:chgData name="Mike Scribner" userId="S::mscribner@shpllc.com::dccf72e0-e85a-4adb-9e4b-f995321596b1" providerId="AD" clId="Web-{ACF4EC71-F8D2-4813-9B10-14F3D4C0AE05}" dt="2020-07-14T19:38:14.049" v="270" actId="20577"/>
          <ac:spMkLst>
            <pc:docMk/>
            <pc:sldMk cId="283942386" sldId="479"/>
            <ac:spMk id="4" creationId="{00000000-0000-0000-0000-000000000000}"/>
          </ac:spMkLst>
        </pc:spChg>
      </pc:sldChg>
      <pc:sldChg chg="modSp">
        <pc:chgData name="Mike Scribner" userId="S::mscribner@shpllc.com::dccf72e0-e85a-4adb-9e4b-f995321596b1" providerId="AD" clId="Web-{ACF4EC71-F8D2-4813-9B10-14F3D4C0AE05}" dt="2020-07-14T18:01:47.915" v="262" actId="20577"/>
        <pc:sldMkLst>
          <pc:docMk/>
          <pc:sldMk cId="2316220713" sldId="480"/>
        </pc:sldMkLst>
        <pc:spChg chg="mod">
          <ac:chgData name="Mike Scribner" userId="S::mscribner@shpllc.com::dccf72e0-e85a-4adb-9e4b-f995321596b1" providerId="AD" clId="Web-{ACF4EC71-F8D2-4813-9B10-14F3D4C0AE05}" dt="2020-07-14T18:01:47.915" v="262" actId="20577"/>
          <ac:spMkLst>
            <pc:docMk/>
            <pc:sldMk cId="2316220713" sldId="480"/>
            <ac:spMk id="4" creationId="{00000000-0000-0000-0000-000000000000}"/>
          </ac:spMkLst>
        </pc:spChg>
      </pc:sldChg>
      <pc:sldChg chg="modSp">
        <pc:chgData name="Mike Scribner" userId="S::mscribner@shpllc.com::dccf72e0-e85a-4adb-9e4b-f995321596b1" providerId="AD" clId="Web-{ACF4EC71-F8D2-4813-9B10-14F3D4C0AE05}" dt="2020-07-14T19:43:09.685" v="302" actId="14100"/>
        <pc:sldMkLst>
          <pc:docMk/>
          <pc:sldMk cId="2943877902" sldId="484"/>
        </pc:sldMkLst>
        <pc:spChg chg="mod">
          <ac:chgData name="Mike Scribner" userId="S::mscribner@shpllc.com::dccf72e0-e85a-4adb-9e4b-f995321596b1" providerId="AD" clId="Web-{ACF4EC71-F8D2-4813-9B10-14F3D4C0AE05}" dt="2020-07-14T19:43:09.685" v="302" actId="14100"/>
          <ac:spMkLst>
            <pc:docMk/>
            <pc:sldMk cId="2943877902" sldId="484"/>
            <ac:spMk id="3" creationId="{00000000-0000-0000-0000-000000000000}"/>
          </ac:spMkLst>
        </pc:spChg>
      </pc:sldChg>
    </pc:docChg>
  </pc:docChgLst>
  <pc:docChgLst>
    <pc:chgData name="Mike Scribner" userId="S::mscribner@shpllc.com::dccf72e0-e85a-4adb-9e4b-f995321596b1" providerId="AD" clId="Web-{C7068B8B-A137-4097-96E6-656DCD49E362}"/>
    <pc:docChg chg="modSld">
      <pc:chgData name="Mike Scribner" userId="S::mscribner@shpllc.com::dccf72e0-e85a-4adb-9e4b-f995321596b1" providerId="AD" clId="Web-{C7068B8B-A137-4097-96E6-656DCD49E362}" dt="2020-07-14T17:29:47.153" v="118" actId="20577"/>
      <pc:docMkLst>
        <pc:docMk/>
      </pc:docMkLst>
      <pc:sldChg chg="modSp">
        <pc:chgData name="Mike Scribner" userId="S::mscribner@shpllc.com::dccf72e0-e85a-4adb-9e4b-f995321596b1" providerId="AD" clId="Web-{C7068B8B-A137-4097-96E6-656DCD49E362}" dt="2020-07-14T17:29:47.153" v="118" actId="20577"/>
        <pc:sldMkLst>
          <pc:docMk/>
          <pc:sldMk cId="3470416652" sldId="463"/>
        </pc:sldMkLst>
        <pc:spChg chg="mod">
          <ac:chgData name="Mike Scribner" userId="S::mscribner@shpllc.com::dccf72e0-e85a-4adb-9e4b-f995321596b1" providerId="AD" clId="Web-{C7068B8B-A137-4097-96E6-656DCD49E362}" dt="2020-07-14T17:29:47.153" v="118" actId="20577"/>
          <ac:spMkLst>
            <pc:docMk/>
            <pc:sldMk cId="3470416652" sldId="463"/>
            <ac:spMk id="4" creationId="{00000000-0000-0000-0000-000000000000}"/>
          </ac:spMkLst>
        </pc:spChg>
      </pc:sldChg>
    </pc:docChg>
  </pc:docChgLst>
  <pc:docChgLst>
    <pc:chgData name="Kelly Mooney" userId="S::kmooney@shpllc.com::253f4b7b-7322-49cb-b5f5-67748d91c656" providerId="AD" clId="Web-{B7E794D8-3C2C-4ABE-BD15-398E3AB5BA66}"/>
    <pc:docChg chg="addSld delSld modSld">
      <pc:chgData name="Kelly Mooney" userId="S::kmooney@shpllc.com::253f4b7b-7322-49cb-b5f5-67748d91c656" providerId="AD" clId="Web-{B7E794D8-3C2C-4ABE-BD15-398E3AB5BA66}" dt="2020-07-15T13:49:17.893" v="301"/>
      <pc:docMkLst>
        <pc:docMk/>
      </pc:docMkLst>
      <pc:sldChg chg="modSp">
        <pc:chgData name="Kelly Mooney" userId="S::kmooney@shpllc.com::253f4b7b-7322-49cb-b5f5-67748d91c656" providerId="AD" clId="Web-{B7E794D8-3C2C-4ABE-BD15-398E3AB5BA66}" dt="2020-07-15T13:04:39.297" v="2" actId="20577"/>
        <pc:sldMkLst>
          <pc:docMk/>
          <pc:sldMk cId="3470416652" sldId="463"/>
        </pc:sldMkLst>
        <pc:spChg chg="mod">
          <ac:chgData name="Kelly Mooney" userId="S::kmooney@shpllc.com::253f4b7b-7322-49cb-b5f5-67748d91c656" providerId="AD" clId="Web-{B7E794D8-3C2C-4ABE-BD15-398E3AB5BA66}" dt="2020-07-15T13:04:39.297" v="2" actId="20577"/>
          <ac:spMkLst>
            <pc:docMk/>
            <pc:sldMk cId="3470416652" sldId="463"/>
            <ac:spMk id="4" creationId="{00000000-0000-0000-0000-000000000000}"/>
          </ac:spMkLst>
        </pc:spChg>
      </pc:sldChg>
      <pc:sldChg chg="modSp">
        <pc:chgData name="Kelly Mooney" userId="S::kmooney@shpllc.com::253f4b7b-7322-49cb-b5f5-67748d91c656" providerId="AD" clId="Web-{B7E794D8-3C2C-4ABE-BD15-398E3AB5BA66}" dt="2020-07-15T13:49:10.893" v="299" actId="20577"/>
        <pc:sldMkLst>
          <pc:docMk/>
          <pc:sldMk cId="283942386" sldId="479"/>
        </pc:sldMkLst>
        <pc:spChg chg="mod">
          <ac:chgData name="Kelly Mooney" userId="S::kmooney@shpllc.com::253f4b7b-7322-49cb-b5f5-67748d91c656" providerId="AD" clId="Web-{B7E794D8-3C2C-4ABE-BD15-398E3AB5BA66}" dt="2020-07-15T13:49:10.893" v="299" actId="20577"/>
          <ac:spMkLst>
            <pc:docMk/>
            <pc:sldMk cId="283942386" sldId="479"/>
            <ac:spMk id="4" creationId="{00000000-0000-0000-0000-000000000000}"/>
          </ac:spMkLst>
        </pc:spChg>
      </pc:sldChg>
      <pc:sldChg chg="del">
        <pc:chgData name="Kelly Mooney" userId="S::kmooney@shpllc.com::253f4b7b-7322-49cb-b5f5-67748d91c656" providerId="AD" clId="Web-{B7E794D8-3C2C-4ABE-BD15-398E3AB5BA66}" dt="2020-07-15T13:47:28.527" v="216"/>
        <pc:sldMkLst>
          <pc:docMk/>
          <pc:sldMk cId="1840942423" sldId="482"/>
        </pc:sldMkLst>
      </pc:sldChg>
      <pc:sldChg chg="del">
        <pc:chgData name="Kelly Mooney" userId="S::kmooney@shpllc.com::253f4b7b-7322-49cb-b5f5-67748d91c656" providerId="AD" clId="Web-{B7E794D8-3C2C-4ABE-BD15-398E3AB5BA66}" dt="2020-07-15T13:49:17.893" v="301"/>
        <pc:sldMkLst>
          <pc:docMk/>
          <pc:sldMk cId="2210318232" sldId="483"/>
        </pc:sldMkLst>
      </pc:sldChg>
      <pc:sldChg chg="del">
        <pc:chgData name="Kelly Mooney" userId="S::kmooney@shpllc.com::253f4b7b-7322-49cb-b5f5-67748d91c656" providerId="AD" clId="Web-{B7E794D8-3C2C-4ABE-BD15-398E3AB5BA66}" dt="2020-07-15T13:49:17.893" v="300"/>
        <pc:sldMkLst>
          <pc:docMk/>
          <pc:sldMk cId="2943877902" sldId="484"/>
        </pc:sldMkLst>
      </pc:sldChg>
      <pc:sldChg chg="modSp add replId">
        <pc:chgData name="Kelly Mooney" userId="S::kmooney@shpllc.com::253f4b7b-7322-49cb-b5f5-67748d91c656" providerId="AD" clId="Web-{B7E794D8-3C2C-4ABE-BD15-398E3AB5BA66}" dt="2020-07-15T13:28:24.515" v="135" actId="20577"/>
        <pc:sldMkLst>
          <pc:docMk/>
          <pc:sldMk cId="2840476466" sldId="486"/>
        </pc:sldMkLst>
        <pc:spChg chg="mod">
          <ac:chgData name="Kelly Mooney" userId="S::kmooney@shpllc.com::253f4b7b-7322-49cb-b5f5-67748d91c656" providerId="AD" clId="Web-{B7E794D8-3C2C-4ABE-BD15-398E3AB5BA66}" dt="2020-07-15T13:28:24.515" v="135" actId="20577"/>
          <ac:spMkLst>
            <pc:docMk/>
            <pc:sldMk cId="2840476466" sldId="486"/>
            <ac:spMk id="4" creationId="{00000000-0000-0000-0000-000000000000}"/>
          </ac:spMkLst>
        </pc:spChg>
      </pc:sldChg>
      <pc:sldChg chg="modSp add replId">
        <pc:chgData name="Kelly Mooney" userId="S::kmooney@shpllc.com::253f4b7b-7322-49cb-b5f5-67748d91c656" providerId="AD" clId="Web-{B7E794D8-3C2C-4ABE-BD15-398E3AB5BA66}" dt="2020-07-15T13:46:35.023" v="202" actId="20577"/>
        <pc:sldMkLst>
          <pc:docMk/>
          <pc:sldMk cId="3074144596" sldId="487"/>
        </pc:sldMkLst>
        <pc:spChg chg="mod">
          <ac:chgData name="Kelly Mooney" userId="S::kmooney@shpllc.com::253f4b7b-7322-49cb-b5f5-67748d91c656" providerId="AD" clId="Web-{B7E794D8-3C2C-4ABE-BD15-398E3AB5BA66}" dt="2020-07-15T13:46:35.023" v="202" actId="20577"/>
          <ac:spMkLst>
            <pc:docMk/>
            <pc:sldMk cId="3074144596" sldId="487"/>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CFBABFA-1411-43FB-889F-80B325327598}" type="datetimeFigureOut">
              <a:rPr lang="en-US" smtClean="0"/>
              <a:t>7/15/2020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4F69FE8-5791-4588-B8F4-0682D05F30AD}" type="slidenum">
              <a:rPr lang="en-US" smtClean="0"/>
              <a:t>‹#›</a:t>
            </a:fld>
            <a:endParaRPr lang="en-US"/>
          </a:p>
        </p:txBody>
      </p:sp>
    </p:spTree>
    <p:extLst>
      <p:ext uri="{BB962C8B-B14F-4D97-AF65-F5344CB8AC3E}">
        <p14:creationId xmlns:p14="http://schemas.microsoft.com/office/powerpoint/2010/main" val="2588398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05015"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7075"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212955" y="6047624"/>
            <a:ext cx="311045" cy="311045"/>
          </a:xfrm>
          <a:prstGeom prst="rect">
            <a:avLst/>
          </a:prstGeom>
        </p:spPr>
      </p:pic>
    </p:spTree>
    <p:extLst>
      <p:ext uri="{BB962C8B-B14F-4D97-AF65-F5344CB8AC3E}">
        <p14:creationId xmlns:p14="http://schemas.microsoft.com/office/powerpoint/2010/main" val="379021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C1EDA442-156E-4E7F-B13F-61A30A151DE2}"/>
              </a:ext>
            </a:extLst>
          </p:cNvPr>
          <p:cNvSpPr>
            <a:spLocks noGrp="1"/>
          </p:cNvSpPr>
          <p:nvPr>
            <p:ph type="pic" sz="quarter" idx="12" hasCustomPrompt="1"/>
          </p:nvPr>
        </p:nvSpPr>
        <p:spPr>
          <a:xfrm>
            <a:off x="48387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81153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Picture Placeholder 6">
            <a:extLst>
              <a:ext uri="{FF2B5EF4-FFF2-40B4-BE49-F238E27FC236}">
                <a16:creationId xmlns:a16="http://schemas.microsoft.com/office/drawing/2014/main" id="{4794320A-928B-49B7-B0F6-514D26658414}"/>
              </a:ext>
            </a:extLst>
          </p:cNvPr>
          <p:cNvSpPr>
            <a:spLocks noGrp="1"/>
          </p:cNvSpPr>
          <p:nvPr>
            <p:ph type="pic" sz="quarter" idx="14" hasCustomPrompt="1"/>
          </p:nvPr>
        </p:nvSpPr>
        <p:spPr>
          <a:xfrm>
            <a:off x="15621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49843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425450"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6312966"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6312966"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127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269306"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6023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932103" y="1673630"/>
            <a:ext cx="4084319" cy="231394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pic>
        <p:nvPicPr>
          <p:cNvPr id="20" name="Picture 19">
            <a:extLst>
              <a:ext uri="{FF2B5EF4-FFF2-40B4-BE49-F238E27FC236}">
                <a16:creationId xmlns:a16="http://schemas.microsoft.com/office/drawing/2014/main" id="{D84D11FC-9EA1-4EA8-A49E-0279A98E3E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7407" y="1500455"/>
            <a:ext cx="4393712" cy="3517392"/>
          </a:xfrm>
          <a:prstGeom prst="rect">
            <a:avLst/>
          </a:prstGeom>
        </p:spPr>
      </p:pic>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2237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14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1041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554566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 name="Title 1"/>
          <p:cNvSpPr>
            <a:spLocks noGrp="1"/>
          </p:cNvSpPr>
          <p:nvPr>
            <p:ph type="ctrTitle" hasCustomPrompt="1"/>
          </p:nvPr>
        </p:nvSpPr>
        <p:spPr>
          <a:xfrm>
            <a:off x="1524000" y="1959439"/>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068648"/>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Tree>
    <p:extLst>
      <p:ext uri="{BB962C8B-B14F-4D97-AF65-F5344CB8AC3E}">
        <p14:creationId xmlns:p14="http://schemas.microsoft.com/office/powerpoint/2010/main" val="10635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950037"/>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4059246"/>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2492829"/>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Tree>
    <p:extLst>
      <p:ext uri="{BB962C8B-B14F-4D97-AF65-F5344CB8AC3E}">
        <p14:creationId xmlns:p14="http://schemas.microsoft.com/office/powerpoint/2010/main" val="274279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6106886" cy="5849957"/>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2" name="Title 1"/>
          <p:cNvSpPr>
            <a:spLocks noGrp="1"/>
          </p:cNvSpPr>
          <p:nvPr>
            <p:ph type="ctrTitle" hasCustomPrompt="1"/>
          </p:nvPr>
        </p:nvSpPr>
        <p:spPr>
          <a:xfrm>
            <a:off x="6455229" y="1315839"/>
            <a:ext cx="5366658" cy="1746453"/>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6455228" y="3391507"/>
            <a:ext cx="5366659" cy="656380"/>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03383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lumMod val="75000"/>
                  </a:schemeClr>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3231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chemeClr val="bg1"/>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bg2"/>
              </a:buClr>
              <a:defRPr>
                <a:solidFill>
                  <a:schemeClr val="bg1"/>
                </a:solidFill>
              </a:defRPr>
            </a:lvl1pPr>
            <a:lvl2pPr>
              <a:buClr>
                <a:schemeClr val="bg2"/>
              </a:buClr>
              <a:defRPr>
                <a:solidFill>
                  <a:schemeClr val="bg1"/>
                </a:solidFill>
              </a:defRPr>
            </a:lvl2pPr>
            <a:lvl3pPr>
              <a:buClr>
                <a:schemeClr val="bg2"/>
              </a:buClr>
              <a:defRPr>
                <a:solidFill>
                  <a:schemeClr val="bg1"/>
                </a:solidFill>
              </a:defRPr>
            </a:lvl3pPr>
            <a:lvl4pPr>
              <a:buClr>
                <a:schemeClr val="bg2"/>
              </a:buClr>
              <a:defRPr>
                <a:solidFill>
                  <a:schemeClr val="bg1"/>
                </a:solidFill>
              </a:defRPr>
            </a:lvl4pPr>
            <a:lvl5pPr>
              <a:buClr>
                <a:schemeClr val="bg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18068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1" name="TextBox 10"/>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2" name="Picture 11"/>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3" name="Picture 12"/>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4" name="Picture 13"/>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5" name="Picture 14"/>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25661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6" name="Rectangle 5"/>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9" name="TextBox 8"/>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0" name="Picture 9"/>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1" name="Picture 10"/>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2" name="Picture 11"/>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3" name="Picture 12"/>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3342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1E55E-8F58-4779-A2BA-2C3674DF3649}" type="datetimeFigureOut">
              <a:rPr lang="en-US" smtClean="0"/>
              <a:t>7/15/2020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AB898-7ABB-41FD-8433-8D2218E0D659}" type="slidenum">
              <a:rPr lang="en-US" smtClean="0"/>
              <a:t>‹#›</a:t>
            </a:fld>
            <a:endParaRPr lang="en-US"/>
          </a:p>
        </p:txBody>
      </p:sp>
    </p:spTree>
    <p:extLst>
      <p:ext uri="{BB962C8B-B14F-4D97-AF65-F5344CB8AC3E}">
        <p14:creationId xmlns:p14="http://schemas.microsoft.com/office/powerpoint/2010/main" val="1333308063"/>
      </p:ext>
    </p:extLst>
  </p:cSld>
  <p:clrMap bg1="lt1" tx1="dk1" bg2="lt2" tx2="dk2" accent1="accent1" accent2="accent2" accent3="accent3" accent4="accent4" accent5="accent5" accent6="accent6" hlink="hlink" folHlink="folHlink"/>
  <p:sldLayoutIdLst>
    <p:sldLayoutId id="2147483674" r:id="rId1"/>
    <p:sldLayoutId id="2147483681" r:id="rId2"/>
    <p:sldLayoutId id="2147483683" r:id="rId3"/>
    <p:sldLayoutId id="2147483661" r:id="rId4"/>
    <p:sldLayoutId id="2147483673" r:id="rId5"/>
    <p:sldLayoutId id="2147483662" r:id="rId6"/>
    <p:sldLayoutId id="2147483682" r:id="rId7"/>
    <p:sldLayoutId id="2147483664" r:id="rId8"/>
    <p:sldLayoutId id="2147483666" r:id="rId9"/>
    <p:sldLayoutId id="2147483667" r:id="rId10"/>
    <p:sldLayoutId id="2147483676" r:id="rId11"/>
    <p:sldLayoutId id="2147483677" r:id="rId12"/>
    <p:sldLayoutId id="2147483679" r:id="rId13"/>
    <p:sldLayoutId id="214748368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4.xml"/><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nl.nytimes.com/f/newsletter/mcF3kDGHdJUW5v6sHJ6yiQ~~/AAAAAQA~/RgRg8BJmP0TraHR0cHM6Ly93d3cubnl0aW1lcy5jb20vMjAyMC8wNy8xMy91cy9wb2xpdGljcy9jb3JvbmF2aXJ1cy1oZWFsdGgtaW5zdXJhbmNlLXRydW1wLmh0bWw_Y2FtcGFpZ25faWQ9OSZlbWM9ZWRpdF9ubl8yMDIwMDcxNCZpbnN0YW5jZV9pZD0yMDI4NiZubD10aGUtbW9ybmluZyZyZWdpX2lkPTEyMzQyODg2NCZzZWdtZW50X2lkPTMzMzM2JnRlPTEmdXNlcl9pZD1kMTVlZmM4YTc2ZDgyZWY4ODc5YzM2ZjM4NGEyYzYxNFcDbnl0QgoAMWaNDV80MmGTUhBqY3Jld0BzaHBsbGMuY29tWAQAAAAA"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www.irs.gov/newsroom/frequently-asked-questions-about-taxation-of-provider-relief-payments"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www.palmettogba.com/palmetto/providers.nsf/DocsR/Providers~JJ%20Part%20B~Browse%20by%20Topic~Emergency%20and%20Disaster%20Instructions~BN7TRE5536?open"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1A36FA-9DFC-4BF7-AC50-8C52958EDE41}"/>
              </a:ext>
            </a:extLst>
          </p:cNvPr>
          <p:cNvSpPr txBox="1"/>
          <p:nvPr/>
        </p:nvSpPr>
        <p:spPr>
          <a:xfrm>
            <a:off x="494950" y="431886"/>
            <a:ext cx="11298004" cy="523220"/>
          </a:xfrm>
          <a:prstGeom prst="rect">
            <a:avLst/>
          </a:prstGeom>
          <a:noFill/>
        </p:spPr>
        <p:txBody>
          <a:bodyPr wrap="square" rtlCol="0">
            <a:spAutoFit/>
          </a:bodyPr>
          <a:lstStyle/>
          <a:p>
            <a:pPr algn="ctr"/>
            <a:r>
              <a:rPr lang="en-US" sz="2800" b="1"/>
              <a:t>Welcome! The COVID-19 Update Forum will begin shortly.</a:t>
            </a:r>
          </a:p>
        </p:txBody>
      </p:sp>
      <p:sp>
        <p:nvSpPr>
          <p:cNvPr id="6" name="TextBox 5">
            <a:extLst>
              <a:ext uri="{FF2B5EF4-FFF2-40B4-BE49-F238E27FC236}">
                <a16:creationId xmlns:a16="http://schemas.microsoft.com/office/drawing/2014/main" id="{3BC228FB-BA16-40A3-99FE-D2688E4A6577}"/>
              </a:ext>
            </a:extLst>
          </p:cNvPr>
          <p:cNvSpPr txBox="1"/>
          <p:nvPr/>
        </p:nvSpPr>
        <p:spPr>
          <a:xfrm>
            <a:off x="494950" y="1216281"/>
            <a:ext cx="7213780" cy="2954655"/>
          </a:xfrm>
          <a:prstGeom prst="rect">
            <a:avLst/>
          </a:prstGeom>
          <a:noFill/>
        </p:spPr>
        <p:txBody>
          <a:bodyPr wrap="square" rtlCol="0">
            <a:spAutoFit/>
          </a:bodyPr>
          <a:lstStyle/>
          <a:p>
            <a:r>
              <a:rPr lang="en-US" b="1" u="sng"/>
              <a:t>To participate with audio by </a:t>
            </a:r>
            <a:r>
              <a:rPr lang="en-US" b="1" i="1" u="sng"/>
              <a:t>phone</a:t>
            </a:r>
            <a:r>
              <a:rPr lang="en-US" b="1" u="sng"/>
              <a:t> (mute/unmute, press *6):</a:t>
            </a:r>
            <a:r>
              <a:rPr lang="en-US"/>
              <a:t/>
            </a:r>
            <a:br>
              <a:rPr lang="en-US"/>
            </a:br>
            <a:r>
              <a:rPr lang="en-US"/>
              <a:t>1. Select the gear icon on the right control panel</a:t>
            </a:r>
          </a:p>
          <a:p>
            <a:r>
              <a:rPr lang="en-US"/>
              <a:t>2. Select the ‘Phone’ option</a:t>
            </a:r>
          </a:p>
          <a:p>
            <a:r>
              <a:rPr lang="en-US"/>
              <a:t>3. Be sure to enter your Audio PIN so we can help answer your questions!</a:t>
            </a:r>
          </a:p>
          <a:p>
            <a:endParaRPr lang="en-US"/>
          </a:p>
          <a:p>
            <a:r>
              <a:rPr lang="en-US" b="1" u="sng"/>
              <a:t>To participate with audio via your PC (mute/unmute using mic icon):</a:t>
            </a:r>
            <a:r>
              <a:rPr lang="en-US" b="1"/>
              <a:t> </a:t>
            </a:r>
          </a:p>
          <a:p>
            <a:r>
              <a:rPr lang="en-US"/>
              <a:t>Ensure the right mic/speakers are selected under the ‘Computer’ option.</a:t>
            </a:r>
          </a:p>
          <a:p>
            <a:endParaRPr lang="en-US"/>
          </a:p>
          <a:p>
            <a:pPr algn="ctr"/>
            <a:r>
              <a:rPr lang="en-US" sz="2400"/>
              <a:t>Please mute yourself when you are not speaking.</a:t>
            </a:r>
          </a:p>
          <a:p>
            <a:endParaRPr lang="en-US"/>
          </a:p>
        </p:txBody>
      </p:sp>
      <p:pic>
        <p:nvPicPr>
          <p:cNvPr id="7" name="Picture 6">
            <a:extLst>
              <a:ext uri="{FF2B5EF4-FFF2-40B4-BE49-F238E27FC236}">
                <a16:creationId xmlns:a16="http://schemas.microsoft.com/office/drawing/2014/main" id="{C67A3836-06B9-4185-BB65-8119004E3EF8}"/>
              </a:ext>
            </a:extLst>
          </p:cNvPr>
          <p:cNvPicPr>
            <a:picLocks noChangeAspect="1"/>
          </p:cNvPicPr>
          <p:nvPr/>
        </p:nvPicPr>
        <p:blipFill>
          <a:blip r:embed="rId2"/>
          <a:stretch>
            <a:fillRect/>
          </a:stretch>
        </p:blipFill>
        <p:spPr>
          <a:xfrm>
            <a:off x="7600187" y="1216281"/>
            <a:ext cx="1766353" cy="2553286"/>
          </a:xfrm>
          <a:prstGeom prst="rect">
            <a:avLst/>
          </a:prstGeom>
          <a:noFill/>
          <a:effectLst>
            <a:outerShdw blurRad="50800" dist="38100" dir="8100000" algn="tr" rotWithShape="0">
              <a:prstClr val="black">
                <a:alpha val="40000"/>
              </a:prstClr>
            </a:outerShdw>
          </a:effectLst>
        </p:spPr>
      </p:pic>
      <p:sp>
        <p:nvSpPr>
          <p:cNvPr id="8" name="TextBox 7">
            <a:extLst>
              <a:ext uri="{FF2B5EF4-FFF2-40B4-BE49-F238E27FC236}">
                <a16:creationId xmlns:a16="http://schemas.microsoft.com/office/drawing/2014/main" id="{A7861869-29D9-47FB-B56A-8571FD50BCDF}"/>
              </a:ext>
            </a:extLst>
          </p:cNvPr>
          <p:cNvSpPr txBox="1"/>
          <p:nvPr/>
        </p:nvSpPr>
        <p:spPr>
          <a:xfrm>
            <a:off x="494950" y="4036492"/>
            <a:ext cx="6994937" cy="2308324"/>
          </a:xfrm>
          <a:prstGeom prst="rect">
            <a:avLst/>
          </a:prstGeom>
          <a:noFill/>
        </p:spPr>
        <p:txBody>
          <a:bodyPr wrap="square" rtlCol="0">
            <a:spAutoFit/>
          </a:bodyPr>
          <a:lstStyle/>
          <a:p>
            <a:r>
              <a:rPr lang="en-US"/>
              <a:t>You can also ask questions via the Chat feature:</a:t>
            </a:r>
          </a:p>
          <a:p>
            <a:endParaRPr lang="en-US"/>
          </a:p>
          <a:p>
            <a:endParaRPr lang="en-US"/>
          </a:p>
          <a:p>
            <a:endParaRPr lang="en-US">
              <a:solidFill>
                <a:srgbClr val="FF0000"/>
              </a:solidFill>
            </a:endParaRPr>
          </a:p>
          <a:p>
            <a:endParaRPr lang="en-US">
              <a:solidFill>
                <a:srgbClr val="FF0000"/>
              </a:solidFill>
            </a:endParaRPr>
          </a:p>
          <a:p>
            <a:endParaRPr lang="en-US">
              <a:solidFill>
                <a:srgbClr val="FF0000"/>
              </a:solidFill>
            </a:endParaRPr>
          </a:p>
          <a:p>
            <a:endParaRPr lang="en-US">
              <a:solidFill>
                <a:srgbClr val="FF0000"/>
              </a:solidFill>
            </a:endParaRPr>
          </a:p>
          <a:p>
            <a:r>
              <a:rPr lang="en-US">
                <a:solidFill>
                  <a:srgbClr val="FF0000"/>
                </a:solidFill>
              </a:rPr>
              <a:t>This meeting will be recorded.</a:t>
            </a:r>
          </a:p>
        </p:txBody>
      </p:sp>
      <p:pic>
        <p:nvPicPr>
          <p:cNvPr id="1028" name="Picture 4">
            <a:extLst>
              <a:ext uri="{FF2B5EF4-FFF2-40B4-BE49-F238E27FC236}">
                <a16:creationId xmlns:a16="http://schemas.microsoft.com/office/drawing/2014/main" id="{BA679D42-6FCA-4DA9-AEB0-342EFE20BBC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1133" y="4170886"/>
            <a:ext cx="1315800" cy="2173930"/>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2" name="Picture 11" descr="A picture containing drawing&#10;&#10;Description automatically generated">
            <a:extLst>
              <a:ext uri="{FF2B5EF4-FFF2-40B4-BE49-F238E27FC236}">
                <a16:creationId xmlns:a16="http://schemas.microsoft.com/office/drawing/2014/main" id="{33E00DD0-3560-4665-B9B6-6CF39F058B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54479" y="4903804"/>
            <a:ext cx="3038475" cy="1619250"/>
          </a:xfrm>
          <a:prstGeom prst="rect">
            <a:avLst/>
          </a:prstGeom>
        </p:spPr>
      </p:pic>
    </p:spTree>
    <p:extLst>
      <p:ext uri="{BB962C8B-B14F-4D97-AF65-F5344CB8AC3E}">
        <p14:creationId xmlns:p14="http://schemas.microsoft.com/office/powerpoint/2010/main" val="4190969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PPP Updates</a:t>
            </a:r>
            <a:endParaRPr lang="en-US"/>
          </a:p>
        </p:txBody>
      </p:sp>
      <p:sp>
        <p:nvSpPr>
          <p:cNvPr id="4" name="Content Placeholder 3"/>
          <p:cNvSpPr>
            <a:spLocks noGrp="1"/>
          </p:cNvSpPr>
          <p:nvPr>
            <p:ph idx="1"/>
          </p:nvPr>
        </p:nvSpPr>
        <p:spPr>
          <a:xfrm>
            <a:off x="0" y="885537"/>
            <a:ext cx="12001275" cy="4839402"/>
          </a:xfrm>
        </p:spPr>
        <p:txBody>
          <a:bodyPr vert="horz" lIns="91440" tIns="45720" rIns="91440" bIns="45720" numCol="1" rtlCol="0" anchor="t">
            <a:noAutofit/>
          </a:bodyPr>
          <a:lstStyle/>
          <a:p>
            <a:r>
              <a:rPr lang="en-US" dirty="0"/>
              <a:t>Banks still waiting on guidance from SBA in order to actually start processing forgiveness applications.</a:t>
            </a:r>
            <a:endParaRPr lang="en-US" dirty="0">
              <a:cs typeface="Calibri" panose="020F0502020204030204"/>
            </a:endParaRPr>
          </a:p>
          <a:p>
            <a:pPr lvl="1"/>
            <a:r>
              <a:rPr lang="en-US" dirty="0">
                <a:cs typeface="Calibri" panose="020F0502020204030204"/>
              </a:rPr>
              <a:t>No timeline submitted by SBA for processing forgiveness documentation.</a:t>
            </a:r>
          </a:p>
          <a:p>
            <a:pPr lvl="1"/>
            <a:r>
              <a:rPr lang="en-US" dirty="0">
                <a:cs typeface="Calibri" panose="020F0502020204030204"/>
              </a:rPr>
              <a:t>Banks likely building portals for data submission similar to loan requests.</a:t>
            </a:r>
          </a:p>
          <a:p>
            <a:pPr lvl="1"/>
            <a:r>
              <a:rPr lang="en-US" dirty="0">
                <a:cs typeface="Calibri" panose="020F0502020204030204"/>
              </a:rPr>
              <a:t>Potential legislative development: </a:t>
            </a:r>
            <a:endParaRPr lang="en-US" dirty="0"/>
          </a:p>
          <a:p>
            <a:pPr lvl="2"/>
            <a:r>
              <a:rPr lang="en-US" sz="2400" b="1" dirty="0">
                <a:cs typeface="Calibri" panose="020F0502020204030204"/>
              </a:rPr>
              <a:t>Paycheck Protection Program Small Business Forgiveness Act</a:t>
            </a:r>
            <a:r>
              <a:rPr lang="en-US" sz="2400" dirty="0">
                <a:cs typeface="Calibri" panose="020F0502020204030204"/>
              </a:rPr>
              <a:t>: </a:t>
            </a:r>
          </a:p>
          <a:p>
            <a:pPr lvl="3"/>
            <a:r>
              <a:rPr lang="en-US" sz="2400" dirty="0">
                <a:cs typeface="Calibri" panose="020F0502020204030204"/>
              </a:rPr>
              <a:t>Bipartisan bill that would expedite forgiveness for most borrowers.</a:t>
            </a:r>
          </a:p>
          <a:p>
            <a:pPr lvl="3"/>
            <a:r>
              <a:rPr lang="en-US" sz="2400" dirty="0">
                <a:cs typeface="Calibri" panose="020F0502020204030204"/>
              </a:rPr>
              <a:t>Allow PPP loans of $150,000 or less to be automatically forgiven upon completion of one-page forgiveness document.</a:t>
            </a:r>
          </a:p>
          <a:p>
            <a:r>
              <a:rPr lang="en-US" b="1" i="1" dirty="0">
                <a:cs typeface="Calibri" panose="020F0502020204030204"/>
              </a:rPr>
              <a:t>No rush to submit for forgiveness.</a:t>
            </a:r>
          </a:p>
          <a:p>
            <a:r>
              <a:rPr lang="en-US" b="1" i="1" dirty="0">
                <a:cs typeface="Calibri" panose="020F0502020204030204"/>
              </a:rPr>
              <a:t>But....Don't forget about FTE calculation in addition to spending documentation. </a:t>
            </a:r>
          </a:p>
          <a:p>
            <a:pPr lvl="1"/>
            <a:endParaRPr lang="en-US">
              <a:cs typeface="Calibri" panose="020F0502020204030204"/>
            </a:endParaRPr>
          </a:p>
          <a:p>
            <a:pPr marL="914400" lvl="2" indent="0">
              <a:buNone/>
            </a:pPr>
            <a:endParaRPr lang="en-US"/>
          </a:p>
          <a:p>
            <a:pPr marL="914400" lvl="2" indent="0">
              <a:buNone/>
            </a:pPr>
            <a:endParaRPr lang="en-US"/>
          </a:p>
          <a:p>
            <a:r>
              <a:rPr lang="en-US" sz="1800" dirty="0"/>
              <a:t>. </a:t>
            </a:r>
            <a:endParaRPr lang="en-US" sz="1800" dirty="0">
              <a:cs typeface="Calibri"/>
            </a:endParaRPr>
          </a:p>
          <a:p>
            <a:pPr lvl="1"/>
            <a:endParaRPr lang="en-US" sz="2200"/>
          </a:p>
          <a:p>
            <a:endParaRPr lang="en-US" sz="2400"/>
          </a:p>
          <a:p>
            <a:pPr lvl="2"/>
            <a:endParaRPr lang="en-US" sz="2800"/>
          </a:p>
          <a:p>
            <a:pPr marL="457200" lvl="1" indent="0">
              <a:buNone/>
            </a:pPr>
            <a:endParaRPr lang="en-US" sz="3200"/>
          </a:p>
        </p:txBody>
      </p:sp>
    </p:spTree>
    <p:extLst>
      <p:ext uri="{BB962C8B-B14F-4D97-AF65-F5344CB8AC3E}">
        <p14:creationId xmlns:p14="http://schemas.microsoft.com/office/powerpoint/2010/main" val="411097951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Health Insurance Access Concerns </a:t>
            </a:r>
            <a:endParaRPr lang="en-US"/>
          </a:p>
        </p:txBody>
      </p:sp>
      <p:sp>
        <p:nvSpPr>
          <p:cNvPr id="4" name="Content Placeholder 3"/>
          <p:cNvSpPr>
            <a:spLocks noGrp="1"/>
          </p:cNvSpPr>
          <p:nvPr>
            <p:ph idx="1"/>
          </p:nvPr>
        </p:nvSpPr>
        <p:spPr>
          <a:xfrm>
            <a:off x="0" y="885537"/>
            <a:ext cx="12001275" cy="4839402"/>
          </a:xfrm>
        </p:spPr>
        <p:txBody>
          <a:bodyPr vert="horz" lIns="91440" tIns="45720" rIns="91440" bIns="45720" numCol="1" rtlCol="0" anchor="t">
            <a:noAutofit/>
          </a:bodyPr>
          <a:lstStyle/>
          <a:p>
            <a:r>
              <a:rPr lang="en-US" dirty="0"/>
              <a:t>Longer-term implications of the COVID crisis on the health insurance landscape</a:t>
            </a:r>
          </a:p>
          <a:p>
            <a:pPr lvl="1"/>
            <a:r>
              <a:rPr lang="en-US" sz="2200" dirty="0"/>
              <a:t>Shifting payer mix towards uninsured/self-pay as individuals lose employer based coverage.  </a:t>
            </a:r>
            <a:endParaRPr lang="en-US" sz="2200" dirty="0">
              <a:cs typeface="Calibri"/>
            </a:endParaRPr>
          </a:p>
          <a:p>
            <a:pPr lvl="1"/>
            <a:r>
              <a:rPr lang="en-US" sz="2200" dirty="0">
                <a:ea typeface="+mn-lt"/>
                <a:cs typeface="+mn-lt"/>
              </a:rPr>
              <a:t>From the New York Times..."The economic downturn caused by the pandemic has led to the largest decline in health coverage on record: An estimated 5.4 million American workers </a:t>
            </a:r>
            <a:r>
              <a:rPr lang="en-US" sz="2200" dirty="0">
                <a:ea typeface="+mn-lt"/>
                <a:cs typeface="+mn-lt"/>
                <a:hlinkClick r:id="rId2"/>
              </a:rPr>
              <a:t>lost their health insurance</a:t>
            </a:r>
            <a:r>
              <a:rPr lang="en-US" sz="2200" dirty="0">
                <a:ea typeface="+mn-lt"/>
                <a:cs typeface="+mn-lt"/>
              </a:rPr>
              <a:t> between February and May, according to a new study.” </a:t>
            </a:r>
            <a:endParaRPr lang="en-US" sz="2200" dirty="0"/>
          </a:p>
          <a:p>
            <a:pPr lvl="2"/>
            <a:r>
              <a:rPr lang="en-US" dirty="0"/>
              <a:t>55.1% of health coverage in the United States is employer-sponsored.</a:t>
            </a:r>
            <a:endParaRPr lang="en-US" dirty="0">
              <a:cs typeface="Calibri"/>
            </a:endParaRPr>
          </a:p>
          <a:p>
            <a:pPr lvl="3"/>
            <a:r>
              <a:rPr lang="en-US" dirty="0"/>
              <a:t>180 million Americans received health insurance through their employer; based on COVID crisis, 27 million have already lost this coverage.</a:t>
            </a:r>
            <a:endParaRPr lang="en-US" dirty="0">
              <a:cs typeface="Calibri"/>
            </a:endParaRPr>
          </a:p>
          <a:p>
            <a:pPr lvl="1"/>
            <a:r>
              <a:rPr lang="en-US" sz="2200" dirty="0"/>
              <a:t>Advocacy efforts underway for Congressional action to ensure continued access to health coverage:</a:t>
            </a:r>
            <a:endParaRPr lang="en-US" sz="2200" dirty="0">
              <a:cs typeface="Calibri"/>
            </a:endParaRPr>
          </a:p>
          <a:p>
            <a:pPr lvl="2"/>
            <a:r>
              <a:rPr lang="en-US" dirty="0"/>
              <a:t>Adapting/Subsidizing COBRA?</a:t>
            </a:r>
            <a:endParaRPr lang="en-US" dirty="0">
              <a:cs typeface="Calibri"/>
            </a:endParaRPr>
          </a:p>
          <a:p>
            <a:pPr lvl="2"/>
            <a:r>
              <a:rPr lang="en-US" dirty="0"/>
              <a:t>Access to purchase other coverage options (i.e. Exchange).</a:t>
            </a:r>
            <a:endParaRPr lang="en-US" dirty="0">
              <a:cs typeface="Calibri"/>
            </a:endParaRPr>
          </a:p>
          <a:p>
            <a:pPr lvl="2"/>
            <a:r>
              <a:rPr lang="en-US" dirty="0">
                <a:cs typeface="Calibri"/>
              </a:rPr>
              <a:t>Specific advocacy via national organizations.</a:t>
            </a:r>
          </a:p>
          <a:p>
            <a:pPr marL="914400" lvl="2" indent="0">
              <a:buNone/>
            </a:pPr>
            <a:endParaRPr lang="en-US"/>
          </a:p>
          <a:p>
            <a:pPr marL="914400" lvl="2" indent="0">
              <a:buNone/>
            </a:pPr>
            <a:endParaRPr lang="en-US"/>
          </a:p>
          <a:p>
            <a:r>
              <a:rPr lang="en-US" sz="1800" dirty="0"/>
              <a:t>. </a:t>
            </a:r>
            <a:endParaRPr lang="en-US" sz="1800" dirty="0">
              <a:cs typeface="Calibri"/>
            </a:endParaRPr>
          </a:p>
          <a:p>
            <a:pPr lvl="1"/>
            <a:endParaRPr lang="en-US" sz="2200"/>
          </a:p>
          <a:p>
            <a:endParaRPr lang="en-US" sz="2400"/>
          </a:p>
          <a:p>
            <a:pPr lvl="2"/>
            <a:endParaRPr lang="en-US" sz="2800"/>
          </a:p>
          <a:p>
            <a:pPr marL="457200" lvl="1" indent="0">
              <a:buNone/>
            </a:pPr>
            <a:endParaRPr lang="en-US" sz="3200"/>
          </a:p>
        </p:txBody>
      </p:sp>
    </p:spTree>
    <p:extLst>
      <p:ext uri="{BB962C8B-B14F-4D97-AF65-F5344CB8AC3E}">
        <p14:creationId xmlns:p14="http://schemas.microsoft.com/office/powerpoint/2010/main" val="231622071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fontScale="90000"/>
          </a:bodyPr>
          <a:lstStyle/>
          <a:p>
            <a:r>
              <a:rPr lang="en-US" b="1"/>
              <a:t>HHS Public Health Emergency Extension</a:t>
            </a:r>
          </a:p>
        </p:txBody>
      </p:sp>
      <p:sp>
        <p:nvSpPr>
          <p:cNvPr id="4" name="Content Placeholder 3"/>
          <p:cNvSpPr>
            <a:spLocks noGrp="1"/>
          </p:cNvSpPr>
          <p:nvPr>
            <p:ph idx="1"/>
          </p:nvPr>
        </p:nvSpPr>
        <p:spPr>
          <a:xfrm>
            <a:off x="0" y="885537"/>
            <a:ext cx="12001275" cy="4839402"/>
          </a:xfrm>
        </p:spPr>
        <p:txBody>
          <a:bodyPr vert="horz" lIns="91440" tIns="45720" rIns="91440" bIns="45720" numCol="1" rtlCol="0" anchor="t">
            <a:noAutofit/>
          </a:bodyPr>
          <a:lstStyle/>
          <a:p>
            <a:r>
              <a:rPr lang="en-US"/>
              <a:t>HHS Expected to Renew Public Health Emergency that is set to expire on 7/25/2020.</a:t>
            </a:r>
            <a:endParaRPr lang="en-US">
              <a:cs typeface="Calibri"/>
            </a:endParaRPr>
          </a:p>
          <a:p>
            <a:pPr lvl="1"/>
            <a:r>
              <a:rPr lang="en-US"/>
              <a:t>Extension would last another 90 days from 7/25/2020</a:t>
            </a:r>
          </a:p>
          <a:p>
            <a:pPr lvl="1"/>
            <a:r>
              <a:rPr lang="en-US"/>
              <a:t>By extending the PHE, notable policies that will also be extended are:</a:t>
            </a:r>
          </a:p>
          <a:p>
            <a:pPr lvl="2"/>
            <a:r>
              <a:rPr lang="en-US" b="1" i="1"/>
              <a:t>Medicare Inpatient 20% Add-On for COVID 19 patients.</a:t>
            </a:r>
            <a:endParaRPr lang="en-US" b="1" i="1">
              <a:cs typeface="Calibri"/>
            </a:endParaRPr>
          </a:p>
          <a:p>
            <a:pPr lvl="2"/>
            <a:r>
              <a:rPr lang="en-US" b="1" i="1"/>
              <a:t>Increased federal Medicaid matching rates.</a:t>
            </a:r>
            <a:endParaRPr lang="en-US" b="1" i="1">
              <a:cs typeface="Calibri"/>
            </a:endParaRPr>
          </a:p>
          <a:p>
            <a:pPr lvl="2"/>
            <a:r>
              <a:rPr lang="en-US" b="1" i="1"/>
              <a:t>Requirements that insurers cover COVID 19 testing without cost sharing.</a:t>
            </a:r>
            <a:endParaRPr lang="en-US" b="1" i="1">
              <a:cs typeface="Calibri"/>
            </a:endParaRPr>
          </a:p>
          <a:p>
            <a:pPr lvl="2"/>
            <a:r>
              <a:rPr lang="en-US" b="1" i="1"/>
              <a:t>Waivers on telehealth restrictions.</a:t>
            </a:r>
            <a:endParaRPr lang="en-US" b="1" i="1">
              <a:cs typeface="Calibri"/>
            </a:endParaRPr>
          </a:p>
          <a:p>
            <a:endParaRPr lang="en-US" sz="900"/>
          </a:p>
          <a:p>
            <a:endParaRPr lang="en-US" sz="900"/>
          </a:p>
        </p:txBody>
      </p:sp>
    </p:spTree>
    <p:extLst>
      <p:ext uri="{BB962C8B-B14F-4D97-AF65-F5344CB8AC3E}">
        <p14:creationId xmlns:p14="http://schemas.microsoft.com/office/powerpoint/2010/main" val="233603399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FFCRA Considerations</a:t>
            </a:r>
          </a:p>
        </p:txBody>
      </p:sp>
      <p:sp>
        <p:nvSpPr>
          <p:cNvPr id="4" name="Content Placeholder 3"/>
          <p:cNvSpPr>
            <a:spLocks noGrp="1"/>
          </p:cNvSpPr>
          <p:nvPr>
            <p:ph idx="1"/>
          </p:nvPr>
        </p:nvSpPr>
        <p:spPr>
          <a:xfrm>
            <a:off x="0" y="885537"/>
            <a:ext cx="12001275" cy="4839402"/>
          </a:xfrm>
        </p:spPr>
        <p:txBody>
          <a:bodyPr vert="horz" lIns="91440" tIns="45720" rIns="91440" bIns="45720" numCol="1" rtlCol="0" anchor="t">
            <a:noAutofit/>
          </a:bodyPr>
          <a:lstStyle/>
          <a:p>
            <a:endParaRPr lang="en-US" sz="900"/>
          </a:p>
          <a:p>
            <a:r>
              <a:rPr lang="en-US" dirty="0"/>
              <a:t>Impact of School Opening Decisions on </a:t>
            </a:r>
            <a:r>
              <a:rPr lang="en-US" dirty="0" err="1"/>
              <a:t>eFMLA</a:t>
            </a:r>
            <a:r>
              <a:rPr lang="en-US" dirty="0"/>
              <a:t>/Emergency Sick Leave</a:t>
            </a:r>
            <a:endParaRPr lang="en-US" dirty="0">
              <a:cs typeface="Calibri"/>
            </a:endParaRPr>
          </a:p>
          <a:p>
            <a:pPr lvl="1"/>
            <a:r>
              <a:rPr lang="en-US" dirty="0">
                <a:cs typeface="Calibri"/>
              </a:rPr>
              <a:t>Impact on employees &amp; employers</a:t>
            </a:r>
            <a:endParaRPr lang="en-US" i="1" dirty="0">
              <a:cs typeface="Calibri"/>
            </a:endParaRPr>
          </a:p>
          <a:p>
            <a:pPr lvl="1"/>
            <a:r>
              <a:rPr lang="en-US" dirty="0">
                <a:highlight>
                  <a:srgbClr val="FFFF00"/>
                </a:highlight>
                <a:cs typeface="Calibri"/>
              </a:rPr>
              <a:t>Under FFCRA, healthcare providers </a:t>
            </a:r>
            <a:r>
              <a:rPr lang="en-US" b="1" u="sng" dirty="0">
                <a:highlight>
                  <a:srgbClr val="FFFF00"/>
                </a:highlight>
                <a:cs typeface="Calibri"/>
              </a:rPr>
              <a:t>can exempt themselves </a:t>
            </a:r>
            <a:r>
              <a:rPr lang="en-US" dirty="0">
                <a:highlight>
                  <a:srgbClr val="FFFF00"/>
                </a:highlight>
                <a:cs typeface="Calibri"/>
              </a:rPr>
              <a:t>from providing </a:t>
            </a:r>
            <a:r>
              <a:rPr lang="en-US" dirty="0" err="1">
                <a:highlight>
                  <a:srgbClr val="FFFF00"/>
                </a:highlight>
                <a:cs typeface="Calibri"/>
              </a:rPr>
              <a:t>eFMLA</a:t>
            </a:r>
            <a:r>
              <a:rPr lang="en-US" dirty="0">
                <a:highlight>
                  <a:srgbClr val="FFFF00"/>
                </a:highlight>
                <a:cs typeface="Calibri"/>
              </a:rPr>
              <a:t> </a:t>
            </a:r>
          </a:p>
          <a:p>
            <a:pPr lvl="2"/>
            <a:r>
              <a:rPr lang="en-US" dirty="0">
                <a:cs typeface="Calibri"/>
              </a:rPr>
              <a:t>Key Factors to Consider For Such Exemptions:</a:t>
            </a:r>
            <a:endParaRPr lang="en-US" dirty="0">
              <a:highlight>
                <a:srgbClr val="FFFF00"/>
              </a:highlight>
              <a:cs typeface="Calibri"/>
            </a:endParaRPr>
          </a:p>
          <a:p>
            <a:pPr lvl="3"/>
            <a:r>
              <a:rPr lang="en-US" dirty="0">
                <a:cs typeface="Calibri" panose="020F0502020204030204"/>
              </a:rPr>
              <a:t>Apply it judiciously.</a:t>
            </a:r>
          </a:p>
          <a:p>
            <a:pPr lvl="3"/>
            <a:r>
              <a:rPr lang="en-US" dirty="0">
                <a:cs typeface="Calibri" panose="020F0502020204030204"/>
              </a:rPr>
              <a:t>Apply it to all employees that are the same or similarly situated.</a:t>
            </a:r>
          </a:p>
          <a:p>
            <a:pPr lvl="3"/>
            <a:r>
              <a:rPr lang="en-US" dirty="0">
                <a:cs typeface="Calibri" panose="020F0502020204030204"/>
              </a:rPr>
              <a:t>Do not discriminate when determining an individual's exemption status.</a:t>
            </a:r>
          </a:p>
          <a:p>
            <a:pPr lvl="1"/>
            <a:r>
              <a:rPr lang="en-US" dirty="0">
                <a:cs typeface="Calibri" panose="020F0502020204030204"/>
              </a:rPr>
              <a:t>What triggers EFMLA?</a:t>
            </a:r>
          </a:p>
          <a:p>
            <a:pPr lvl="2"/>
            <a:r>
              <a:rPr lang="en-US" dirty="0">
                <a:cs typeface="Calibri" panose="020F0502020204030204"/>
              </a:rPr>
              <a:t>Closure of schools/daycare leaving employees with the need to care for minor children</a:t>
            </a:r>
          </a:p>
          <a:p>
            <a:pPr lvl="1"/>
            <a:r>
              <a:rPr lang="en-US" dirty="0">
                <a:cs typeface="Calibri" panose="020F0502020204030204"/>
              </a:rPr>
              <a:t>What triggers Emergency Sick Leave?</a:t>
            </a:r>
          </a:p>
          <a:p>
            <a:pPr lvl="2"/>
            <a:r>
              <a:rPr lang="en-US" dirty="0">
                <a:cs typeface="Calibri" panose="020F0502020204030204"/>
              </a:rPr>
              <a:t>Employee COVID diagnosis or COVID diagnosis of family members</a:t>
            </a:r>
          </a:p>
          <a:p>
            <a:pPr lvl="2"/>
            <a:endParaRPr lang="en-US" dirty="0">
              <a:cs typeface="Calibri" panose="020F0502020204030204"/>
            </a:endParaRPr>
          </a:p>
          <a:p>
            <a:endParaRPr lang="en-US" sz="900">
              <a:cs typeface="Calibri" panose="020F0502020204030204"/>
            </a:endParaRPr>
          </a:p>
          <a:p>
            <a:endParaRPr lang="en-US" sz="1600">
              <a:cs typeface="Calibri" panose="020F0502020204030204"/>
            </a:endParaRPr>
          </a:p>
        </p:txBody>
      </p:sp>
    </p:spTree>
    <p:extLst>
      <p:ext uri="{BB962C8B-B14F-4D97-AF65-F5344CB8AC3E}">
        <p14:creationId xmlns:p14="http://schemas.microsoft.com/office/powerpoint/2010/main" val="28394238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1"/>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13213" b="13213"/>
          <a:stretch/>
        </p:blipFill>
        <p:spPr>
          <a:prstGeom prst="rect">
            <a:avLst/>
          </a:prstGeom>
        </p:spPr>
      </p:pic>
      <p:sp>
        <p:nvSpPr>
          <p:cNvPr id="5" name="Rectangle 4"/>
          <p:cNvSpPr/>
          <p:nvPr/>
        </p:nvSpPr>
        <p:spPr>
          <a:xfrm>
            <a:off x="0" y="1698171"/>
            <a:ext cx="12192000" cy="2122715"/>
          </a:xfrm>
          <a:prstGeom prst="rect">
            <a:avLst/>
          </a:prstGeom>
          <a:solidFill>
            <a:srgbClr val="2E75B6">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ctrTitle"/>
          </p:nvPr>
        </p:nvSpPr>
        <p:spPr>
          <a:xfrm>
            <a:off x="1524000" y="2250961"/>
            <a:ext cx="9144000" cy="1017134"/>
          </a:xfrm>
        </p:spPr>
        <p:txBody>
          <a:bodyPr>
            <a:normAutofit/>
          </a:bodyPr>
          <a:lstStyle/>
          <a:p>
            <a:r>
              <a:rPr lang="en-US" sz="6600"/>
              <a:t>Wrap Up &amp; Questions</a:t>
            </a:r>
          </a:p>
        </p:txBody>
      </p:sp>
    </p:spTree>
    <p:extLst>
      <p:ext uri="{BB962C8B-B14F-4D97-AF65-F5344CB8AC3E}">
        <p14:creationId xmlns:p14="http://schemas.microsoft.com/office/powerpoint/2010/main" val="19560064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91368CC-23FF-4267-B0B9-CE8C461D31C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0259" b="1061"/>
          <a:stretch/>
        </p:blipFill>
        <p:spPr bwMode="auto">
          <a:xfrm>
            <a:off x="0" y="0"/>
            <a:ext cx="12191980" cy="53959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2430772"/>
            <a:ext cx="12192000" cy="822326"/>
          </a:xfrm>
        </p:spPr>
        <p:txBody>
          <a:bodyPr vert="horz" lIns="91440" tIns="45720" rIns="91440" bIns="45720" rtlCol="0" anchor="ctr">
            <a:noAutofit/>
          </a:bodyPr>
          <a:lstStyle/>
          <a:p>
            <a:r>
              <a:rPr lang="en-US" sz="9600">
                <a:solidFill>
                  <a:schemeClr val="bg1">
                    <a:lumMod val="95000"/>
                  </a:schemeClr>
                </a:solidFill>
                <a:effectLst>
                  <a:outerShdw blurRad="38100" dist="38100" dir="2700000" algn="tl">
                    <a:srgbClr val="000000">
                      <a:alpha val="43137"/>
                    </a:srgbClr>
                  </a:outerShdw>
                </a:effectLst>
              </a:rPr>
              <a:t> COVID-19</a:t>
            </a:r>
          </a:p>
        </p:txBody>
      </p:sp>
    </p:spTree>
    <p:extLst>
      <p:ext uri="{BB962C8B-B14F-4D97-AF65-F5344CB8AC3E}">
        <p14:creationId xmlns:p14="http://schemas.microsoft.com/office/powerpoint/2010/main" val="20386582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COVID Funding Updates	</a:t>
            </a:r>
            <a:endParaRPr lang="en-US"/>
          </a:p>
        </p:txBody>
      </p:sp>
      <p:sp>
        <p:nvSpPr>
          <p:cNvPr id="4" name="Content Placeholder 3"/>
          <p:cNvSpPr>
            <a:spLocks noGrp="1"/>
          </p:cNvSpPr>
          <p:nvPr>
            <p:ph idx="1"/>
          </p:nvPr>
        </p:nvSpPr>
        <p:spPr>
          <a:xfrm>
            <a:off x="43131" y="756141"/>
            <a:ext cx="12192001" cy="4839402"/>
          </a:xfrm>
        </p:spPr>
        <p:txBody>
          <a:bodyPr vert="horz" lIns="91440" tIns="45720" rIns="91440" bIns="45720" numCol="1" rtlCol="0" anchor="t">
            <a:noAutofit/>
          </a:bodyPr>
          <a:lstStyle/>
          <a:p>
            <a:r>
              <a:rPr lang="en-US" sz="2500" dirty="0"/>
              <a:t>SBA EIDL &amp; EIDL Advance Updates</a:t>
            </a:r>
          </a:p>
          <a:p>
            <a:pPr lvl="1"/>
            <a:r>
              <a:rPr lang="en-US" dirty="0"/>
              <a:t>EIDL Advance (Grant)/Loan Update:</a:t>
            </a:r>
            <a:endParaRPr lang="en-US" dirty="0">
              <a:cs typeface="Calibri"/>
            </a:endParaRPr>
          </a:p>
          <a:p>
            <a:pPr lvl="2"/>
            <a:r>
              <a:rPr lang="en-US" b="1" dirty="0"/>
              <a:t>SBA has announced that all available funds for the EIDL Advance </a:t>
            </a:r>
            <a:r>
              <a:rPr lang="en-US" b="1" u="sng" dirty="0"/>
              <a:t>grant </a:t>
            </a:r>
            <a:r>
              <a:rPr lang="en-US" b="1" dirty="0"/>
              <a:t>program have been allocated. </a:t>
            </a:r>
            <a:r>
              <a:rPr lang="en-US" dirty="0"/>
              <a:t>SBA is not able to issue EIDL Advances based on the exhaustion of the  once program funding has been obligated and is no longer available.  </a:t>
            </a:r>
            <a:endParaRPr lang="en-US" dirty="0">
              <a:cs typeface="Calibri"/>
            </a:endParaRPr>
          </a:p>
          <a:p>
            <a:pPr lvl="2"/>
            <a:r>
              <a:rPr lang="en-US" dirty="0"/>
              <a:t>EIDL loan applications will still be processed even though the Advance is no longer available. </a:t>
            </a:r>
            <a:endParaRPr lang="en-US" dirty="0">
              <a:cs typeface="Calibri"/>
            </a:endParaRPr>
          </a:p>
          <a:p>
            <a:pPr lvl="1"/>
            <a:r>
              <a:rPr lang="en-US" dirty="0"/>
              <a:t>HHS</a:t>
            </a:r>
            <a:endParaRPr lang="en-US" dirty="0">
              <a:cs typeface="Calibri"/>
            </a:endParaRPr>
          </a:p>
          <a:p>
            <a:pPr lvl="2"/>
            <a:r>
              <a:rPr lang="en-US" dirty="0"/>
              <a:t>Portal for COVID-19 Testing &amp; Treatment for Uninsured Still Open!</a:t>
            </a:r>
            <a:endParaRPr lang="en-US" dirty="0">
              <a:cs typeface="Calibri"/>
            </a:endParaRPr>
          </a:p>
          <a:p>
            <a:pPr lvl="2"/>
            <a:r>
              <a:rPr lang="en-US" dirty="0"/>
              <a:t>Enhanced Relief Portal for Medicaid Based Relief Open until July 20, 2020!</a:t>
            </a:r>
            <a:endParaRPr lang="en-US" dirty="0">
              <a:cs typeface="Calibri"/>
            </a:endParaRPr>
          </a:p>
          <a:p>
            <a:pPr lvl="3"/>
            <a:r>
              <a:rPr lang="en-US" sz="2000" dirty="0"/>
              <a:t>Only available if Provider received no funding in $50B General Allocation.</a:t>
            </a:r>
            <a:endParaRPr lang="en-US" sz="2000" dirty="0">
              <a:cs typeface="Calibri"/>
            </a:endParaRPr>
          </a:p>
          <a:p>
            <a:pPr lvl="3"/>
            <a:r>
              <a:rPr lang="en-US" sz="2000" b="1" i="1" dirty="0">
                <a:cs typeface="Calibri"/>
              </a:rPr>
              <a:t>Suggest to your independent peds to log in ASAP to start process of validating TIN as eligible. </a:t>
            </a:r>
            <a:endParaRPr lang="en-US" b="1" i="1" dirty="0">
              <a:cs typeface="Calibri"/>
            </a:endParaRPr>
          </a:p>
          <a:p>
            <a:pPr lvl="4"/>
            <a:r>
              <a:rPr lang="en-US" sz="2000" b="1" i="1" dirty="0">
                <a:cs typeface="Calibri"/>
              </a:rPr>
              <a:t>Can take up to 48 hours to validate!</a:t>
            </a:r>
            <a:endParaRPr lang="en-US" b="1" i="1" dirty="0">
              <a:cs typeface="Calibri" panose="020F0502020204030204"/>
            </a:endParaRPr>
          </a:p>
          <a:p>
            <a:pPr lvl="2"/>
            <a:r>
              <a:rPr lang="en-US" dirty="0"/>
              <a:t>Enhanced Relief Portal now Open to Dentists until July 24, 2020! </a:t>
            </a:r>
            <a:endParaRPr lang="en-US" dirty="0">
              <a:cs typeface="Calibri"/>
            </a:endParaRPr>
          </a:p>
          <a:p>
            <a:pPr lvl="3"/>
            <a:r>
              <a:rPr lang="en-US" b="1" i="1" dirty="0"/>
              <a:t>(Might open door for more Non-Medicare/Non-Medicaid providers)</a:t>
            </a:r>
            <a:endParaRPr lang="en-US" b="1" i="1" dirty="0">
              <a:cs typeface="Calibri"/>
            </a:endParaRPr>
          </a:p>
          <a:p>
            <a:pPr lvl="2"/>
            <a:endParaRPr lang="en-US" sz="1400"/>
          </a:p>
          <a:p>
            <a:pPr lvl="1"/>
            <a:endParaRPr lang="en-US" sz="1800"/>
          </a:p>
          <a:p>
            <a:pPr lvl="1"/>
            <a:endParaRPr lang="en-US"/>
          </a:p>
          <a:p>
            <a:pPr marL="0" indent="0">
              <a:buNone/>
            </a:pPr>
            <a:endParaRPr lang="en-US" u="sng"/>
          </a:p>
          <a:p>
            <a:pPr marL="0" indent="0">
              <a:buNone/>
            </a:pPr>
            <a:endParaRPr lang="en-US"/>
          </a:p>
        </p:txBody>
      </p:sp>
    </p:spTree>
    <p:extLst>
      <p:ext uri="{BB962C8B-B14F-4D97-AF65-F5344CB8AC3E}">
        <p14:creationId xmlns:p14="http://schemas.microsoft.com/office/powerpoint/2010/main" val="347041665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COVID Funding Updates	</a:t>
            </a:r>
            <a:endParaRPr lang="en-US"/>
          </a:p>
        </p:txBody>
      </p:sp>
      <p:sp>
        <p:nvSpPr>
          <p:cNvPr id="4" name="Content Placeholder 3"/>
          <p:cNvSpPr>
            <a:spLocks noGrp="1"/>
          </p:cNvSpPr>
          <p:nvPr>
            <p:ph idx="1"/>
          </p:nvPr>
        </p:nvSpPr>
        <p:spPr>
          <a:xfrm>
            <a:off x="-1" y="943047"/>
            <a:ext cx="12192001" cy="4839402"/>
          </a:xfrm>
        </p:spPr>
        <p:txBody>
          <a:bodyPr vert="horz" lIns="91440" tIns="45720" rIns="91440" bIns="45720" numCol="1" rtlCol="0" anchor="t">
            <a:noAutofit/>
          </a:bodyPr>
          <a:lstStyle/>
          <a:p>
            <a:r>
              <a:rPr lang="en-US" sz="2500" dirty="0"/>
              <a:t>HHS Announcement of Additional $4B Added to Existing Distributions</a:t>
            </a:r>
          </a:p>
          <a:p>
            <a:pPr lvl="1"/>
            <a:r>
              <a:rPr lang="en-US" b="1" u="sng" dirty="0">
                <a:ea typeface="+mn-lt"/>
                <a:cs typeface="+mn-lt"/>
              </a:rPr>
              <a:t>$3 BILLION ALLOCATED for ADDITIONAL SAFETY NET HOSPITALS</a:t>
            </a:r>
            <a:endParaRPr lang="en-US" dirty="0">
              <a:cs typeface="Calibri"/>
            </a:endParaRPr>
          </a:p>
          <a:p>
            <a:pPr lvl="1"/>
            <a:r>
              <a:rPr lang="en-US" dirty="0">
                <a:ea typeface="+mn-lt"/>
                <a:cs typeface="+mn-lt"/>
              </a:rPr>
              <a:t>Newly qualified PPS hospitals will have:</a:t>
            </a:r>
            <a:endParaRPr lang="en-US" dirty="0"/>
          </a:p>
          <a:p>
            <a:pPr lvl="2"/>
            <a:r>
              <a:rPr lang="en-US" dirty="0">
                <a:ea typeface="+mn-lt"/>
                <a:cs typeface="+mn-lt"/>
              </a:rPr>
              <a:t>A Medicare Disproportionate Payment Percentage (DPP) of 20.2 percent or greater;</a:t>
            </a:r>
            <a:endParaRPr lang="en-US">
              <a:cs typeface="Calibri"/>
            </a:endParaRPr>
          </a:p>
          <a:p>
            <a:pPr lvl="2"/>
            <a:r>
              <a:rPr lang="en-US" dirty="0">
                <a:ea typeface="+mn-lt"/>
                <a:cs typeface="+mn-lt"/>
              </a:rPr>
              <a:t>Average Uncompensated Care per bed of $25,000 or more. For example, a hospital with 100 beds would need to provide $2,500,000 in Uncompensated Care in a year to meet this requirement;</a:t>
            </a:r>
            <a:endParaRPr lang="en-US">
              <a:cs typeface="Calibri"/>
            </a:endParaRPr>
          </a:p>
          <a:p>
            <a:pPr lvl="2"/>
            <a:r>
              <a:rPr lang="en-US" dirty="0">
                <a:highlight>
                  <a:srgbClr val="FFFF00"/>
                </a:highlight>
                <a:ea typeface="+mn-lt"/>
                <a:cs typeface="+mn-lt"/>
              </a:rPr>
              <a:t>Profitability of 3 percent or less based on an average of two consecutive years in the last 5-year period (based on CMS Cost Reports).</a:t>
            </a:r>
            <a:endParaRPr lang="en-US" dirty="0">
              <a:highlight>
                <a:srgbClr val="FFFF00"/>
              </a:highlight>
              <a:cs typeface="Calibri"/>
            </a:endParaRPr>
          </a:p>
          <a:p>
            <a:pPr lvl="1"/>
            <a:r>
              <a:rPr lang="en-US" dirty="0">
                <a:ea typeface="+mn-lt"/>
                <a:cs typeface="+mn-lt"/>
              </a:rPr>
              <a:t>Recipients will receive a minimum distribution of $5 million and a maximum distribution of $50 million. </a:t>
            </a:r>
          </a:p>
          <a:p>
            <a:pPr lvl="1"/>
            <a:r>
              <a:rPr lang="en-US" dirty="0">
                <a:ea typeface="+mn-lt"/>
                <a:cs typeface="+mn-lt"/>
              </a:rPr>
              <a:t>In Georgia, an additional 9 hospitals have been identified for this round of funding.</a:t>
            </a:r>
            <a:endParaRPr lang="en-US" dirty="0">
              <a:cs typeface="Calibri"/>
            </a:endParaRPr>
          </a:p>
          <a:p>
            <a:pPr lvl="1"/>
            <a:endParaRPr lang="en-US" dirty="0">
              <a:cs typeface="Calibri"/>
            </a:endParaRPr>
          </a:p>
          <a:p>
            <a:pPr lvl="2"/>
            <a:endParaRPr lang="en-US" sz="1400"/>
          </a:p>
          <a:p>
            <a:pPr lvl="1"/>
            <a:endParaRPr lang="en-US" sz="1800"/>
          </a:p>
          <a:p>
            <a:pPr lvl="1"/>
            <a:endParaRPr lang="en-US"/>
          </a:p>
          <a:p>
            <a:pPr marL="0" indent="0">
              <a:buNone/>
            </a:pPr>
            <a:endParaRPr lang="en-US" u="sng"/>
          </a:p>
          <a:p>
            <a:pPr marL="0" indent="0">
              <a:buNone/>
            </a:pPr>
            <a:endParaRPr lang="en-US"/>
          </a:p>
        </p:txBody>
      </p:sp>
    </p:spTree>
    <p:extLst>
      <p:ext uri="{BB962C8B-B14F-4D97-AF65-F5344CB8AC3E}">
        <p14:creationId xmlns:p14="http://schemas.microsoft.com/office/powerpoint/2010/main" val="284047646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COVID Funding Updates	</a:t>
            </a:r>
            <a:endParaRPr lang="en-US"/>
          </a:p>
        </p:txBody>
      </p:sp>
      <p:sp>
        <p:nvSpPr>
          <p:cNvPr id="4" name="Content Placeholder 3"/>
          <p:cNvSpPr>
            <a:spLocks noGrp="1"/>
          </p:cNvSpPr>
          <p:nvPr>
            <p:ph idx="1"/>
          </p:nvPr>
        </p:nvSpPr>
        <p:spPr>
          <a:xfrm>
            <a:off x="-1" y="943047"/>
            <a:ext cx="12192001" cy="4839402"/>
          </a:xfrm>
        </p:spPr>
        <p:txBody>
          <a:bodyPr vert="horz" lIns="91440" tIns="45720" rIns="91440" bIns="45720" numCol="1" rtlCol="0" anchor="t">
            <a:noAutofit/>
          </a:bodyPr>
          <a:lstStyle/>
          <a:p>
            <a:pPr lvl="1"/>
            <a:r>
              <a:rPr lang="en-US" b="1" u="sng" dirty="0">
                <a:ea typeface="+mn-lt"/>
                <a:cs typeface="+mn-lt"/>
              </a:rPr>
              <a:t>$1 BILLION ALLOCATED for ADDITIONAL RURAL HOSPITALS/RHCs</a:t>
            </a:r>
            <a:endParaRPr lang="en-US" dirty="0">
              <a:cs typeface="Calibri"/>
            </a:endParaRPr>
          </a:p>
          <a:p>
            <a:pPr lvl="2"/>
            <a:r>
              <a:rPr lang="en-US" dirty="0">
                <a:ea typeface="+mn-lt"/>
                <a:cs typeface="+mn-lt"/>
              </a:rPr>
              <a:t>HHS is expanding the existing payment formula to include certain special rural Medicare designation hospitals in urban areas as well as others who provide care in smaller non-rural communities. </a:t>
            </a:r>
            <a:endParaRPr lang="en-US" b="1" u="sng">
              <a:cs typeface="Calibri"/>
            </a:endParaRPr>
          </a:p>
          <a:p>
            <a:pPr lvl="2"/>
            <a:r>
              <a:rPr lang="en-US" dirty="0">
                <a:cs typeface="Calibri"/>
              </a:rPr>
              <a:t>Payment Methodology:</a:t>
            </a:r>
            <a:endParaRPr lang="en-US">
              <a:cs typeface="Calibri"/>
            </a:endParaRPr>
          </a:p>
          <a:p>
            <a:pPr lvl="3">
              <a:lnSpc>
                <a:spcPct val="100000"/>
              </a:lnSpc>
            </a:pPr>
            <a:r>
              <a:rPr lang="en-US" sz="2000" dirty="0">
                <a:ea typeface="+mn-lt"/>
                <a:cs typeface="+mn-lt"/>
              </a:rPr>
              <a:t>Rural Acute Care Hospitals and Critical Access Hospitals</a:t>
            </a:r>
          </a:p>
          <a:p>
            <a:pPr lvl="4">
              <a:lnSpc>
                <a:spcPct val="100000"/>
              </a:lnSpc>
            </a:pPr>
            <a:r>
              <a:rPr lang="en-US" sz="2000" dirty="0">
                <a:ea typeface="+mn-lt"/>
                <a:cs typeface="+mn-lt"/>
              </a:rPr>
              <a:t>Graduated Base Payment* + 1.97% of the Hospital's Operating Expenses</a:t>
            </a:r>
            <a:br>
              <a:rPr lang="en-US" sz="2000" dirty="0">
                <a:ea typeface="+mn-lt"/>
                <a:cs typeface="+mn-lt"/>
              </a:rPr>
            </a:br>
            <a:r>
              <a:rPr lang="en-US" sz="2000" dirty="0">
                <a:ea typeface="+mn-lt"/>
                <a:cs typeface="+mn-lt"/>
              </a:rPr>
              <a:t> *Base payments ranged between $1 million to $3 million.</a:t>
            </a:r>
          </a:p>
          <a:p>
            <a:pPr lvl="3">
              <a:lnSpc>
                <a:spcPct val="100000"/>
              </a:lnSpc>
            </a:pPr>
            <a:r>
              <a:rPr lang="en-US" sz="2000" dirty="0">
                <a:ea typeface="+mn-lt"/>
                <a:cs typeface="+mn-lt"/>
              </a:rPr>
              <a:t>Rural Health Clinics (RHC)</a:t>
            </a:r>
          </a:p>
          <a:p>
            <a:pPr lvl="4">
              <a:lnSpc>
                <a:spcPct val="100000"/>
              </a:lnSpc>
            </a:pPr>
            <a:r>
              <a:rPr lang="en-US" sz="2000" dirty="0">
                <a:ea typeface="+mn-lt"/>
                <a:cs typeface="+mn-lt"/>
              </a:rPr>
              <a:t>Payment Allocation per Independent RHC = $100,000 per clinic site + 3.6% of the RHC's Operating Expenses</a:t>
            </a:r>
            <a:endParaRPr lang="en-US" sz="2000" dirty="0">
              <a:cs typeface="Calibri"/>
            </a:endParaRPr>
          </a:p>
          <a:p>
            <a:pPr lvl="1"/>
            <a:r>
              <a:rPr lang="en-US" dirty="0">
                <a:ea typeface="+mn-lt"/>
                <a:cs typeface="+mn-lt"/>
              </a:rPr>
              <a:t>In Georgia, an additional 18 hospitals/RHCs have been identified for this round of funding.</a:t>
            </a:r>
            <a:endParaRPr lang="en-US" dirty="0">
              <a:cs typeface="Calibri"/>
            </a:endParaRPr>
          </a:p>
          <a:p>
            <a:pPr lvl="1"/>
            <a:endParaRPr lang="en-US" dirty="0">
              <a:cs typeface="Calibri"/>
            </a:endParaRPr>
          </a:p>
          <a:p>
            <a:pPr lvl="1"/>
            <a:r>
              <a:rPr lang="en-US" sz="2600" b="1" dirty="0"/>
              <a:t>Remaining $20.6B Still to be Allocated for Provider Relief</a:t>
            </a:r>
            <a:endParaRPr lang="en-US" sz="2600" b="1">
              <a:cs typeface="Calibri"/>
            </a:endParaRPr>
          </a:p>
          <a:p>
            <a:pPr lvl="2"/>
            <a:endParaRPr lang="en-US" sz="1400"/>
          </a:p>
          <a:p>
            <a:pPr lvl="1"/>
            <a:endParaRPr lang="en-US" sz="1800"/>
          </a:p>
          <a:p>
            <a:pPr lvl="1"/>
            <a:endParaRPr lang="en-US"/>
          </a:p>
          <a:p>
            <a:pPr marL="0" indent="0">
              <a:buNone/>
            </a:pPr>
            <a:endParaRPr lang="en-US" u="sng"/>
          </a:p>
          <a:p>
            <a:pPr marL="0" indent="0">
              <a:buNone/>
            </a:pPr>
            <a:endParaRPr lang="en-US"/>
          </a:p>
        </p:txBody>
      </p:sp>
    </p:spTree>
    <p:extLst>
      <p:ext uri="{BB962C8B-B14F-4D97-AF65-F5344CB8AC3E}">
        <p14:creationId xmlns:p14="http://schemas.microsoft.com/office/powerpoint/2010/main" val="307414459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Tax Implications for HHS Relief Funding</a:t>
            </a:r>
            <a:endParaRPr lang="en-US"/>
          </a:p>
        </p:txBody>
      </p:sp>
      <p:sp>
        <p:nvSpPr>
          <p:cNvPr id="4" name="Content Placeholder 3"/>
          <p:cNvSpPr>
            <a:spLocks noGrp="1"/>
          </p:cNvSpPr>
          <p:nvPr>
            <p:ph idx="1"/>
          </p:nvPr>
        </p:nvSpPr>
        <p:spPr>
          <a:xfrm>
            <a:off x="-1" y="1012537"/>
            <a:ext cx="12192001" cy="4839402"/>
          </a:xfrm>
        </p:spPr>
        <p:txBody>
          <a:bodyPr vert="horz" lIns="91440" tIns="45720" rIns="91440" bIns="45720" numCol="1" rtlCol="0" anchor="t">
            <a:noAutofit/>
          </a:bodyPr>
          <a:lstStyle/>
          <a:p>
            <a:pPr lvl="1"/>
            <a:r>
              <a:rPr lang="en-US" sz="2600"/>
              <a:t>The IRS issued guidance on 7/10/2020 that HHS grants to for-profit healthcare providers; </a:t>
            </a:r>
            <a:r>
              <a:rPr lang="en-US" sz="2600" b="1" i="1" u="sng"/>
              <a:t>including hospitals and independent physician practices are taxable income.</a:t>
            </a:r>
            <a:endParaRPr lang="en-US" sz="2600" b="1">
              <a:cs typeface="Calibri" panose="020F0502020204030204"/>
            </a:endParaRPr>
          </a:p>
          <a:p>
            <a:pPr lvl="2"/>
            <a:r>
              <a:rPr lang="en-US" sz="2400"/>
              <a:t>Impact on 7/15/2020 quarterly tax filings:</a:t>
            </a:r>
            <a:endParaRPr lang="en-US" sz="2400">
              <a:cs typeface="Calibri"/>
            </a:endParaRPr>
          </a:p>
          <a:p>
            <a:pPr lvl="3"/>
            <a:r>
              <a:rPr lang="en-US" sz="2400"/>
              <a:t>Potential penalties for mis-reporting HHS relief funds?</a:t>
            </a:r>
            <a:endParaRPr lang="en-US" sz="2400">
              <a:cs typeface="Calibri"/>
            </a:endParaRPr>
          </a:p>
          <a:p>
            <a:pPr lvl="1"/>
            <a:r>
              <a:rPr lang="en-US" sz="2600"/>
              <a:t>Push for Congressional Relief:</a:t>
            </a:r>
            <a:endParaRPr lang="en-US" sz="2600">
              <a:cs typeface="Calibri"/>
            </a:endParaRPr>
          </a:p>
          <a:p>
            <a:pPr lvl="2"/>
            <a:r>
              <a:rPr lang="en-US" sz="2600"/>
              <a:t>Now that the IRS has issued its interpretation, exempting for-profit providers from having to pay taxes on the grants would be considered as new spending.</a:t>
            </a:r>
            <a:endParaRPr lang="en-US" sz="2600">
              <a:cs typeface="Calibri" panose="020F0502020204030204"/>
            </a:endParaRPr>
          </a:p>
          <a:p>
            <a:pPr lvl="2"/>
            <a:r>
              <a:rPr lang="en-US" sz="2600">
                <a:cs typeface="Calibri" panose="020F0502020204030204"/>
              </a:rPr>
              <a:t>May be considered as part of 4th Stimulus Package.</a:t>
            </a:r>
          </a:p>
          <a:p>
            <a:pPr lvl="1"/>
            <a:r>
              <a:rPr lang="en-US" sz="3000" i="1">
                <a:cs typeface="Calibri" panose="020F0502020204030204"/>
              </a:rPr>
              <a:t>Reminder that PPP loan &amp; forgiveness are tax-exempt.</a:t>
            </a:r>
            <a:endParaRPr lang="en-US" sz="3000">
              <a:cs typeface="Calibri" panose="020F0502020204030204"/>
            </a:endParaRPr>
          </a:p>
          <a:p>
            <a:pPr marL="0" indent="0">
              <a:buNone/>
            </a:pPr>
            <a:endParaRPr lang="en-US" u="sng">
              <a:cs typeface="Calibri" panose="020F0502020204030204"/>
            </a:endParaRPr>
          </a:p>
          <a:p>
            <a:pPr marL="0" indent="0">
              <a:buNone/>
            </a:pPr>
            <a:endParaRPr lang="en-US">
              <a:cs typeface="Calibri" panose="020F0502020204030204"/>
            </a:endParaRPr>
          </a:p>
        </p:txBody>
      </p:sp>
    </p:spTree>
    <p:extLst>
      <p:ext uri="{BB962C8B-B14F-4D97-AF65-F5344CB8AC3E}">
        <p14:creationId xmlns:p14="http://schemas.microsoft.com/office/powerpoint/2010/main" val="232546136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Tax Implications for HHS Relief Funding</a:t>
            </a:r>
            <a:endParaRPr lang="en-US"/>
          </a:p>
        </p:txBody>
      </p:sp>
      <p:sp>
        <p:nvSpPr>
          <p:cNvPr id="4" name="Content Placeholder 3"/>
          <p:cNvSpPr>
            <a:spLocks noGrp="1"/>
          </p:cNvSpPr>
          <p:nvPr>
            <p:ph idx="1"/>
          </p:nvPr>
        </p:nvSpPr>
        <p:spPr>
          <a:xfrm>
            <a:off x="-1" y="885537"/>
            <a:ext cx="12192001" cy="4839402"/>
          </a:xfrm>
        </p:spPr>
        <p:txBody>
          <a:bodyPr vert="horz" lIns="91440" tIns="45720" rIns="91440" bIns="45720" numCol="1" rtlCol="0" anchor="t">
            <a:noAutofit/>
          </a:bodyPr>
          <a:lstStyle/>
          <a:p>
            <a:pPr lvl="1"/>
            <a:r>
              <a:rPr lang="en-US" b="1"/>
              <a:t>Updated HHS FAQs based on IRS Guidance:</a:t>
            </a:r>
          </a:p>
          <a:p>
            <a:pPr lvl="2"/>
            <a:r>
              <a:rPr lang="en-US" b="1"/>
              <a:t>Question: </a:t>
            </a:r>
            <a:r>
              <a:rPr lang="en-US"/>
              <a:t>May a health care provider that receives a payment from the Provider Relief Fund exclude this payment from gross income as a qualified disaster relief payment under section 139 of the Internal Revenue Code (Code)? </a:t>
            </a:r>
            <a:r>
              <a:rPr lang="en-US" i="1"/>
              <a:t>(Added 7/10/2020)</a:t>
            </a:r>
            <a:endParaRPr lang="en-US" i="1">
              <a:cs typeface="Calibri"/>
            </a:endParaRPr>
          </a:p>
          <a:p>
            <a:pPr lvl="2"/>
            <a:r>
              <a:rPr lang="en-US" b="1"/>
              <a:t>Answer</a:t>
            </a:r>
            <a:r>
              <a:rPr lang="en-US"/>
              <a:t>: No. A payment to a business, even if the business is a sole proprietorship, </a:t>
            </a:r>
            <a:r>
              <a:rPr lang="en-US" b="1" i="1"/>
              <a:t>does not qualify as a qualified disaster relief payment under section 139</a:t>
            </a:r>
            <a:r>
              <a:rPr lang="en-US"/>
              <a:t>. The payment from the Provider Relief Fund is includible in gross income under section 61 of the Code. For more information, visit the </a:t>
            </a:r>
            <a:r>
              <a:rPr lang="en-US" u="sng">
                <a:hlinkClick r:id="rId2"/>
              </a:rPr>
              <a:t>Internal Revenue Services’ website.</a:t>
            </a:r>
            <a:endParaRPr lang="en-US" sz="1400"/>
          </a:p>
          <a:p>
            <a:pPr lvl="1"/>
            <a:endParaRPr lang="en-US" sz="1800"/>
          </a:p>
          <a:p>
            <a:pPr lvl="2"/>
            <a:r>
              <a:rPr lang="en-US" b="1"/>
              <a:t>Question: </a:t>
            </a:r>
            <a:r>
              <a:rPr lang="en-US"/>
              <a:t>Is a tax-exempt health care provider subject to tax on a payment it receives from the Provider Relief Fund? </a:t>
            </a:r>
            <a:r>
              <a:rPr lang="en-US" i="1"/>
              <a:t>(Added 7/10/2020)</a:t>
            </a:r>
            <a:endParaRPr lang="en-US" i="1">
              <a:cs typeface="Calibri"/>
            </a:endParaRPr>
          </a:p>
          <a:p>
            <a:pPr lvl="2"/>
            <a:r>
              <a:rPr lang="en-US" b="1"/>
              <a:t>Answer: </a:t>
            </a:r>
            <a:r>
              <a:rPr lang="en-US" b="1" i="1"/>
              <a:t>Generally, no</a:t>
            </a:r>
            <a:r>
              <a:rPr lang="en-US"/>
              <a:t>. A health care provider that is described in section 501(c) of the Code generally is exempt from federal income taxation under section 501(a). Nonetheless, a payment received by a tax-exempt health care provider from the Provider Relief Fund may be subject to tax under section 511 if the payment reimburses the provider for expenses or lost revenue attributable to an unrelated trade or business as defined in section 513. For more information, visit the </a:t>
            </a:r>
            <a:r>
              <a:rPr lang="en-US" u="sng">
                <a:hlinkClick r:id="rId2"/>
              </a:rPr>
              <a:t>Internal Revenue Services’ website.</a:t>
            </a:r>
            <a:endParaRPr lang="en-US"/>
          </a:p>
          <a:p>
            <a:pPr marL="0" indent="0">
              <a:buNone/>
            </a:pPr>
            <a:endParaRPr lang="en-US" u="sng"/>
          </a:p>
          <a:p>
            <a:pPr marL="0" indent="0">
              <a:buNone/>
            </a:pPr>
            <a:endParaRPr lang="en-US"/>
          </a:p>
        </p:txBody>
      </p:sp>
    </p:spTree>
    <p:extLst>
      <p:ext uri="{BB962C8B-B14F-4D97-AF65-F5344CB8AC3E}">
        <p14:creationId xmlns:p14="http://schemas.microsoft.com/office/powerpoint/2010/main" val="102226272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fontScale="90000"/>
          </a:bodyPr>
          <a:lstStyle/>
          <a:p>
            <a:r>
              <a:rPr lang="en-US" b="1"/>
              <a:t>Medicare Advanced/Accelerated Payment</a:t>
            </a:r>
            <a:endParaRPr lang="en-US"/>
          </a:p>
        </p:txBody>
      </p:sp>
      <p:sp>
        <p:nvSpPr>
          <p:cNvPr id="4" name="Content Placeholder 3"/>
          <p:cNvSpPr>
            <a:spLocks noGrp="1"/>
          </p:cNvSpPr>
          <p:nvPr>
            <p:ph idx="1"/>
          </p:nvPr>
        </p:nvSpPr>
        <p:spPr>
          <a:xfrm>
            <a:off x="0" y="1091912"/>
            <a:ext cx="12001275" cy="4839402"/>
          </a:xfrm>
        </p:spPr>
        <p:txBody>
          <a:bodyPr vert="horz" lIns="91440" tIns="45720" rIns="91440" bIns="45720" numCol="1" rtlCol="0" anchor="t">
            <a:noAutofit/>
          </a:bodyPr>
          <a:lstStyle/>
          <a:p>
            <a:r>
              <a:rPr lang="en-US" dirty="0"/>
              <a:t>Clock is Ticking on Repayment/Recoupment</a:t>
            </a:r>
          </a:p>
          <a:p>
            <a:pPr lvl="1"/>
            <a:r>
              <a:rPr lang="en-US" dirty="0"/>
              <a:t>Recoupment will begin 120 days after payment was issued by Palmetto.</a:t>
            </a:r>
            <a:endParaRPr lang="en-US" dirty="0">
              <a:cs typeface="Calibri"/>
            </a:endParaRPr>
          </a:p>
          <a:p>
            <a:endParaRPr lang="en-US" dirty="0">
              <a:ea typeface="+mn-lt"/>
              <a:cs typeface="+mn-lt"/>
            </a:endParaRPr>
          </a:p>
          <a:p>
            <a:r>
              <a:rPr lang="en-US" dirty="0">
                <a:ea typeface="+mn-lt"/>
                <a:cs typeface="+mn-lt"/>
              </a:rPr>
              <a:t>Status of Forgiveness Legislation....</a:t>
            </a:r>
            <a:endParaRPr lang="en-US" dirty="0"/>
          </a:p>
          <a:p>
            <a:pPr lvl="1"/>
            <a:r>
              <a:rPr lang="en-US" dirty="0">
                <a:ea typeface="+mn-lt"/>
                <a:cs typeface="+mn-lt"/>
              </a:rPr>
              <a:t>Congress in Recess Until 7/20 so no movement until after then.</a:t>
            </a:r>
            <a:endParaRPr lang="en-US" dirty="0">
              <a:cs typeface="Calibri"/>
            </a:endParaRPr>
          </a:p>
          <a:p>
            <a:pPr lvl="2"/>
            <a:r>
              <a:rPr lang="en-US" sz="2400" dirty="0">
                <a:ea typeface="+mn-lt"/>
                <a:cs typeface="+mn-lt"/>
              </a:rPr>
              <a:t>HR 7292-The COVID 19 Hospital Forgiveness Act</a:t>
            </a:r>
          </a:p>
          <a:p>
            <a:pPr lvl="3"/>
            <a:r>
              <a:rPr lang="en-US" sz="2400" dirty="0">
                <a:ea typeface="+mn-lt"/>
                <a:cs typeface="+mn-lt"/>
              </a:rPr>
              <a:t>Limits MAPP forgiveness to hospital providers only.</a:t>
            </a:r>
          </a:p>
          <a:p>
            <a:pPr lvl="3"/>
            <a:r>
              <a:rPr lang="en-US" sz="2400" dirty="0">
                <a:ea typeface="+mn-lt"/>
                <a:cs typeface="+mn-lt"/>
              </a:rPr>
              <a:t>Critical to outreach to American Medical Association/Federal Legislators to ensure forgiveness is expanded to all provider types.</a:t>
            </a:r>
          </a:p>
          <a:p>
            <a:pPr lvl="1"/>
            <a:endParaRPr lang="en-US">
              <a:cs typeface="Calibri"/>
            </a:endParaRPr>
          </a:p>
          <a:p>
            <a:pPr marL="457200" lvl="1" indent="0">
              <a:buNone/>
            </a:pPr>
            <a:endParaRPr lang="en-US">
              <a:cs typeface="Calibri"/>
            </a:endParaRPr>
          </a:p>
        </p:txBody>
      </p:sp>
    </p:spTree>
    <p:extLst>
      <p:ext uri="{BB962C8B-B14F-4D97-AF65-F5344CB8AC3E}">
        <p14:creationId xmlns:p14="http://schemas.microsoft.com/office/powerpoint/2010/main" val="415095047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fontScale="90000"/>
          </a:bodyPr>
          <a:lstStyle/>
          <a:p>
            <a:r>
              <a:rPr lang="en-US" b="1"/>
              <a:t>Medicare Advanced/Accelerated Payment</a:t>
            </a:r>
            <a:endParaRPr lang="en-US"/>
          </a:p>
        </p:txBody>
      </p:sp>
      <p:sp>
        <p:nvSpPr>
          <p:cNvPr id="4" name="Content Placeholder 3"/>
          <p:cNvSpPr>
            <a:spLocks noGrp="1"/>
          </p:cNvSpPr>
          <p:nvPr>
            <p:ph idx="1"/>
          </p:nvPr>
        </p:nvSpPr>
        <p:spPr>
          <a:xfrm>
            <a:off x="0" y="885537"/>
            <a:ext cx="12001275" cy="4839402"/>
          </a:xfrm>
        </p:spPr>
        <p:txBody>
          <a:bodyPr vert="horz" lIns="91440" tIns="45720" rIns="91440" bIns="45720" numCol="1" rtlCol="0" anchor="t">
            <a:noAutofit/>
          </a:bodyPr>
          <a:lstStyle/>
          <a:p>
            <a:pPr lvl="1"/>
            <a:r>
              <a:rPr lang="en-US" sz="2200">
                <a:ea typeface="+mn-lt"/>
                <a:cs typeface="+mn-lt"/>
              </a:rPr>
              <a:t>To bypass recoupment reconciliation process, Palmetto advises on the process to repay the advance directly:</a:t>
            </a:r>
          </a:p>
          <a:p>
            <a:pPr lvl="2"/>
            <a:r>
              <a:rPr lang="en-US" sz="2200" u="sng">
                <a:ea typeface="+mn-lt"/>
                <a:cs typeface="+mn-lt"/>
                <a:hlinkClick r:id="rId2"/>
              </a:rPr>
              <a:t>https://www.palmettogba.com/palmetto/providers.nsf/DocsR/Providers~JJ%20Part%20B~Browse%20by%20Topic~Emergency%20and%20Disaster%20Instructions~BN7TRE5536?open</a:t>
            </a:r>
            <a:endParaRPr lang="en-US" sz="2200">
              <a:ea typeface="+mn-lt"/>
              <a:cs typeface="+mn-lt"/>
            </a:endParaRPr>
          </a:p>
          <a:p>
            <a:pPr lvl="2"/>
            <a:r>
              <a:rPr lang="en-US" sz="2200">
                <a:ea typeface="+mn-lt"/>
                <a:cs typeface="+mn-lt"/>
              </a:rPr>
              <a:t>Palmetto GBA offers several options to repay Accelerated/Advance Payments. </a:t>
            </a:r>
            <a:r>
              <a:rPr lang="en-US" sz="2200" b="1" i="1">
                <a:ea typeface="+mn-lt"/>
                <a:cs typeface="+mn-lt"/>
              </a:rPr>
              <a:t>We highly recommend using </a:t>
            </a:r>
            <a:r>
              <a:rPr lang="en-US" sz="2200" b="1" i="1" err="1">
                <a:ea typeface="+mn-lt"/>
                <a:cs typeface="+mn-lt"/>
              </a:rPr>
              <a:t>eServices</a:t>
            </a:r>
            <a:r>
              <a:rPr lang="en-US" sz="2200" b="1" i="1">
                <a:ea typeface="+mn-lt"/>
                <a:cs typeface="+mn-lt"/>
              </a:rPr>
              <a:t>, through the </a:t>
            </a:r>
            <a:r>
              <a:rPr lang="en-US" sz="2200" b="1" i="1" err="1">
                <a:ea typeface="+mn-lt"/>
                <a:cs typeface="+mn-lt"/>
              </a:rPr>
              <a:t>eCheck</a:t>
            </a:r>
            <a:r>
              <a:rPr lang="en-US" sz="2200" b="1" i="1">
                <a:ea typeface="+mn-lt"/>
                <a:cs typeface="+mn-lt"/>
              </a:rPr>
              <a:t> function.</a:t>
            </a:r>
            <a:r>
              <a:rPr lang="en-US" sz="2200">
                <a:ea typeface="+mn-lt"/>
                <a:cs typeface="+mn-lt"/>
              </a:rPr>
              <a:t> This option is secure, fast and easy. However, you may still submit a hardcopy form. You will need to access the hardcopy form on the Palmetto GBA website under Forms/Tools, then Finance/Overpayments.</a:t>
            </a:r>
          </a:p>
          <a:p>
            <a:pPr lvl="2"/>
            <a:r>
              <a:rPr lang="en-US" sz="2200">
                <a:ea typeface="+mn-lt"/>
                <a:cs typeface="+mn-lt"/>
              </a:rPr>
              <a:t>To use </a:t>
            </a:r>
            <a:r>
              <a:rPr lang="en-US" sz="2200" err="1">
                <a:ea typeface="+mn-lt"/>
                <a:cs typeface="+mn-lt"/>
              </a:rPr>
              <a:t>eServices</a:t>
            </a:r>
            <a:r>
              <a:rPr lang="en-US" sz="2200">
                <a:ea typeface="+mn-lt"/>
                <a:cs typeface="+mn-lt"/>
              </a:rPr>
              <a:t>, and if you are a provider administrator, you may access the </a:t>
            </a:r>
            <a:r>
              <a:rPr lang="en-US" sz="2200" err="1">
                <a:ea typeface="+mn-lt"/>
                <a:cs typeface="+mn-lt"/>
              </a:rPr>
              <a:t>eCheck</a:t>
            </a:r>
            <a:r>
              <a:rPr lang="en-US" sz="2200">
                <a:ea typeface="+mn-lt"/>
                <a:cs typeface="+mn-lt"/>
              </a:rPr>
              <a:t> sub-tab under Financial Tools, entitled “Financial Forms.” If you are a provider user, you must be granted permission to the Financial Tools tab by your provider administrator. The form is dynamic and contains edits to ensure that the information needed to process the payment is entered. In the form, please upload a document stating the payment is related to repaying of an Accelerated/Advance Payment.</a:t>
            </a:r>
          </a:p>
          <a:p>
            <a:pPr lvl="2"/>
            <a:endParaRPr lang="en-US" sz="2200">
              <a:ea typeface="+mn-lt"/>
              <a:cs typeface="+mn-lt"/>
            </a:endParaRPr>
          </a:p>
          <a:p>
            <a:pPr lvl="1"/>
            <a:endParaRPr lang="en-US" sz="2200">
              <a:ea typeface="+mn-lt"/>
              <a:cs typeface="+mn-lt"/>
            </a:endParaRPr>
          </a:p>
          <a:p>
            <a:endParaRPr lang="en-US" sz="2200">
              <a:cs typeface="Calibri"/>
            </a:endParaRPr>
          </a:p>
          <a:p>
            <a:pPr lvl="1"/>
            <a:endParaRPr lang="en-US" sz="2200" b="1">
              <a:cs typeface="Calibri"/>
            </a:endParaRPr>
          </a:p>
          <a:p>
            <a:pPr lvl="1"/>
            <a:endParaRPr lang="en-US" sz="2200">
              <a:cs typeface="Calibri"/>
            </a:endParaRPr>
          </a:p>
        </p:txBody>
      </p:sp>
    </p:spTree>
    <p:extLst>
      <p:ext uri="{BB962C8B-B14F-4D97-AF65-F5344CB8AC3E}">
        <p14:creationId xmlns:p14="http://schemas.microsoft.com/office/powerpoint/2010/main" val="2013111969"/>
      </p:ext>
    </p:extLst>
  </p:cSld>
  <p:clrMapOvr>
    <a:masterClrMapping/>
  </p:clrMapOvr>
  <p:transition spd="slow">
    <p:push dir="u"/>
  </p:transition>
</p:sld>
</file>

<file path=ppt/theme/theme1.xml><?xml version="1.0" encoding="utf-8"?>
<a:theme xmlns:a="http://schemas.openxmlformats.org/drawingml/2006/main" name="Office Theme">
  <a:themeElements>
    <a:clrScheme name="SHP">
      <a:dk1>
        <a:sysClr val="windowText" lastClr="000000"/>
      </a:dk1>
      <a:lt1>
        <a:sysClr val="window" lastClr="FFFFFF"/>
      </a:lt1>
      <a:dk2>
        <a:srgbClr val="44546A"/>
      </a:dk2>
      <a:lt2>
        <a:srgbClr val="E7E6E6"/>
      </a:lt2>
      <a:accent1>
        <a:srgbClr val="5B9BD5"/>
      </a:accent1>
      <a:accent2>
        <a:srgbClr val="BDD7EE"/>
      </a:accent2>
      <a:accent3>
        <a:srgbClr val="A5A5A5"/>
      </a:accent3>
      <a:accent4>
        <a:srgbClr val="DEEBF6"/>
      </a:accent4>
      <a:accent5>
        <a:srgbClr val="4472C4"/>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1579</Words>
  <Application>Microsoft Office PowerPoint</Application>
  <PresentationFormat>Widescreen</PresentationFormat>
  <Paragraphs>147</Paragraphs>
  <Slides>14</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 COVID-19</vt:lpstr>
      <vt:lpstr>COVID Funding Updates </vt:lpstr>
      <vt:lpstr>COVID Funding Updates </vt:lpstr>
      <vt:lpstr>COVID Funding Updates </vt:lpstr>
      <vt:lpstr>Tax Implications for HHS Relief Funding</vt:lpstr>
      <vt:lpstr>Tax Implications for HHS Relief Funding</vt:lpstr>
      <vt:lpstr>Medicare Advanced/Accelerated Payment</vt:lpstr>
      <vt:lpstr>Medicare Advanced/Accelerated Payment</vt:lpstr>
      <vt:lpstr>PPP Updates</vt:lpstr>
      <vt:lpstr>Health Insurance Access Concerns </vt:lpstr>
      <vt:lpstr>HHS Public Health Emergency Extension</vt:lpstr>
      <vt:lpstr>FFCRA Considerations</vt:lpstr>
      <vt:lpstr>Wrap Up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C Higgins</dc:creator>
  <cp:lastModifiedBy>Kelly Mooney</cp:lastModifiedBy>
  <cp:revision>133</cp:revision>
  <cp:lastPrinted>1601-01-01T00:00:00Z</cp:lastPrinted>
  <dcterms:created xsi:type="dcterms:W3CDTF">2020-07-14T19:34:30Z</dcterms:created>
  <dcterms:modified xsi:type="dcterms:W3CDTF">2020-07-15T14:21:25Z</dcterms:modified>
</cp:coreProperties>
</file>