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24"/>
  </p:notesMasterIdLst>
  <p:sldIdLst>
    <p:sldId id="276" r:id="rId5"/>
    <p:sldId id="304" r:id="rId6"/>
    <p:sldId id="338" r:id="rId7"/>
    <p:sldId id="307" r:id="rId8"/>
    <p:sldId id="301" r:id="rId9"/>
    <p:sldId id="373" r:id="rId10"/>
    <p:sldId id="372" r:id="rId11"/>
    <p:sldId id="280" r:id="rId12"/>
    <p:sldId id="380" r:id="rId13"/>
    <p:sldId id="388" r:id="rId14"/>
    <p:sldId id="381" r:id="rId15"/>
    <p:sldId id="398" r:id="rId16"/>
    <p:sldId id="400" r:id="rId17"/>
    <p:sldId id="395" r:id="rId18"/>
    <p:sldId id="390" r:id="rId19"/>
    <p:sldId id="396" r:id="rId20"/>
    <p:sldId id="267" r:id="rId21"/>
    <p:sldId id="256" r:id="rId22"/>
    <p:sldId id="401" r:id="rId2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ason Crosby" initials="JC" lastIdx="1" clrIdx="0">
    <p:extLst>
      <p:ext uri="{19B8F6BF-5375-455C-9EA6-DF929625EA0E}">
        <p15:presenceInfo xmlns:p15="http://schemas.microsoft.com/office/powerpoint/2012/main" userId="S::jcrosby@shpllc.com::d11f1445-eb28-4fef-8b93-84fce7c78ebd"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2E75B6"/>
    <a:srgbClr val="5B9BD5"/>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10C65CF-29B1-4AA3-AE3F-A7D786BF49D5}" v="163" dt="2020-10-26T18:43:44.231"/>
    <p1510:client id="{C269FBDB-5F29-4720-A4AD-E452CF258FC2}" vWet="2" dt="2020-10-28T13:09:50.416"/>
    <p1510:client id="{FBB89BCA-770A-70C1-A5F1-C12B90FB06EF}" v="2" dt="2020-10-28T13:09:48.35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7" d="100"/>
          <a:sy n="67" d="100"/>
        </p:scale>
        <p:origin x="834" y="78"/>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commentAuthors" Target="commentAuthor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viewProps" Target="viewProps.xml"/><Relationship Id="rId30" Type="http://schemas.microsoft.com/office/2015/10/relationships/revisionInfo" Target="revisionInfo.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5D9E90E-F46B-4381-A54A-4C3EA2129E01}" type="datetimeFigureOut">
              <a:rPr lang="en-US" smtClean="0"/>
              <a:t>10/28/2020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C2AF503-9BEC-499A-8DD5-6D58E5F84BB7}" type="slidenum">
              <a:rPr lang="en-US" smtClean="0"/>
              <a:t>‹#›</a:t>
            </a:fld>
            <a:endParaRPr lang="en-US"/>
          </a:p>
        </p:txBody>
      </p:sp>
    </p:spTree>
    <p:extLst>
      <p:ext uri="{BB962C8B-B14F-4D97-AF65-F5344CB8AC3E}">
        <p14:creationId xmlns:p14="http://schemas.microsoft.com/office/powerpoint/2010/main" val="148814628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a:p>
        </p:txBody>
      </p:sp>
      <p:sp>
        <p:nvSpPr>
          <p:cNvPr id="4" name="Slide Number Placeholder 3"/>
          <p:cNvSpPr>
            <a:spLocks noGrp="1"/>
          </p:cNvSpPr>
          <p:nvPr>
            <p:ph type="sldNum" sz="quarter" idx="10"/>
          </p:nvPr>
        </p:nvSpPr>
        <p:spPr/>
        <p:txBody>
          <a:bodyPr/>
          <a:lstStyle/>
          <a:p>
            <a:fld id="{2C2AF503-9BEC-499A-8DD5-6D58E5F84BB7}" type="slidenum">
              <a:rPr lang="en-US" smtClean="0"/>
              <a:t>1</a:t>
            </a:fld>
            <a:endParaRPr lang="en-US"/>
          </a:p>
        </p:txBody>
      </p:sp>
    </p:spTree>
    <p:extLst>
      <p:ext uri="{BB962C8B-B14F-4D97-AF65-F5344CB8AC3E}">
        <p14:creationId xmlns:p14="http://schemas.microsoft.com/office/powerpoint/2010/main" val="166106477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a:p>
        </p:txBody>
      </p:sp>
      <p:sp>
        <p:nvSpPr>
          <p:cNvPr id="4" name="Slide Number Placeholder 3"/>
          <p:cNvSpPr>
            <a:spLocks noGrp="1"/>
          </p:cNvSpPr>
          <p:nvPr>
            <p:ph type="sldNum" sz="quarter" idx="10"/>
          </p:nvPr>
        </p:nvSpPr>
        <p:spPr/>
        <p:txBody>
          <a:bodyPr/>
          <a:lstStyle/>
          <a:p>
            <a:fld id="{2C2AF503-9BEC-499A-8DD5-6D58E5F84BB7}" type="slidenum">
              <a:rPr lang="en-US" smtClean="0"/>
              <a:t>10</a:t>
            </a:fld>
            <a:endParaRPr lang="en-US"/>
          </a:p>
        </p:txBody>
      </p:sp>
    </p:spTree>
    <p:extLst>
      <p:ext uri="{BB962C8B-B14F-4D97-AF65-F5344CB8AC3E}">
        <p14:creationId xmlns:p14="http://schemas.microsoft.com/office/powerpoint/2010/main" val="338188150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a:cs typeface="Calibri"/>
              </a:rPr>
              <a:t>Start Enrollment Process ASAP </a:t>
            </a:r>
            <a:endParaRPr lang="en-US"/>
          </a:p>
          <a:p>
            <a:pPr marL="628650" lvl="1" indent="-171450">
              <a:buFont typeface="Arial" panose="020B0604020202020204" pitchFamily="34" charset="0"/>
              <a:buChar char="•"/>
            </a:pPr>
            <a:r>
              <a:rPr lang="en-US">
                <a:cs typeface="Calibri" panose="020F0502020204030204"/>
              </a:rPr>
              <a:t>What is at stake if you wait? </a:t>
            </a:r>
          </a:p>
          <a:p>
            <a:pPr marL="1085850" lvl="2" indent="-171450">
              <a:buFont typeface="Arial" panose="020B0604020202020204" pitchFamily="34" charset="0"/>
              <a:buChar char="•"/>
            </a:pPr>
            <a:r>
              <a:rPr lang="en-US">
                <a:cs typeface="Calibri" panose="020F0502020204030204"/>
              </a:rPr>
              <a:t>Loss of start up revenue</a:t>
            </a:r>
          </a:p>
          <a:p>
            <a:pPr marL="1085850" lvl="2" indent="-171450">
              <a:buFont typeface="Arial" panose="020B0604020202020204" pitchFamily="34" charset="0"/>
              <a:buChar char="•"/>
            </a:pPr>
            <a:r>
              <a:rPr lang="en-US">
                <a:cs typeface="Calibri" panose="020F0502020204030204"/>
              </a:rPr>
              <a:t>Longer wait to establish referral streams</a:t>
            </a:r>
            <a:endParaRPr lang="en-US"/>
          </a:p>
          <a:p>
            <a:pPr marL="171450" indent="-171450">
              <a:buFont typeface="Arial" panose="020B0604020202020204" pitchFamily="34" charset="0"/>
              <a:buChar char="•"/>
            </a:pPr>
            <a:r>
              <a:rPr lang="en-US"/>
              <a:t>Checklists</a:t>
            </a:r>
            <a:endParaRPr lang="en-US">
              <a:cs typeface="Calibri"/>
            </a:endParaRPr>
          </a:p>
          <a:p>
            <a:pPr marL="628650" lvl="1" indent="-171450">
              <a:buFont typeface="Arial" panose="020B0604020202020204" pitchFamily="34" charset="0"/>
              <a:buChar char="•"/>
            </a:pPr>
            <a:r>
              <a:rPr lang="en-US"/>
              <a:t>New Providers, TINs, Facilities, Locations</a:t>
            </a:r>
            <a:endParaRPr lang="en-US">
              <a:cs typeface="Calibri"/>
            </a:endParaRPr>
          </a:p>
          <a:p>
            <a:pPr marL="1085850" lvl="2" indent="-171450">
              <a:buFont typeface="Arial" panose="020B0604020202020204" pitchFamily="34" charset="0"/>
              <a:buChar char="•"/>
            </a:pPr>
            <a:r>
              <a:rPr lang="en-US"/>
              <a:t>Depending</a:t>
            </a:r>
            <a:r>
              <a:rPr lang="en-US" baseline="0"/>
              <a:t> on the type of enrollment needing to be done, the checklists will be different. We have checklists for new TINs, New Locations and New Providers.</a:t>
            </a:r>
            <a:r>
              <a:rPr lang="en-US"/>
              <a:t> </a:t>
            </a:r>
          </a:p>
          <a:p>
            <a:pPr marL="1085850" lvl="2" indent="-171450">
              <a:buFont typeface="Arial" panose="020B0604020202020204" pitchFamily="34" charset="0"/>
              <a:buChar char="•"/>
            </a:pPr>
            <a:r>
              <a:rPr lang="en-US"/>
              <a:t>Information</a:t>
            </a:r>
            <a:r>
              <a:rPr lang="en-US" baseline="0"/>
              <a:t> required may differ based on enrollment needs</a:t>
            </a:r>
            <a:r>
              <a:rPr lang="en-US"/>
              <a:t> </a:t>
            </a:r>
            <a:endParaRPr lang="en-US" baseline="0">
              <a:cs typeface="Calibri"/>
            </a:endParaRPr>
          </a:p>
          <a:p>
            <a:pPr marL="1085850" lvl="2" indent="-171450">
              <a:buFont typeface="Arial" panose="020B0604020202020204" pitchFamily="34" charset="0"/>
              <a:buChar char="•"/>
            </a:pPr>
            <a:r>
              <a:rPr lang="en-US" baseline="0"/>
              <a:t>If a provider is being credentialed by Med Staff, there is much more detailed information required than for payer credentialing</a:t>
            </a:r>
            <a:endParaRPr lang="en-US">
              <a:cs typeface="Calibri"/>
            </a:endParaRPr>
          </a:p>
          <a:p>
            <a:pPr marL="628650" lvl="1" indent="-171450">
              <a:buFont typeface="Arial" panose="020B0604020202020204" pitchFamily="34" charset="0"/>
              <a:buChar char="•"/>
            </a:pPr>
            <a:r>
              <a:rPr lang="en-US"/>
              <a:t>Review Checklists Bi-Annually:</a:t>
            </a:r>
            <a:endParaRPr lang="en-US">
              <a:cs typeface="Calibri"/>
            </a:endParaRPr>
          </a:p>
          <a:p>
            <a:pPr marL="1085850" lvl="2" indent="-171450">
              <a:buFont typeface="Arial" panose="020B0604020202020204" pitchFamily="34" charset="0"/>
              <a:buChar char="•"/>
            </a:pPr>
            <a:r>
              <a:rPr lang="en-US"/>
              <a:t>CMEs and licenses/certificates expire – Audit required of your provider’s files</a:t>
            </a:r>
            <a:endParaRPr lang="en-US">
              <a:cs typeface="Calibri"/>
            </a:endParaRPr>
          </a:p>
          <a:p>
            <a:pPr marL="1085850" lvl="2" indent="-171450">
              <a:buFont typeface="Arial" panose="020B0604020202020204" pitchFamily="34" charset="0"/>
              <a:buChar char="•"/>
            </a:pPr>
            <a:r>
              <a:rPr lang="en-US"/>
              <a:t>Providers move</a:t>
            </a:r>
            <a:endParaRPr lang="en-US">
              <a:cs typeface="Calibri"/>
            </a:endParaRPr>
          </a:p>
          <a:p>
            <a:pPr marL="1085850" lvl="2" indent="-171450">
              <a:buFont typeface="Arial" panose="020B0604020202020204" pitchFamily="34" charset="0"/>
              <a:buChar char="•"/>
            </a:pPr>
            <a:r>
              <a:rPr lang="en-US"/>
              <a:t>Payer/Med Staff requirements</a:t>
            </a:r>
            <a:r>
              <a:rPr lang="en-US" baseline="0"/>
              <a:t> </a:t>
            </a:r>
            <a:r>
              <a:rPr lang="en-US"/>
              <a:t>change</a:t>
            </a:r>
            <a:endParaRPr lang="en-US">
              <a:cs typeface="Calibri"/>
            </a:endParaRPr>
          </a:p>
        </p:txBody>
      </p:sp>
      <p:sp>
        <p:nvSpPr>
          <p:cNvPr id="4" name="Slide Number Placeholder 3"/>
          <p:cNvSpPr>
            <a:spLocks noGrp="1"/>
          </p:cNvSpPr>
          <p:nvPr>
            <p:ph type="sldNum" sz="quarter" idx="5"/>
          </p:nvPr>
        </p:nvSpPr>
        <p:spPr/>
        <p:txBody>
          <a:bodyPr/>
          <a:lstStyle/>
          <a:p>
            <a:fld id="{2C2AF503-9BEC-499A-8DD5-6D58E5F84BB7}" type="slidenum">
              <a:rPr lang="en-US" smtClean="0"/>
              <a:t>11</a:t>
            </a:fld>
            <a:endParaRPr lang="en-US"/>
          </a:p>
        </p:txBody>
      </p:sp>
    </p:spTree>
    <p:extLst>
      <p:ext uri="{BB962C8B-B14F-4D97-AF65-F5344CB8AC3E}">
        <p14:creationId xmlns:p14="http://schemas.microsoft.com/office/powerpoint/2010/main" val="47315719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a:t>E-Signature Authorizations (see example) – </a:t>
            </a:r>
          </a:p>
          <a:p>
            <a:pPr marL="628650" lvl="1" indent="-171450">
              <a:buFont typeface="Arial" panose="020B0604020202020204" pitchFamily="34" charset="0"/>
              <a:buChar char="•"/>
            </a:pPr>
            <a:r>
              <a:rPr lang="en-US"/>
              <a:t>Allows us to use</a:t>
            </a:r>
            <a:r>
              <a:rPr lang="en-US" baseline="0"/>
              <a:t> an E-Signature for most applications</a:t>
            </a:r>
          </a:p>
          <a:p>
            <a:pPr marL="628650" lvl="1" indent="-171450">
              <a:buFont typeface="Arial" panose="020B0604020202020204" pitchFamily="34" charset="0"/>
              <a:buChar char="•"/>
            </a:pPr>
            <a:r>
              <a:rPr lang="en-US" baseline="0"/>
              <a:t>Speeds up the process and don’t have to hunt down the provider for wet signatures.</a:t>
            </a:r>
          </a:p>
          <a:p>
            <a:pPr marL="628650" lvl="1" indent="-171450">
              <a:buFont typeface="Arial" panose="020B0604020202020204" pitchFamily="34" charset="0"/>
              <a:buChar char="•"/>
            </a:pPr>
            <a:r>
              <a:rPr lang="en-US" baseline="0"/>
              <a:t>There are exceptions to what we can sign – Hospital Privileges </a:t>
            </a:r>
            <a:endParaRPr lang="en-US"/>
          </a:p>
          <a:p>
            <a:pPr marL="171450" indent="-171450">
              <a:buFont typeface="Arial" panose="020B0604020202020204" pitchFamily="34" charset="0"/>
              <a:buChar char="•"/>
            </a:pPr>
            <a:r>
              <a:rPr lang="en-US"/>
              <a:t>Notary on Site – Speeds</a:t>
            </a:r>
            <a:r>
              <a:rPr lang="en-US" baseline="0"/>
              <a:t> up process </a:t>
            </a:r>
            <a:endParaRPr lang="en-US"/>
          </a:p>
          <a:p>
            <a:pPr marL="171450" indent="-171450">
              <a:buFont typeface="Arial" panose="020B0604020202020204" pitchFamily="34" charset="0"/>
              <a:buChar char="•"/>
            </a:pPr>
            <a:r>
              <a:rPr lang="en-US"/>
              <a:t>References</a:t>
            </a:r>
          </a:p>
          <a:p>
            <a:pPr marL="628650" lvl="1" indent="-171450">
              <a:buFont typeface="Arial" panose="020B0604020202020204" pitchFamily="34" charset="0"/>
              <a:buChar char="•"/>
            </a:pPr>
            <a:r>
              <a:rPr lang="en-US"/>
              <a:t>Most apps require 2-3, ask for 5 from provider to ensure we have responses</a:t>
            </a:r>
          </a:p>
          <a:p>
            <a:pPr marL="171450" indent="-171450">
              <a:buFont typeface="Arial" panose="020B0604020202020204" pitchFamily="34" charset="0"/>
              <a:buChar char="•"/>
            </a:pPr>
            <a:r>
              <a:rPr lang="en-US"/>
              <a:t>Utilize the GA Uniform App and/or CAQH </a:t>
            </a:r>
          </a:p>
          <a:p>
            <a:pPr marL="628650" lvl="1" indent="-171450">
              <a:buFont typeface="Arial" panose="020B0604020202020204" pitchFamily="34" charset="0"/>
              <a:buChar char="•"/>
            </a:pPr>
            <a:r>
              <a:rPr lang="en-US"/>
              <a:t>These</a:t>
            </a:r>
            <a:r>
              <a:rPr lang="en-US" baseline="0"/>
              <a:t> apps are standard and used across the state by payers and hospitals, these apps are very detailed and require just about all information that is needed for credentialing. You will still need to get copies of identifiers, etc. </a:t>
            </a:r>
            <a:endParaRPr lang="en-US"/>
          </a:p>
          <a:p>
            <a:endParaRPr lang="en-US"/>
          </a:p>
        </p:txBody>
      </p:sp>
      <p:sp>
        <p:nvSpPr>
          <p:cNvPr id="4" name="Slide Number Placeholder 3"/>
          <p:cNvSpPr>
            <a:spLocks noGrp="1"/>
          </p:cNvSpPr>
          <p:nvPr>
            <p:ph type="sldNum" sz="quarter" idx="5"/>
          </p:nvPr>
        </p:nvSpPr>
        <p:spPr/>
        <p:txBody>
          <a:bodyPr/>
          <a:lstStyle/>
          <a:p>
            <a:fld id="{2C2AF503-9BEC-499A-8DD5-6D58E5F84BB7}" type="slidenum">
              <a:rPr lang="en-US" smtClean="0"/>
              <a:t>13</a:t>
            </a:fld>
            <a:endParaRPr lang="en-US"/>
          </a:p>
        </p:txBody>
      </p:sp>
    </p:spTree>
    <p:extLst>
      <p:ext uri="{BB962C8B-B14F-4D97-AF65-F5344CB8AC3E}">
        <p14:creationId xmlns:p14="http://schemas.microsoft.com/office/powerpoint/2010/main" val="341869597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File Organization – Find a system and stick with it!</a:t>
            </a:r>
          </a:p>
          <a:p>
            <a:r>
              <a:rPr lang="en-US"/>
              <a:t>Example: This is the file structure we use,</a:t>
            </a:r>
            <a:r>
              <a:rPr lang="en-US" baseline="0"/>
              <a:t> we have a Client File with a PE folder inside. Inside of that folder we have individual provider folders. Inside the provider folders we have Identifiers (where we house any identifying information, License, DEA, CV, Board Certs, etc.) and folders for each of the payers. The more organized you are on the front end, the easier it is to find things you need later when payers are questioning whether apps have been submitted, etc. </a:t>
            </a:r>
          </a:p>
          <a:p>
            <a:endParaRPr lang="en-US"/>
          </a:p>
          <a:p>
            <a:endParaRPr lang="en-US"/>
          </a:p>
        </p:txBody>
      </p:sp>
      <p:sp>
        <p:nvSpPr>
          <p:cNvPr id="4" name="Slide Number Placeholder 3"/>
          <p:cNvSpPr>
            <a:spLocks noGrp="1"/>
          </p:cNvSpPr>
          <p:nvPr>
            <p:ph type="sldNum" sz="quarter" idx="5"/>
          </p:nvPr>
        </p:nvSpPr>
        <p:spPr/>
        <p:txBody>
          <a:bodyPr/>
          <a:lstStyle/>
          <a:p>
            <a:fld id="{2C2AF503-9BEC-499A-8DD5-6D58E5F84BB7}" type="slidenum">
              <a:rPr lang="en-US" smtClean="0"/>
              <a:t>14</a:t>
            </a:fld>
            <a:endParaRPr lang="en-US"/>
          </a:p>
        </p:txBody>
      </p:sp>
    </p:spTree>
    <p:extLst>
      <p:ext uri="{BB962C8B-B14F-4D97-AF65-F5344CB8AC3E}">
        <p14:creationId xmlns:p14="http://schemas.microsoft.com/office/powerpoint/2010/main" val="360854021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a:cs typeface="Calibri"/>
              </a:rPr>
              <a:t>Application Submission!!</a:t>
            </a:r>
            <a:endParaRPr lang="en-US"/>
          </a:p>
          <a:p>
            <a:pPr marL="171450" indent="-171450">
              <a:buFont typeface="Arial" panose="020B0604020202020204" pitchFamily="34" charset="0"/>
              <a:buChar char="•"/>
            </a:pPr>
            <a:endParaRPr lang="en-US"/>
          </a:p>
          <a:p>
            <a:pPr marL="171450" indent="-171450">
              <a:buFont typeface="Arial" panose="020B0604020202020204" pitchFamily="34" charset="0"/>
              <a:buChar char="•"/>
            </a:pPr>
            <a:r>
              <a:rPr lang="en-US"/>
              <a:t>It is best practice to use online portals when they are available</a:t>
            </a:r>
          </a:p>
          <a:p>
            <a:pPr marL="628650" lvl="1" indent="-171450">
              <a:buFont typeface="Arial" panose="020B0604020202020204" pitchFamily="34" charset="0"/>
              <a:buChar char="•"/>
            </a:pPr>
            <a:r>
              <a:rPr lang="en-US"/>
              <a:t>PECOS/Medicare – faster processing time than mail-in, ability to</a:t>
            </a:r>
            <a:r>
              <a:rPr lang="en-US" baseline="0"/>
              <a:t> track in the portal</a:t>
            </a:r>
            <a:endParaRPr lang="en-US"/>
          </a:p>
          <a:p>
            <a:pPr marL="628650" lvl="1" indent="-171450">
              <a:buFont typeface="Arial" panose="020B0604020202020204" pitchFamily="34" charset="0"/>
              <a:buChar char="•"/>
            </a:pPr>
            <a:r>
              <a:rPr lang="en-US"/>
              <a:t>GAMMIS/Medicaid – allows for email/online updates, rather than mail, ability to track in portal</a:t>
            </a:r>
          </a:p>
          <a:p>
            <a:pPr marL="628650" lvl="1" indent="-171450">
              <a:buFont typeface="Arial" panose="020B0604020202020204" pitchFamily="34" charset="0"/>
              <a:buChar char="•"/>
            </a:pPr>
            <a:r>
              <a:rPr lang="en-US"/>
              <a:t>CAQH – This is an online provider portal that houses a lot of the provider's demographic and identifying information. Most commercial health plans are moving to using this model,</a:t>
            </a:r>
            <a:r>
              <a:rPr lang="en-US" baseline="0"/>
              <a:t> cuts down on the paperwork/apps you have to use</a:t>
            </a:r>
            <a:r>
              <a:rPr lang="en-US"/>
              <a:t>, but you have to reattest this every quarter. </a:t>
            </a:r>
            <a:endParaRPr lang="en-US" baseline="0"/>
          </a:p>
          <a:p>
            <a:pPr marL="628650" lvl="1" indent="-171450">
              <a:buFont typeface="Arial" panose="020B0604020202020204" pitchFamily="34" charset="0"/>
              <a:buChar char="•"/>
            </a:pPr>
            <a:r>
              <a:rPr lang="en-US" baseline="0"/>
              <a:t>Commercial Payer Portals – BCBS</a:t>
            </a:r>
            <a:r>
              <a:rPr lang="en-US"/>
              <a:t> (availity)</a:t>
            </a:r>
            <a:r>
              <a:rPr lang="en-US" baseline="0"/>
              <a:t> and UHC </a:t>
            </a:r>
            <a:r>
              <a:rPr lang="en-US"/>
              <a:t>(optum link) have</a:t>
            </a:r>
            <a:r>
              <a:rPr lang="en-US" baseline="0"/>
              <a:t> recently moved to online portals for enrollment submission and tracking</a:t>
            </a:r>
            <a:endParaRPr lang="en-US"/>
          </a:p>
          <a:p>
            <a:pPr marL="171450" indent="-171450">
              <a:buFont typeface="Arial" panose="020B0604020202020204" pitchFamily="34" charset="0"/>
              <a:buChar char="•"/>
            </a:pPr>
            <a:r>
              <a:rPr lang="en-US"/>
              <a:t>Tracking Submission/Application Status</a:t>
            </a:r>
          </a:p>
          <a:p>
            <a:pPr marL="628650" lvl="1" indent="-171450">
              <a:buFont typeface="Arial" panose="020B0604020202020204" pitchFamily="34" charset="0"/>
              <a:buChar char="•"/>
            </a:pPr>
            <a:r>
              <a:rPr lang="en-US"/>
              <a:t>Maintain tracking numbers of all online submissions</a:t>
            </a:r>
          </a:p>
          <a:p>
            <a:pPr marL="628650" lvl="1" indent="-171450">
              <a:buFont typeface="Arial" panose="020B0604020202020204" pitchFamily="34" charset="0"/>
              <a:buChar char="•"/>
            </a:pPr>
            <a:r>
              <a:rPr lang="en-US"/>
              <a:t>Save all online applications and submission confirmations</a:t>
            </a:r>
          </a:p>
          <a:p>
            <a:pPr marL="628650" lvl="1" indent="-171450">
              <a:buFont typeface="Arial" panose="020B0604020202020204" pitchFamily="34" charset="0"/>
              <a:buChar char="•"/>
            </a:pPr>
            <a:r>
              <a:rPr lang="en-US"/>
              <a:t>Save copies of ALL applications submitted online or via paper</a:t>
            </a:r>
          </a:p>
          <a:p>
            <a:pPr marL="628650" lvl="1" indent="-171450">
              <a:buFont typeface="Arial" panose="020B0604020202020204" pitchFamily="34" charset="0"/>
              <a:buChar char="•"/>
            </a:pPr>
            <a:r>
              <a:rPr lang="en-US"/>
              <a:t>Print secure emails, because they EXPIRE</a:t>
            </a:r>
          </a:p>
          <a:p>
            <a:pPr marL="628650" lvl="1" indent="-171450">
              <a:buFont typeface="Arial" panose="020B0604020202020204" pitchFamily="34" charset="0"/>
              <a:buChar char="•"/>
            </a:pPr>
            <a:r>
              <a:rPr lang="en-US"/>
              <a:t>Get names/ref #’s when calling to confirm receipt or follow up</a:t>
            </a:r>
          </a:p>
          <a:p>
            <a:pPr lvl="1"/>
            <a:endParaRPr lang="en-US"/>
          </a:p>
          <a:p>
            <a:endParaRPr lang="en-US"/>
          </a:p>
        </p:txBody>
      </p:sp>
      <p:sp>
        <p:nvSpPr>
          <p:cNvPr id="4" name="Slide Number Placeholder 3"/>
          <p:cNvSpPr>
            <a:spLocks noGrp="1"/>
          </p:cNvSpPr>
          <p:nvPr>
            <p:ph type="sldNum" sz="quarter" idx="5"/>
          </p:nvPr>
        </p:nvSpPr>
        <p:spPr/>
        <p:txBody>
          <a:bodyPr/>
          <a:lstStyle/>
          <a:p>
            <a:fld id="{2C2AF503-9BEC-499A-8DD5-6D58E5F84BB7}" type="slidenum">
              <a:rPr lang="en-US" smtClean="0"/>
              <a:t>15</a:t>
            </a:fld>
            <a:endParaRPr lang="en-US"/>
          </a:p>
        </p:txBody>
      </p:sp>
    </p:spTree>
    <p:extLst>
      <p:ext uri="{BB962C8B-B14F-4D97-AF65-F5344CB8AC3E}">
        <p14:creationId xmlns:p14="http://schemas.microsoft.com/office/powerpoint/2010/main" val="78403828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a:t>Tracking Submission/Application Status through Follow Up</a:t>
            </a:r>
          </a:p>
          <a:p>
            <a:pPr marL="628650" lvl="1" indent="-171450">
              <a:buFont typeface="Arial" panose="020B0604020202020204" pitchFamily="34" charset="0"/>
              <a:buChar char="•"/>
            </a:pPr>
            <a:r>
              <a:rPr lang="en-US"/>
              <a:t>Tracking Grid – Pick a system and stick with it. (Excel/spreadsheet)</a:t>
            </a:r>
          </a:p>
          <a:p>
            <a:pPr marL="1085850" lvl="2" indent="-171450">
              <a:buFont typeface="Arial" panose="020B0604020202020204" pitchFamily="34" charset="0"/>
              <a:buChar char="•"/>
            </a:pPr>
            <a:r>
              <a:rPr lang="en-US"/>
              <a:t>Excel</a:t>
            </a:r>
            <a:r>
              <a:rPr lang="en-US" baseline="0"/>
              <a:t> Spreadsheet</a:t>
            </a:r>
          </a:p>
          <a:p>
            <a:pPr marL="1085850" lvl="2" indent="-171450">
              <a:buFont typeface="Arial" panose="020B0604020202020204" pitchFamily="34" charset="0"/>
              <a:buChar char="•"/>
            </a:pPr>
            <a:r>
              <a:rPr lang="en-US" baseline="0"/>
              <a:t>Word Document</a:t>
            </a:r>
          </a:p>
          <a:p>
            <a:pPr marL="1085850" lvl="2" indent="-171450">
              <a:buFont typeface="Arial" panose="020B0604020202020204" pitchFamily="34" charset="0"/>
              <a:buChar char="•"/>
            </a:pPr>
            <a:r>
              <a:rPr lang="en-US" baseline="0"/>
              <a:t>Other Software like Credential My Doc and such.</a:t>
            </a:r>
            <a:endParaRPr lang="en-US"/>
          </a:p>
          <a:p>
            <a:pPr marL="628650" lvl="1" indent="-171450">
              <a:buFont typeface="Arial" panose="020B0604020202020204" pitchFamily="34" charset="0"/>
              <a:buChar char="•"/>
            </a:pPr>
            <a:r>
              <a:rPr lang="en-US"/>
              <a:t>Follow up with payers frequently </a:t>
            </a:r>
          </a:p>
          <a:p>
            <a:pPr marL="1085850" lvl="2" indent="-171450">
              <a:buFont typeface="Arial" panose="020B0604020202020204" pitchFamily="34" charset="0"/>
              <a:buChar char="•"/>
            </a:pPr>
            <a:r>
              <a:rPr lang="en-US"/>
              <a:t>First Follow Up: You will want to make your first follow up about two weeks after submission to verify receipt of said application. You can either reach out to the rep, or payer general inbox by email, or call to ensure that they have received your application.</a:t>
            </a:r>
          </a:p>
          <a:p>
            <a:pPr marL="1085850" lvl="2" indent="-171450">
              <a:buFont typeface="Arial" panose="020B0604020202020204" pitchFamily="34" charset="0"/>
              <a:buChar char="•"/>
            </a:pPr>
            <a:r>
              <a:rPr lang="en-US"/>
              <a:t>Subsequent Follow Up:</a:t>
            </a:r>
            <a:r>
              <a:rPr lang="en-US" baseline="0"/>
              <a:t> </a:t>
            </a:r>
            <a:r>
              <a:rPr lang="en-US"/>
              <a:t>We suggest following up every two weeks after confirmation of receipt until you have received approval status.</a:t>
            </a:r>
          </a:p>
          <a:p>
            <a:pPr marL="1085850" lvl="2" indent="-171450">
              <a:buFont typeface="Arial" panose="020B0604020202020204" pitchFamily="34" charset="0"/>
              <a:buChar char="•"/>
            </a:pPr>
            <a:r>
              <a:rPr lang="en-US">
                <a:cs typeface="Calibri" panose="020F0502020204030204"/>
              </a:rPr>
              <a:t>If you're not getting anywhere with email, try calling to get an update.</a:t>
            </a:r>
            <a:endParaRPr lang="en-US"/>
          </a:p>
          <a:p>
            <a:pPr marL="1085850" lvl="2" indent="-171450">
              <a:buFont typeface="Arial" panose="020B0604020202020204" pitchFamily="34" charset="0"/>
              <a:buChar char="•"/>
            </a:pPr>
            <a:r>
              <a:rPr lang="en-US">
                <a:cs typeface="Calibri"/>
              </a:rPr>
              <a:t>I like to set reminders on my calendar/email to remind me when it is time to follow up with a payer.</a:t>
            </a:r>
            <a:endParaRPr lang="en-US"/>
          </a:p>
          <a:p>
            <a:pPr marL="628650" lvl="1" indent="-171450">
              <a:buFont typeface="Arial" panose="020B0604020202020204" pitchFamily="34" charset="0"/>
              <a:buChar char="•"/>
            </a:pPr>
            <a:r>
              <a:rPr lang="en-US"/>
              <a:t>Document follow up attempts – This is the most important! Document document document!</a:t>
            </a:r>
          </a:p>
          <a:p>
            <a:pPr marL="1085850" lvl="2" indent="-171450">
              <a:buFont typeface="Arial" panose="020B0604020202020204" pitchFamily="34" charset="0"/>
              <a:buChar char="•"/>
            </a:pPr>
            <a:r>
              <a:rPr lang="en-US"/>
              <a:t>Keep notes of when/how/and</a:t>
            </a:r>
            <a:r>
              <a:rPr lang="en-US" baseline="0"/>
              <a:t> with whom follow up was done</a:t>
            </a:r>
            <a:r>
              <a:rPr lang="en-US"/>
              <a:t>.</a:t>
            </a:r>
            <a:endParaRPr lang="en-US" baseline="0"/>
          </a:p>
          <a:p>
            <a:pPr marL="1085850" lvl="2" indent="-171450">
              <a:buFont typeface="Arial" panose="020B0604020202020204" pitchFamily="34" charset="0"/>
              <a:buChar char="•"/>
            </a:pPr>
            <a:r>
              <a:rPr lang="en-US"/>
              <a:t>Document submission dates, follow up dates, dates that payers requested additional information, tracking numbers etc.</a:t>
            </a:r>
            <a:r>
              <a:rPr lang="en-US">
                <a:cs typeface="Calibri" panose="020F0502020204030204"/>
              </a:rPr>
              <a:t> </a:t>
            </a:r>
          </a:p>
          <a:p>
            <a:pPr marL="1085850" lvl="2" indent="-171450">
              <a:buFont typeface="Arial" panose="020B0604020202020204" pitchFamily="34" charset="0"/>
              <a:buChar char="•"/>
            </a:pPr>
            <a:r>
              <a:rPr lang="en-US"/>
              <a:t>Put the # of attempt on correspondence with paye</a:t>
            </a:r>
            <a:r>
              <a:rPr lang="en-US" baseline="0"/>
              <a:t>r reps</a:t>
            </a:r>
            <a:endParaRPr lang="en-US"/>
          </a:p>
          <a:p>
            <a:pPr marL="628650" lvl="1" indent="-171450">
              <a:buFont typeface="Arial" panose="020B0604020202020204" pitchFamily="34" charset="0"/>
              <a:buChar char="•"/>
            </a:pPr>
            <a:r>
              <a:rPr lang="en-US"/>
              <a:t>Use tracking numbers in online portals</a:t>
            </a:r>
          </a:p>
          <a:p>
            <a:pPr marL="628650" lvl="1" indent="-171450">
              <a:buFont typeface="Arial" panose="020B0604020202020204" pitchFamily="34" charset="0"/>
              <a:buChar char="•"/>
            </a:pPr>
            <a:r>
              <a:rPr lang="en-US"/>
              <a:t>Ask for and save copies of approvals/denials</a:t>
            </a:r>
          </a:p>
          <a:p>
            <a:pPr marL="1085850" lvl="2" indent="-171450">
              <a:buFont typeface="Arial" panose="020B0604020202020204" pitchFamily="34" charset="0"/>
              <a:buChar char="•"/>
            </a:pPr>
            <a:r>
              <a:rPr lang="en-US"/>
              <a:t>So important</a:t>
            </a:r>
            <a:r>
              <a:rPr lang="en-US" baseline="0"/>
              <a:t> to keep a paper trail and be able to provide proof of submission/follow up attempts if payers lose applications.</a:t>
            </a:r>
            <a:endParaRPr lang="en-US"/>
          </a:p>
          <a:p>
            <a:pPr marL="171450" indent="-171450">
              <a:buFont typeface="Arial" panose="020B0604020202020204" pitchFamily="34" charset="0"/>
              <a:buChar char="•"/>
            </a:pPr>
            <a:r>
              <a:rPr lang="en-US"/>
              <a:t>Build Relationships with the Payers</a:t>
            </a:r>
          </a:p>
          <a:p>
            <a:pPr marL="628650" lvl="1" indent="-171450">
              <a:buFont typeface="Arial" panose="020B0604020202020204" pitchFamily="34" charset="0"/>
              <a:buChar char="•"/>
            </a:pPr>
            <a:r>
              <a:rPr lang="en-US"/>
              <a:t>They are more likely to respond faster to a familiar name!</a:t>
            </a:r>
          </a:p>
          <a:p>
            <a:pPr marL="628650" lvl="1" indent="-171450">
              <a:buFont typeface="Arial" panose="020B0604020202020204" pitchFamily="34" charset="0"/>
              <a:buChar char="•"/>
            </a:pPr>
            <a:r>
              <a:rPr lang="en-US"/>
              <a:t>Network</a:t>
            </a:r>
            <a:r>
              <a:rPr lang="en-US" baseline="0"/>
              <a:t> with payers via Linked In</a:t>
            </a:r>
          </a:p>
          <a:p>
            <a:pPr marL="628650" lvl="1" indent="-171450">
              <a:buFont typeface="Arial" panose="020B0604020202020204" pitchFamily="34" charset="0"/>
              <a:buChar char="•"/>
            </a:pPr>
            <a:r>
              <a:rPr lang="en-US" baseline="0"/>
              <a:t>Be friendly in correspondence</a:t>
            </a:r>
          </a:p>
          <a:p>
            <a:pPr marL="628650" lvl="1" indent="-171450">
              <a:buFont typeface="Arial" panose="020B0604020202020204" pitchFamily="34" charset="0"/>
              <a:buChar char="•"/>
            </a:pPr>
            <a:r>
              <a:rPr lang="en-US" baseline="0"/>
              <a:t>Call payer reps to build relationships</a:t>
            </a:r>
            <a:endParaRPr lang="en-US"/>
          </a:p>
          <a:p>
            <a:endParaRPr lang="en-US"/>
          </a:p>
        </p:txBody>
      </p:sp>
      <p:sp>
        <p:nvSpPr>
          <p:cNvPr id="4" name="Slide Number Placeholder 3"/>
          <p:cNvSpPr>
            <a:spLocks noGrp="1"/>
          </p:cNvSpPr>
          <p:nvPr>
            <p:ph type="sldNum" sz="quarter" idx="5"/>
          </p:nvPr>
        </p:nvSpPr>
        <p:spPr/>
        <p:txBody>
          <a:bodyPr/>
          <a:lstStyle/>
          <a:p>
            <a:fld id="{2C2AF503-9BEC-499A-8DD5-6D58E5F84BB7}" type="slidenum">
              <a:rPr lang="en-US" smtClean="0"/>
              <a:t>16</a:t>
            </a:fld>
            <a:endParaRPr lang="en-US"/>
          </a:p>
        </p:txBody>
      </p:sp>
    </p:spTree>
    <p:extLst>
      <p:ext uri="{BB962C8B-B14F-4D97-AF65-F5344CB8AC3E}">
        <p14:creationId xmlns:p14="http://schemas.microsoft.com/office/powerpoint/2010/main" val="401463930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C2AF503-9BEC-499A-8DD5-6D58E5F84BB7}" type="slidenum">
              <a:rPr lang="en-US" smtClean="0"/>
              <a:t>17</a:t>
            </a:fld>
            <a:endParaRPr lang="en-US"/>
          </a:p>
        </p:txBody>
      </p:sp>
    </p:spTree>
    <p:extLst>
      <p:ext uri="{BB962C8B-B14F-4D97-AF65-F5344CB8AC3E}">
        <p14:creationId xmlns:p14="http://schemas.microsoft.com/office/powerpoint/2010/main" val="215970317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a:t>SHP</a:t>
            </a:r>
            <a:r>
              <a:rPr lang="en-US"/>
              <a:t> is based in Savannah, GA. We are the “support team” for your practice</a:t>
            </a:r>
            <a:r>
              <a:rPr lang="en-US" baseline="0"/>
              <a:t>, hospital, IPA or CIN. We can help your organization focus on what is most important: patient care. These are just some of the services that we offer, give us a call or visit our website to see if these services are right for your organization.</a:t>
            </a:r>
          </a:p>
          <a:p>
            <a:endParaRPr lang="en-US" baseline="0"/>
          </a:p>
        </p:txBody>
      </p:sp>
      <p:sp>
        <p:nvSpPr>
          <p:cNvPr id="4" name="Slide Number Placeholder 3"/>
          <p:cNvSpPr>
            <a:spLocks noGrp="1"/>
          </p:cNvSpPr>
          <p:nvPr>
            <p:ph type="sldNum" sz="quarter" idx="10"/>
          </p:nvPr>
        </p:nvSpPr>
        <p:spPr/>
        <p:txBody>
          <a:bodyPr/>
          <a:lstStyle/>
          <a:p>
            <a:fld id="{2C2AF503-9BEC-499A-8DD5-6D58E5F84BB7}" type="slidenum">
              <a:rPr lang="en-US" smtClean="0"/>
              <a:t>18</a:t>
            </a:fld>
            <a:endParaRPr lang="en-US"/>
          </a:p>
        </p:txBody>
      </p:sp>
    </p:spTree>
    <p:extLst>
      <p:ext uri="{BB962C8B-B14F-4D97-AF65-F5344CB8AC3E}">
        <p14:creationId xmlns:p14="http://schemas.microsoft.com/office/powerpoint/2010/main" val="177547172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a:t>This fall, SHP will be conducting regular webinars to dive deeper into content that is relevant and timely to you and your organization. If you haven’t looked at the full line-up of webinars, head over to our website at shpllc.com/webinars.</a:t>
            </a:r>
          </a:p>
          <a:p>
            <a:endParaRPr lang="en-US" baseline="0"/>
          </a:p>
          <a:p>
            <a:endParaRPr lang="en-US" baseline="0"/>
          </a:p>
        </p:txBody>
      </p:sp>
      <p:sp>
        <p:nvSpPr>
          <p:cNvPr id="4" name="Slide Number Placeholder 3"/>
          <p:cNvSpPr>
            <a:spLocks noGrp="1"/>
          </p:cNvSpPr>
          <p:nvPr>
            <p:ph type="sldNum" sz="quarter" idx="10"/>
          </p:nvPr>
        </p:nvSpPr>
        <p:spPr/>
        <p:txBody>
          <a:bodyPr/>
          <a:lstStyle/>
          <a:p>
            <a:fld id="{2C2AF503-9BEC-499A-8DD5-6D58E5F84BB7}" type="slidenum">
              <a:rPr lang="en-US" smtClean="0"/>
              <a:t>19</a:t>
            </a:fld>
            <a:endParaRPr lang="en-US"/>
          </a:p>
        </p:txBody>
      </p:sp>
    </p:spTree>
    <p:extLst>
      <p:ext uri="{BB962C8B-B14F-4D97-AF65-F5344CB8AC3E}">
        <p14:creationId xmlns:p14="http://schemas.microsoft.com/office/powerpoint/2010/main" val="97531543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a:t>This fall, SHP will be conducting regular webinars to dive deeper into content that is relevant and timely to you and your organization. If you haven’t looked at the full line-up of webinars, head over to our website at shpllc.com/webinars.</a:t>
            </a:r>
          </a:p>
          <a:p>
            <a:endParaRPr lang="en-US" baseline="0"/>
          </a:p>
          <a:p>
            <a:endParaRPr lang="en-US" baseline="0"/>
          </a:p>
        </p:txBody>
      </p:sp>
      <p:sp>
        <p:nvSpPr>
          <p:cNvPr id="4" name="Slide Number Placeholder 3"/>
          <p:cNvSpPr>
            <a:spLocks noGrp="1"/>
          </p:cNvSpPr>
          <p:nvPr>
            <p:ph type="sldNum" sz="quarter" idx="10"/>
          </p:nvPr>
        </p:nvSpPr>
        <p:spPr/>
        <p:txBody>
          <a:bodyPr/>
          <a:lstStyle/>
          <a:p>
            <a:fld id="{2C2AF503-9BEC-499A-8DD5-6D58E5F84BB7}" type="slidenum">
              <a:rPr lang="en-US" smtClean="0"/>
              <a:t>2</a:t>
            </a:fld>
            <a:endParaRPr lang="en-US"/>
          </a:p>
        </p:txBody>
      </p:sp>
    </p:spTree>
    <p:extLst>
      <p:ext uri="{BB962C8B-B14F-4D97-AF65-F5344CB8AC3E}">
        <p14:creationId xmlns:p14="http://schemas.microsoft.com/office/powerpoint/2010/main" val="77805506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C2AF503-9BEC-499A-8DD5-6D58E5F84BB7}" type="slidenum">
              <a:rPr lang="en-US" smtClean="0"/>
              <a:t>3</a:t>
            </a:fld>
            <a:endParaRPr lang="en-US"/>
          </a:p>
        </p:txBody>
      </p:sp>
    </p:spTree>
    <p:extLst>
      <p:ext uri="{BB962C8B-B14F-4D97-AF65-F5344CB8AC3E}">
        <p14:creationId xmlns:p14="http://schemas.microsoft.com/office/powerpoint/2010/main" val="39934763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74320" lvl="1" indent="0">
              <a:buFont typeface="+mj-lt"/>
              <a:buNone/>
            </a:pPr>
            <a:endParaRPr lang="en-US">
              <a:solidFill>
                <a:prstClr val="black"/>
              </a:solidFill>
            </a:endParaRPr>
          </a:p>
        </p:txBody>
      </p:sp>
      <p:sp>
        <p:nvSpPr>
          <p:cNvPr id="4" name="Slide Number Placeholder 3"/>
          <p:cNvSpPr>
            <a:spLocks noGrp="1"/>
          </p:cNvSpPr>
          <p:nvPr>
            <p:ph type="sldNum" sz="quarter" idx="10"/>
          </p:nvPr>
        </p:nvSpPr>
        <p:spPr/>
        <p:txBody>
          <a:bodyPr/>
          <a:lstStyle/>
          <a:p>
            <a:fld id="{2C2AF503-9BEC-499A-8DD5-6D58E5F84BB7}" type="slidenum">
              <a:rPr lang="en-US" smtClean="0"/>
              <a:t>4</a:t>
            </a:fld>
            <a:endParaRPr lang="en-US"/>
          </a:p>
        </p:txBody>
      </p:sp>
    </p:spTree>
    <p:extLst>
      <p:ext uri="{BB962C8B-B14F-4D97-AF65-F5344CB8AC3E}">
        <p14:creationId xmlns:p14="http://schemas.microsoft.com/office/powerpoint/2010/main" val="299472212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a:t>Before we get into the weeds, let’s jump through a quick refresher to help keep everything straight.</a:t>
            </a:r>
          </a:p>
        </p:txBody>
      </p:sp>
      <p:sp>
        <p:nvSpPr>
          <p:cNvPr id="4" name="Slide Number Placeholder 3"/>
          <p:cNvSpPr>
            <a:spLocks noGrp="1"/>
          </p:cNvSpPr>
          <p:nvPr>
            <p:ph type="sldNum" sz="quarter" idx="10"/>
          </p:nvPr>
        </p:nvSpPr>
        <p:spPr/>
        <p:txBody>
          <a:bodyPr/>
          <a:lstStyle/>
          <a:p>
            <a:fld id="{2C2AF503-9BEC-499A-8DD5-6D58E5F84BB7}" type="slidenum">
              <a:rPr lang="en-US" smtClean="0"/>
              <a:t>5</a:t>
            </a:fld>
            <a:endParaRPr lang="en-US"/>
          </a:p>
        </p:txBody>
      </p:sp>
    </p:spTree>
    <p:extLst>
      <p:ext uri="{BB962C8B-B14F-4D97-AF65-F5344CB8AC3E}">
        <p14:creationId xmlns:p14="http://schemas.microsoft.com/office/powerpoint/2010/main" val="29539343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a:solidFill>
                  <a:srgbClr val="111111"/>
                </a:solidFill>
                <a:latin typeface="Roboto"/>
              </a:rPr>
              <a:t>Provider Enrollment is the process by which a medical professional has their credentials properly vetted and accounted for, to meet national guidelines for network (health plan) participation. (Ensuring provider has had adequate training and will provide safe care to patients.)</a:t>
            </a:r>
          </a:p>
          <a:p>
            <a:pPr marL="171450" indent="-171450">
              <a:buFont typeface="Arial" panose="020B0604020202020204" pitchFamily="34" charset="0"/>
              <a:buChar char="•"/>
            </a:pPr>
            <a:r>
              <a:rPr lang="en-US">
                <a:solidFill>
                  <a:srgbClr val="111111"/>
                </a:solidFill>
                <a:latin typeface="Roboto"/>
              </a:rPr>
              <a:t>It is required for most medical professionals (MD/DO, NP, PA, LPC, MFT, CRNA, DMD).</a:t>
            </a:r>
          </a:p>
          <a:p>
            <a:pPr marL="171450" indent="-171450">
              <a:buFont typeface="Arial" panose="020B0604020202020204" pitchFamily="34" charset="0"/>
              <a:buChar char="•"/>
            </a:pPr>
            <a:r>
              <a:rPr lang="en-US">
                <a:solidFill>
                  <a:srgbClr val="111111"/>
                </a:solidFill>
                <a:latin typeface="Roboto"/>
              </a:rPr>
              <a:t>Provider Enrollment often goes hand in hand with contracting.</a:t>
            </a:r>
          </a:p>
          <a:p>
            <a:pPr marL="171450" indent="-171450">
              <a:buFont typeface="Arial" panose="020B0604020202020204" pitchFamily="34" charset="0"/>
              <a:buChar char="•"/>
            </a:pPr>
            <a:r>
              <a:rPr lang="en-US">
                <a:solidFill>
                  <a:srgbClr val="111111"/>
                </a:solidFill>
                <a:latin typeface="Roboto"/>
              </a:rPr>
              <a:t>Provider enrollment is important</a:t>
            </a:r>
            <a:r>
              <a:rPr lang="en-US" baseline="0">
                <a:solidFill>
                  <a:srgbClr val="111111"/>
                </a:solidFill>
                <a:latin typeface="Roboto"/>
              </a:rPr>
              <a:t> be cause be</a:t>
            </a:r>
            <a:r>
              <a:rPr lang="en-US">
                <a:solidFill>
                  <a:srgbClr val="111111"/>
                </a:solidFill>
                <a:latin typeface="Roboto"/>
              </a:rPr>
              <a:t>ing enrolled is how you get paid.</a:t>
            </a:r>
          </a:p>
          <a:p>
            <a:pPr marL="628650" lvl="1" indent="-171450">
              <a:buFont typeface="Arial" panose="020B0604020202020204" pitchFamily="34" charset="0"/>
              <a:buChar char="•"/>
            </a:pPr>
            <a:r>
              <a:rPr lang="en-US">
                <a:solidFill>
                  <a:srgbClr val="111111"/>
                </a:solidFill>
                <a:latin typeface="Roboto"/>
              </a:rPr>
              <a:t>Non-enrolled providers are often not paid any out of network benefits and the cost is passed on to your patient.</a:t>
            </a:r>
          </a:p>
          <a:p>
            <a:endParaRPr lang="en-US"/>
          </a:p>
        </p:txBody>
      </p:sp>
      <p:sp>
        <p:nvSpPr>
          <p:cNvPr id="4" name="Slide Number Placeholder 3"/>
          <p:cNvSpPr>
            <a:spLocks noGrp="1"/>
          </p:cNvSpPr>
          <p:nvPr>
            <p:ph type="sldNum" sz="quarter" idx="5"/>
          </p:nvPr>
        </p:nvSpPr>
        <p:spPr/>
        <p:txBody>
          <a:bodyPr/>
          <a:lstStyle/>
          <a:p>
            <a:fld id="{2C2AF503-9BEC-499A-8DD5-6D58E5F84BB7}" type="slidenum">
              <a:rPr lang="en-US" smtClean="0"/>
              <a:t>6</a:t>
            </a:fld>
            <a:endParaRPr lang="en-US"/>
          </a:p>
        </p:txBody>
      </p:sp>
    </p:spTree>
    <p:extLst>
      <p:ext uri="{BB962C8B-B14F-4D97-AF65-F5344CB8AC3E}">
        <p14:creationId xmlns:p14="http://schemas.microsoft.com/office/powerpoint/2010/main" val="109614540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a:t>You may have heard this term used before but may not be familiar with what a proposed rule is. Whenever CMS or any government agency for that matter, wants to change the regulations for a law, they must first release a proposed rule. This gives time for the public to read the rule and make comments on the rule, so the agency can adjust and tweak the rule changes to best fit the public need. Historically, CMS has made changes between the proposed and final rule based off public input. I would expect this rule to be no different. As soon as the final rule is released, we will have a webinar for you all.</a:t>
            </a:r>
          </a:p>
        </p:txBody>
      </p:sp>
      <p:sp>
        <p:nvSpPr>
          <p:cNvPr id="4" name="Slide Number Placeholder 3"/>
          <p:cNvSpPr>
            <a:spLocks noGrp="1"/>
          </p:cNvSpPr>
          <p:nvPr>
            <p:ph type="sldNum" sz="quarter" idx="10"/>
          </p:nvPr>
        </p:nvSpPr>
        <p:spPr/>
        <p:txBody>
          <a:bodyPr/>
          <a:lstStyle/>
          <a:p>
            <a:fld id="{2C2AF503-9BEC-499A-8DD5-6D58E5F84BB7}" type="slidenum">
              <a:rPr lang="en-US" smtClean="0"/>
              <a:t>7</a:t>
            </a:fld>
            <a:endParaRPr lang="en-US"/>
          </a:p>
        </p:txBody>
      </p:sp>
    </p:spTree>
    <p:extLst>
      <p:ext uri="{BB962C8B-B14F-4D97-AF65-F5344CB8AC3E}">
        <p14:creationId xmlns:p14="http://schemas.microsoft.com/office/powerpoint/2010/main" val="235361060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defRPr/>
            </a:pPr>
            <a:r>
              <a:rPr lang="en-US"/>
              <a:t>Before</a:t>
            </a:r>
            <a:r>
              <a:rPr lang="en-US" baseline="0"/>
              <a:t> we get into</a:t>
            </a:r>
            <a:r>
              <a:rPr lang="en-US"/>
              <a:t> </a:t>
            </a:r>
            <a:r>
              <a:rPr lang="en-US" baseline="0"/>
              <a:t>what the best practices in Provider Enrollment are, we wanted to do a fly over of the provider enrollment process. If anyone has ever gone through this process, you know its never as </a:t>
            </a:r>
            <a:r>
              <a:rPr lang="en-US"/>
              <a:t>simple as</a:t>
            </a:r>
            <a:r>
              <a:rPr lang="en-US" baseline="0"/>
              <a:t> 1,2,3, but this is a general overview…</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baseline="0"/>
          </a:p>
          <a:p>
            <a:pPr>
              <a:defRPr/>
            </a:pPr>
            <a:r>
              <a:rPr lang="en-US">
                <a:cs typeface="Calibri" panose="020F0502020204030204"/>
              </a:rPr>
              <a:t>Start to finish, it takes anywhere from 90-180 days from submission to get providers credentialed and fully loaded and enrolled with the payers. So as we'll talk about a little later, you want to start enrollment on a provider as soon as you can so that the provider can begin seeing patients and start getting paid as quickly as possible.</a:t>
            </a:r>
            <a:endParaRPr lang="en-US"/>
          </a:p>
          <a:p>
            <a:pPr>
              <a:defRPr/>
            </a:pPr>
            <a:endParaRPr lang="en-US"/>
          </a:p>
          <a:p>
            <a:pPr>
              <a:defRPr/>
            </a:pPr>
            <a:r>
              <a:rPr lang="en-US" baseline="0"/>
              <a:t>Step 1: Data Collection</a:t>
            </a:r>
            <a:r>
              <a:rPr lang="en-US"/>
              <a:t>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baseline="0"/>
              <a:t>-Determine what type of enrollment is needed, whether it’s a new provider, a new location for an existing practice, or a brand new practice</a:t>
            </a:r>
            <a:r>
              <a:rPr lang="en-US"/>
              <a:t> and TIN</a:t>
            </a:r>
            <a:r>
              <a:rPr lang="en-US" baseline="0"/>
              <a:t>. This will help you to know what documents and data you will need to collect.</a:t>
            </a:r>
            <a:r>
              <a:rPr lang="en-US"/>
              <a:t> </a:t>
            </a:r>
            <a:endParaRPr lang="en-US" baseline="0">
              <a:cs typeface="Calibri"/>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baseline="0"/>
          </a:p>
          <a:p>
            <a:pPr marL="0" marR="0" lvl="0" indent="0" algn="l" defTabSz="914400" rtl="0" eaLnBrk="1" fontAlgn="auto" latinLnBrk="0" hangingPunct="1">
              <a:lnSpc>
                <a:spcPct val="100000"/>
              </a:lnSpc>
              <a:spcBef>
                <a:spcPts val="0"/>
              </a:spcBef>
              <a:spcAft>
                <a:spcPts val="0"/>
              </a:spcAft>
              <a:buClrTx/>
              <a:buSzTx/>
              <a:buFontTx/>
              <a:buNone/>
              <a:tabLst/>
              <a:defRPr/>
            </a:pPr>
            <a:r>
              <a:rPr lang="en-US" baseline="0"/>
              <a:t>Step 2: Application Submission</a:t>
            </a:r>
            <a:endParaRPr lang="en-US" baseline="0">
              <a:cs typeface="Calibri"/>
            </a:endParaRPr>
          </a:p>
          <a:p>
            <a:pPr>
              <a:defRPr/>
            </a:pPr>
            <a:r>
              <a:rPr lang="en-US" baseline="0"/>
              <a:t>-Determine which payers your provider wants to participate in</a:t>
            </a:r>
            <a:r>
              <a:rPr lang="en-US"/>
              <a:t>, make sure you have contracts</a:t>
            </a:r>
            <a:r>
              <a:rPr lang="en-US" baseline="0"/>
              <a:t> </a:t>
            </a:r>
            <a:r>
              <a:rPr lang="en-US"/>
              <a:t>in place </a:t>
            </a:r>
            <a:r>
              <a:rPr lang="en-US" baseline="0"/>
              <a:t>and start submitting applications</a:t>
            </a:r>
            <a:r>
              <a:rPr lang="en-US"/>
              <a:t>.</a:t>
            </a:r>
            <a:endParaRPr lang="en-US" baseline="0">
              <a:cs typeface="Calibri"/>
            </a:endParaRPr>
          </a:p>
          <a:p>
            <a:pPr marL="0" marR="0" lvl="0" indent="0" algn="l" defTabSz="914400">
              <a:lnSpc>
                <a:spcPct val="100000"/>
              </a:lnSpc>
              <a:spcBef>
                <a:spcPts val="0"/>
              </a:spcBef>
              <a:spcAft>
                <a:spcPts val="0"/>
              </a:spcAft>
              <a:buClrTx/>
              <a:buSzTx/>
              <a:buFontTx/>
              <a:buNone/>
              <a:tabLst/>
              <a:defRPr/>
            </a:pPr>
            <a:endParaRPr lang="en-US" baseline="0">
              <a:cs typeface="Calibri"/>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baseline="0"/>
              <a:t>Step 3: Follow Up</a:t>
            </a:r>
            <a:endParaRPr lang="en-US" baseline="0">
              <a:cs typeface="Calibri"/>
            </a:endParaRPr>
          </a:p>
          <a:p>
            <a:pPr>
              <a:defRPr/>
            </a:pPr>
            <a:r>
              <a:rPr lang="en-US" baseline="0"/>
              <a:t>-Follow up on submitted applications until you receive approval from payers.</a:t>
            </a:r>
            <a:r>
              <a:rPr lang="en-US"/>
              <a:t> </a:t>
            </a:r>
          </a:p>
          <a:p>
            <a:pPr>
              <a:defRPr/>
            </a:pPr>
            <a:r>
              <a:rPr lang="en-US">
                <a:cs typeface="Calibri"/>
              </a:rPr>
              <a:t>-In my experience, this is usually the most difficult step in the process. </a:t>
            </a:r>
          </a:p>
        </p:txBody>
      </p:sp>
      <p:sp>
        <p:nvSpPr>
          <p:cNvPr id="4" name="Slide Number Placeholder 3"/>
          <p:cNvSpPr>
            <a:spLocks noGrp="1"/>
          </p:cNvSpPr>
          <p:nvPr>
            <p:ph type="sldNum" sz="quarter" idx="10"/>
          </p:nvPr>
        </p:nvSpPr>
        <p:spPr/>
        <p:txBody>
          <a:bodyPr/>
          <a:lstStyle/>
          <a:p>
            <a:fld id="{2C2AF503-9BEC-499A-8DD5-6D58E5F84BB7}" type="slidenum">
              <a:rPr lang="en-US" smtClean="0"/>
              <a:t>8</a:t>
            </a:fld>
            <a:endParaRPr lang="en-US"/>
          </a:p>
        </p:txBody>
      </p:sp>
    </p:spTree>
    <p:extLst>
      <p:ext uri="{BB962C8B-B14F-4D97-AF65-F5344CB8AC3E}">
        <p14:creationId xmlns:p14="http://schemas.microsoft.com/office/powerpoint/2010/main" val="271615197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As</a:t>
            </a:r>
            <a:r>
              <a:rPr lang="en-US" baseline="0"/>
              <a:t> I mentioned before it is never as easy as collect data, submit apps, get approval…because the nature of the process, there will always be roadblocks and obstacles…</a:t>
            </a:r>
          </a:p>
          <a:p>
            <a:endParaRPr lang="en-US" baseline="0"/>
          </a:p>
          <a:p>
            <a:r>
              <a:rPr lang="en-US" baseline="0"/>
              <a:t>Each payer has </a:t>
            </a:r>
            <a:r>
              <a:rPr lang="en-US"/>
              <a:t>a different</a:t>
            </a:r>
            <a:r>
              <a:rPr lang="en-US" baseline="0"/>
              <a:t> process, different apps, and different requirements, unfortunately there is not a lot of standardization. Payers will ask for generally the same information across the board, but </a:t>
            </a:r>
            <a:r>
              <a:rPr lang="en-US"/>
              <a:t>the</a:t>
            </a:r>
            <a:r>
              <a:rPr lang="en-US" baseline="0"/>
              <a:t> applications/processes </a:t>
            </a:r>
            <a:r>
              <a:rPr lang="en-US"/>
              <a:t>that they use</a:t>
            </a:r>
            <a:r>
              <a:rPr lang="en-US" baseline="0"/>
              <a:t> are never the same.</a:t>
            </a:r>
            <a:r>
              <a:rPr lang="en-US"/>
              <a:t> </a:t>
            </a:r>
          </a:p>
          <a:p>
            <a:endParaRPr lang="en-US">
              <a:cs typeface="Calibri"/>
            </a:endParaRPr>
          </a:p>
          <a:p>
            <a:r>
              <a:rPr lang="en-US" baseline="0"/>
              <a:t>Payer requirements change without warning or notice and then the data we have collected previously is not sufficient</a:t>
            </a:r>
            <a:r>
              <a:rPr lang="en-US"/>
              <a:t> or the applications submitted are no longer valid</a:t>
            </a:r>
            <a:r>
              <a:rPr lang="en-US" baseline="0"/>
              <a:t>.</a:t>
            </a:r>
            <a:r>
              <a:rPr lang="en-US"/>
              <a:t> </a:t>
            </a:r>
            <a:endParaRPr lang="en-US">
              <a:cs typeface="Calibri"/>
            </a:endParaRPr>
          </a:p>
          <a:p>
            <a:endParaRPr lang="en-US" baseline="0"/>
          </a:p>
          <a:p>
            <a:r>
              <a:rPr lang="en-US" baseline="0"/>
              <a:t>Communication with payers is often times difficult. Some payers will sporadically communicate and others will not at all. There also tends to be a lot of payer rep turn over which does not help our communication efforts.</a:t>
            </a:r>
            <a:r>
              <a:rPr lang="en-US"/>
              <a:t> </a:t>
            </a:r>
            <a:endParaRPr lang="en-US" baseline="0">
              <a:cs typeface="Calibri"/>
            </a:endParaRPr>
          </a:p>
          <a:p>
            <a:endParaRPr lang="en-US" baseline="0"/>
          </a:p>
          <a:p>
            <a:r>
              <a:rPr lang="en-US" baseline="0"/>
              <a:t>Payers lose applications, systems glitch, or they get stuck in application purgatory and no one can seem to find them.</a:t>
            </a:r>
            <a:r>
              <a:rPr lang="en-US"/>
              <a:t> </a:t>
            </a:r>
            <a:endParaRPr lang="en-US">
              <a:cs typeface="Calibri"/>
            </a:endParaRPr>
          </a:p>
          <a:p>
            <a:endParaRPr lang="en-US" baseline="0">
              <a:cs typeface="Calibri"/>
            </a:endParaRPr>
          </a:p>
          <a:p>
            <a:r>
              <a:rPr lang="en-US" baseline="0"/>
              <a:t>As we have all experienced these and many other obstacles, the rest of our presentation will be about how you can avoid and mitigate some of these road blocks…</a:t>
            </a:r>
            <a:r>
              <a:rPr lang="en-US"/>
              <a:t> </a:t>
            </a:r>
            <a:endParaRPr lang="en-US">
              <a:cs typeface="Calibri"/>
            </a:endParaRPr>
          </a:p>
        </p:txBody>
      </p:sp>
      <p:sp>
        <p:nvSpPr>
          <p:cNvPr id="4" name="Slide Number Placeholder 3"/>
          <p:cNvSpPr>
            <a:spLocks noGrp="1"/>
          </p:cNvSpPr>
          <p:nvPr>
            <p:ph type="sldNum" sz="quarter" idx="10"/>
          </p:nvPr>
        </p:nvSpPr>
        <p:spPr/>
        <p:txBody>
          <a:bodyPr/>
          <a:lstStyle/>
          <a:p>
            <a:fld id="{2C2AF503-9BEC-499A-8DD5-6D58E5F84BB7}" type="slidenum">
              <a:rPr lang="en-US" smtClean="0"/>
              <a:t>9</a:t>
            </a:fld>
            <a:endParaRPr lang="en-US"/>
          </a:p>
        </p:txBody>
      </p:sp>
    </p:spTree>
    <p:extLst>
      <p:ext uri="{BB962C8B-B14F-4D97-AF65-F5344CB8AC3E}">
        <p14:creationId xmlns:p14="http://schemas.microsoft.com/office/powerpoint/2010/main" val="3287962526"/>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png"/><Relationship Id="rId1" Type="http://schemas.openxmlformats.org/officeDocument/2006/relationships/slideMaster" Target="../slideMasters/slideMaster1.xml"/><Relationship Id="rId6" Type="http://schemas.openxmlformats.org/officeDocument/2006/relationships/image" Target="../media/image5.emf"/><Relationship Id="rId5" Type="http://schemas.openxmlformats.org/officeDocument/2006/relationships/image" Target="../media/image4.emf"/><Relationship Id="rId4" Type="http://schemas.openxmlformats.org/officeDocument/2006/relationships/image" Target="../media/image3.emf"/></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png"/><Relationship Id="rId1" Type="http://schemas.openxmlformats.org/officeDocument/2006/relationships/slideMaster" Target="../slideMasters/slideMaster1.xml"/><Relationship Id="rId6" Type="http://schemas.openxmlformats.org/officeDocument/2006/relationships/image" Target="../media/image5.emf"/><Relationship Id="rId5" Type="http://schemas.openxmlformats.org/officeDocument/2006/relationships/image" Target="../media/image4.emf"/><Relationship Id="rId4" Type="http://schemas.openxmlformats.org/officeDocument/2006/relationships/image" Target="../media/image3.emf"/></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png"/><Relationship Id="rId1" Type="http://schemas.openxmlformats.org/officeDocument/2006/relationships/slideMaster" Target="../slideMasters/slideMaster1.xml"/><Relationship Id="rId6" Type="http://schemas.openxmlformats.org/officeDocument/2006/relationships/image" Target="../media/image5.emf"/><Relationship Id="rId5" Type="http://schemas.openxmlformats.org/officeDocument/2006/relationships/image" Target="../media/image4.emf"/><Relationship Id="rId4" Type="http://schemas.openxmlformats.org/officeDocument/2006/relationships/image" Target="../media/image3.emf"/></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png"/><Relationship Id="rId1" Type="http://schemas.openxmlformats.org/officeDocument/2006/relationships/slideMaster" Target="../slideMasters/slideMaster1.xml"/><Relationship Id="rId6" Type="http://schemas.openxmlformats.org/officeDocument/2006/relationships/image" Target="../media/image5.emf"/><Relationship Id="rId5" Type="http://schemas.openxmlformats.org/officeDocument/2006/relationships/image" Target="../media/image4.emf"/><Relationship Id="rId4" Type="http://schemas.openxmlformats.org/officeDocument/2006/relationships/image" Target="../media/image3.emf"/></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image" Target="../media/image5.emf"/><Relationship Id="rId2" Type="http://schemas.openxmlformats.org/officeDocument/2006/relationships/image" Target="../media/image6.png"/><Relationship Id="rId1" Type="http://schemas.openxmlformats.org/officeDocument/2006/relationships/slideMaster" Target="../slideMasters/slideMaster1.xml"/><Relationship Id="rId6" Type="http://schemas.openxmlformats.org/officeDocument/2006/relationships/image" Target="../media/image4.emf"/><Relationship Id="rId5" Type="http://schemas.openxmlformats.org/officeDocument/2006/relationships/image" Target="../media/image3.emf"/><Relationship Id="rId4" Type="http://schemas.openxmlformats.org/officeDocument/2006/relationships/image" Target="../media/image2.emf"/></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png"/><Relationship Id="rId1" Type="http://schemas.openxmlformats.org/officeDocument/2006/relationships/slideMaster" Target="../slideMasters/slideMaster1.xml"/><Relationship Id="rId6" Type="http://schemas.openxmlformats.org/officeDocument/2006/relationships/image" Target="../media/image5.emf"/><Relationship Id="rId5" Type="http://schemas.openxmlformats.org/officeDocument/2006/relationships/image" Target="../media/image4.emf"/><Relationship Id="rId4" Type="http://schemas.openxmlformats.org/officeDocument/2006/relationships/image" Target="../media/image3.emf"/></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png"/><Relationship Id="rId1" Type="http://schemas.openxmlformats.org/officeDocument/2006/relationships/slideMaster" Target="../slideMasters/slideMaster1.xml"/><Relationship Id="rId6" Type="http://schemas.openxmlformats.org/officeDocument/2006/relationships/image" Target="../media/image5.emf"/><Relationship Id="rId5" Type="http://schemas.openxmlformats.org/officeDocument/2006/relationships/image" Target="../media/image4.emf"/><Relationship Id="rId4" Type="http://schemas.openxmlformats.org/officeDocument/2006/relationships/image" Target="../media/image3.emf"/></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png"/><Relationship Id="rId1" Type="http://schemas.openxmlformats.org/officeDocument/2006/relationships/slideMaster" Target="../slideMasters/slideMaster1.xml"/><Relationship Id="rId6" Type="http://schemas.openxmlformats.org/officeDocument/2006/relationships/image" Target="../media/image5.emf"/><Relationship Id="rId5" Type="http://schemas.openxmlformats.org/officeDocument/2006/relationships/image" Target="../media/image4.emf"/><Relationship Id="rId4" Type="http://schemas.openxmlformats.org/officeDocument/2006/relationships/image" Target="../media/image3.emf"/></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png"/><Relationship Id="rId1" Type="http://schemas.openxmlformats.org/officeDocument/2006/relationships/slideMaster" Target="../slideMasters/slideMaster1.xml"/><Relationship Id="rId6" Type="http://schemas.openxmlformats.org/officeDocument/2006/relationships/image" Target="../media/image5.emf"/><Relationship Id="rId5" Type="http://schemas.openxmlformats.org/officeDocument/2006/relationships/image" Target="../media/image4.emf"/><Relationship Id="rId4" Type="http://schemas.openxmlformats.org/officeDocument/2006/relationships/image" Target="../media/image3.emf"/></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png"/><Relationship Id="rId1" Type="http://schemas.openxmlformats.org/officeDocument/2006/relationships/slideMaster" Target="../slideMasters/slideMaster1.xml"/><Relationship Id="rId6" Type="http://schemas.openxmlformats.org/officeDocument/2006/relationships/image" Target="../media/image5.emf"/><Relationship Id="rId5" Type="http://schemas.openxmlformats.org/officeDocument/2006/relationships/image" Target="../media/image4.emf"/><Relationship Id="rId4" Type="http://schemas.openxmlformats.org/officeDocument/2006/relationships/image" Target="../media/image3.emf"/></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png"/><Relationship Id="rId1" Type="http://schemas.openxmlformats.org/officeDocument/2006/relationships/slideMaster" Target="../slideMasters/slideMaster1.xml"/><Relationship Id="rId6" Type="http://schemas.openxmlformats.org/officeDocument/2006/relationships/image" Target="../media/image5.emf"/><Relationship Id="rId5" Type="http://schemas.openxmlformats.org/officeDocument/2006/relationships/image" Target="../media/image4.emf"/><Relationship Id="rId4" Type="http://schemas.openxmlformats.org/officeDocument/2006/relationships/image" Target="../media/image3.emf"/></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png"/><Relationship Id="rId1" Type="http://schemas.openxmlformats.org/officeDocument/2006/relationships/slideMaster" Target="../slideMasters/slideMaster1.xml"/><Relationship Id="rId6" Type="http://schemas.openxmlformats.org/officeDocument/2006/relationships/image" Target="../media/image5.emf"/><Relationship Id="rId5" Type="http://schemas.openxmlformats.org/officeDocument/2006/relationships/image" Target="../media/image4.emf"/><Relationship Id="rId4" Type="http://schemas.openxmlformats.org/officeDocument/2006/relationships/image" Target="../media/image3.emf"/></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png"/><Relationship Id="rId1" Type="http://schemas.openxmlformats.org/officeDocument/2006/relationships/slideMaster" Target="../slideMasters/slideMaster1.xml"/><Relationship Id="rId6" Type="http://schemas.openxmlformats.org/officeDocument/2006/relationships/image" Target="../media/image5.emf"/><Relationship Id="rId5" Type="http://schemas.openxmlformats.org/officeDocument/2006/relationships/image" Target="../media/image4.emf"/><Relationship Id="rId4" Type="http://schemas.openxmlformats.org/officeDocument/2006/relationships/image" Target="../media/image3.emf"/></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png"/><Relationship Id="rId1" Type="http://schemas.openxmlformats.org/officeDocument/2006/relationships/slideMaster" Target="../slideMasters/slideMaster1.xml"/><Relationship Id="rId6" Type="http://schemas.openxmlformats.org/officeDocument/2006/relationships/image" Target="../media/image5.emf"/><Relationship Id="rId5" Type="http://schemas.openxmlformats.org/officeDocument/2006/relationships/image" Target="../media/image4.emf"/><Relationship Id="rId4" Type="http://schemas.openxmlformats.org/officeDocument/2006/relationships/image" Target="../media/image3.emf"/></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2_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1524000" y="2069098"/>
            <a:ext cx="9144000" cy="1017134"/>
          </a:xfrm>
        </p:spPr>
        <p:txBody>
          <a:bodyPr anchor="b"/>
          <a:lstStyle>
            <a:lvl1pPr algn="ctr">
              <a:defRPr sz="6000">
                <a:solidFill>
                  <a:schemeClr val="accent1">
                    <a:lumMod val="75000"/>
                  </a:schemeClr>
                </a:solidFill>
              </a:defRPr>
            </a:lvl1pPr>
          </a:lstStyle>
          <a:p>
            <a:r>
              <a:rPr lang="en-US"/>
              <a:t>Presentation Title</a:t>
            </a:r>
          </a:p>
        </p:txBody>
      </p:sp>
      <p:sp>
        <p:nvSpPr>
          <p:cNvPr id="3" name="Subtitle 2"/>
          <p:cNvSpPr>
            <a:spLocks noGrp="1"/>
          </p:cNvSpPr>
          <p:nvPr>
            <p:ph type="subTitle" idx="1" hasCustomPrompt="1"/>
          </p:nvPr>
        </p:nvSpPr>
        <p:spPr>
          <a:xfrm>
            <a:off x="1524000" y="3178307"/>
            <a:ext cx="9144000" cy="1326668"/>
          </a:xfrm>
        </p:spPr>
        <p:txBody>
          <a:bodyPr/>
          <a:lstStyle>
            <a:lvl1pPr marL="0" indent="0" algn="ctr">
              <a:buNone/>
              <a:defRPr sz="2400" baseline="0">
                <a:latin typeface="+mj-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Speaker Name, Speaker Title</a:t>
            </a:r>
          </a:p>
        </p:txBody>
      </p:sp>
      <p:sp>
        <p:nvSpPr>
          <p:cNvPr id="7" name="Rectangle 6"/>
          <p:cNvSpPr/>
          <p:nvPr userDrawn="1"/>
        </p:nvSpPr>
        <p:spPr>
          <a:xfrm>
            <a:off x="0" y="5849957"/>
            <a:ext cx="12192000" cy="672029"/>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userDrawn="1"/>
        </p:nvSpPr>
        <p:spPr>
          <a:xfrm>
            <a:off x="9397389" y="5552499"/>
            <a:ext cx="2093206" cy="1222873"/>
          </a:xfrm>
          <a:prstGeom prst="rect">
            <a:avLst/>
          </a:prstGeom>
          <a:solidFill>
            <a:schemeClr val="bg1"/>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585029" y="5712245"/>
            <a:ext cx="1784028" cy="947450"/>
          </a:xfrm>
          <a:prstGeom prst="rect">
            <a:avLst/>
          </a:prstGeom>
        </p:spPr>
      </p:pic>
      <p:sp>
        <p:nvSpPr>
          <p:cNvPr id="10" name="TextBox 9"/>
          <p:cNvSpPr txBox="1"/>
          <p:nvPr userDrawn="1"/>
        </p:nvSpPr>
        <p:spPr>
          <a:xfrm>
            <a:off x="2020991" y="6047624"/>
            <a:ext cx="2573039" cy="307777"/>
          </a:xfrm>
          <a:prstGeom prst="rect">
            <a:avLst/>
          </a:prstGeom>
          <a:noFill/>
        </p:spPr>
        <p:txBody>
          <a:bodyPr wrap="square" rtlCol="0">
            <a:spAutoFit/>
          </a:bodyPr>
          <a:lstStyle/>
          <a:p>
            <a:r>
              <a:rPr lang="en-US" sz="1400">
                <a:solidFill>
                  <a:schemeClr val="bg1"/>
                </a:solidFill>
              </a:rPr>
              <a:t>shpllc.com | 912-691-5711 </a:t>
            </a:r>
          </a:p>
        </p:txBody>
      </p:sp>
      <p:pic>
        <p:nvPicPr>
          <p:cNvPr id="11" name="Picture 10"/>
          <p:cNvPicPr/>
          <p:nvPr userDrawn="1"/>
        </p:nvPicPr>
        <p:blipFill>
          <a:blip r:embed="rId3">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1609777" y="6047624"/>
            <a:ext cx="311045" cy="311045"/>
          </a:xfrm>
          <a:prstGeom prst="rect">
            <a:avLst/>
          </a:prstGeom>
        </p:spPr>
      </p:pic>
      <p:pic>
        <p:nvPicPr>
          <p:cNvPr id="12" name="Picture 11"/>
          <p:cNvPicPr/>
          <p:nvPr userDrawn="1"/>
        </p:nvPicPr>
        <p:blipFill>
          <a:blip r:embed="rId4">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805015" y="6047624"/>
            <a:ext cx="311045" cy="311045"/>
          </a:xfrm>
          <a:prstGeom prst="rect">
            <a:avLst/>
          </a:prstGeom>
        </p:spPr>
      </p:pic>
      <p:pic>
        <p:nvPicPr>
          <p:cNvPr id="13" name="Picture 12"/>
          <p:cNvPicPr/>
          <p:nvPr userDrawn="1"/>
        </p:nvPicPr>
        <p:blipFill>
          <a:blip r:embed="rId5">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397075" y="6048259"/>
            <a:ext cx="311045" cy="311045"/>
          </a:xfrm>
          <a:prstGeom prst="rect">
            <a:avLst/>
          </a:prstGeom>
        </p:spPr>
      </p:pic>
      <p:pic>
        <p:nvPicPr>
          <p:cNvPr id="14" name="Picture 13"/>
          <p:cNvPicPr/>
          <p:nvPr userDrawn="1"/>
        </p:nvPicPr>
        <p:blipFill>
          <a:blip r:embed="rId6">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1212955" y="6047624"/>
            <a:ext cx="311045" cy="311045"/>
          </a:xfrm>
          <a:prstGeom prst="rect">
            <a:avLst/>
          </a:prstGeom>
        </p:spPr>
      </p:pic>
    </p:spTree>
    <p:extLst>
      <p:ext uri="{BB962C8B-B14F-4D97-AF65-F5344CB8AC3E}">
        <p14:creationId xmlns:p14="http://schemas.microsoft.com/office/powerpoint/2010/main" val="37902181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5" name="Picture Placeholder 6">
            <a:extLst>
              <a:ext uri="{FF2B5EF4-FFF2-40B4-BE49-F238E27FC236}">
                <a16:creationId xmlns:a16="http://schemas.microsoft.com/office/drawing/2014/main" id="{C1EDA442-156E-4E7F-B13F-61A30A151DE2}"/>
              </a:ext>
            </a:extLst>
          </p:cNvPr>
          <p:cNvSpPr>
            <a:spLocks noGrp="1"/>
          </p:cNvSpPr>
          <p:nvPr>
            <p:ph type="pic" sz="quarter" idx="12" hasCustomPrompt="1"/>
          </p:nvPr>
        </p:nvSpPr>
        <p:spPr>
          <a:xfrm>
            <a:off x="4838700" y="1529828"/>
            <a:ext cx="2514600" cy="2325144"/>
          </a:xfrm>
          <a:pattFill prst="lgGrid">
            <a:fgClr>
              <a:schemeClr val="accent1"/>
            </a:fgClr>
            <a:bgClr>
              <a:schemeClr val="bg1"/>
            </a:bgClr>
          </a:pattFill>
        </p:spPr>
        <p:txBody>
          <a:bodyPr anchor="ctr">
            <a:normAutofit/>
          </a:bodyPr>
          <a:lstStyle>
            <a:lvl1pPr marL="0" indent="0" algn="ctr">
              <a:buNone/>
              <a:defRPr sz="1800"/>
            </a:lvl1pPr>
          </a:lstStyle>
          <a:p>
            <a:r>
              <a:rPr lang="en-US"/>
              <a:t>Drag and drop your picture here</a:t>
            </a:r>
          </a:p>
        </p:txBody>
      </p:sp>
      <p:sp>
        <p:nvSpPr>
          <p:cNvPr id="6" name="Picture Placeholder 6">
            <a:extLst>
              <a:ext uri="{FF2B5EF4-FFF2-40B4-BE49-F238E27FC236}">
                <a16:creationId xmlns:a16="http://schemas.microsoft.com/office/drawing/2014/main" id="{5DA2DB44-BC59-4C0D-B6BA-D0618B68915E}"/>
              </a:ext>
            </a:extLst>
          </p:cNvPr>
          <p:cNvSpPr>
            <a:spLocks noGrp="1"/>
          </p:cNvSpPr>
          <p:nvPr>
            <p:ph type="pic" sz="quarter" idx="13" hasCustomPrompt="1"/>
          </p:nvPr>
        </p:nvSpPr>
        <p:spPr>
          <a:xfrm>
            <a:off x="8115300" y="1529828"/>
            <a:ext cx="2514600" cy="2325144"/>
          </a:xfrm>
          <a:pattFill prst="lgGrid">
            <a:fgClr>
              <a:schemeClr val="accent1"/>
            </a:fgClr>
            <a:bgClr>
              <a:schemeClr val="bg1"/>
            </a:bgClr>
          </a:pattFill>
        </p:spPr>
        <p:txBody>
          <a:bodyPr anchor="ctr">
            <a:normAutofit/>
          </a:bodyPr>
          <a:lstStyle>
            <a:lvl1pPr marL="0" indent="0" algn="ctr">
              <a:buNone/>
              <a:defRPr sz="1800"/>
            </a:lvl1pPr>
          </a:lstStyle>
          <a:p>
            <a:r>
              <a:rPr lang="en-US"/>
              <a:t>Drag and drop your picture here</a:t>
            </a:r>
          </a:p>
        </p:txBody>
      </p:sp>
      <p:sp>
        <p:nvSpPr>
          <p:cNvPr id="7" name="Picture Placeholder 6">
            <a:extLst>
              <a:ext uri="{FF2B5EF4-FFF2-40B4-BE49-F238E27FC236}">
                <a16:creationId xmlns:a16="http://schemas.microsoft.com/office/drawing/2014/main" id="{4794320A-928B-49B7-B0F6-514D26658414}"/>
              </a:ext>
            </a:extLst>
          </p:cNvPr>
          <p:cNvSpPr>
            <a:spLocks noGrp="1"/>
          </p:cNvSpPr>
          <p:nvPr>
            <p:ph type="pic" sz="quarter" idx="14" hasCustomPrompt="1"/>
          </p:nvPr>
        </p:nvSpPr>
        <p:spPr>
          <a:xfrm>
            <a:off x="1562100" y="1529828"/>
            <a:ext cx="2514600" cy="2325144"/>
          </a:xfrm>
          <a:pattFill prst="lgGrid">
            <a:fgClr>
              <a:schemeClr val="accent1"/>
            </a:fgClr>
            <a:bgClr>
              <a:schemeClr val="bg1"/>
            </a:bgClr>
          </a:pattFill>
        </p:spPr>
        <p:txBody>
          <a:bodyPr anchor="ctr">
            <a:normAutofit/>
          </a:bodyPr>
          <a:lstStyle>
            <a:lvl1pPr marL="0" indent="0" algn="ctr">
              <a:buNone/>
              <a:defRPr sz="1800"/>
            </a:lvl1pPr>
          </a:lstStyle>
          <a:p>
            <a:r>
              <a:rPr lang="en-US"/>
              <a:t>Drag and drop your picture here</a:t>
            </a:r>
          </a:p>
        </p:txBody>
      </p:sp>
      <p:sp>
        <p:nvSpPr>
          <p:cNvPr id="11" name="Rectangle 10"/>
          <p:cNvSpPr/>
          <p:nvPr userDrawn="1"/>
        </p:nvSpPr>
        <p:spPr>
          <a:xfrm>
            <a:off x="0" y="5849957"/>
            <a:ext cx="12192000" cy="672029"/>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userDrawn="1"/>
        </p:nvSpPr>
        <p:spPr>
          <a:xfrm>
            <a:off x="9397389" y="5552499"/>
            <a:ext cx="2093206" cy="1222873"/>
          </a:xfrm>
          <a:prstGeom prst="rect">
            <a:avLst/>
          </a:prstGeom>
          <a:solidFill>
            <a:schemeClr val="bg1"/>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3" name="Picture 1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585029" y="5712245"/>
            <a:ext cx="1784028" cy="947450"/>
          </a:xfrm>
          <a:prstGeom prst="rect">
            <a:avLst/>
          </a:prstGeom>
        </p:spPr>
      </p:pic>
      <p:sp>
        <p:nvSpPr>
          <p:cNvPr id="14" name="TextBox 13"/>
          <p:cNvSpPr txBox="1"/>
          <p:nvPr userDrawn="1"/>
        </p:nvSpPr>
        <p:spPr>
          <a:xfrm>
            <a:off x="2020991" y="6047624"/>
            <a:ext cx="2573039" cy="307777"/>
          </a:xfrm>
          <a:prstGeom prst="rect">
            <a:avLst/>
          </a:prstGeom>
          <a:noFill/>
        </p:spPr>
        <p:txBody>
          <a:bodyPr wrap="square" rtlCol="0">
            <a:spAutoFit/>
          </a:bodyPr>
          <a:lstStyle/>
          <a:p>
            <a:r>
              <a:rPr lang="en-US" sz="1400">
                <a:solidFill>
                  <a:schemeClr val="bg1"/>
                </a:solidFill>
              </a:rPr>
              <a:t>shpllc.com | 912-691-5711 </a:t>
            </a:r>
          </a:p>
        </p:txBody>
      </p:sp>
      <p:pic>
        <p:nvPicPr>
          <p:cNvPr id="15" name="Picture 14"/>
          <p:cNvPicPr/>
          <p:nvPr userDrawn="1"/>
        </p:nvPicPr>
        <p:blipFill>
          <a:blip r:embed="rId3">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1609777" y="6047624"/>
            <a:ext cx="311045" cy="311045"/>
          </a:xfrm>
          <a:prstGeom prst="rect">
            <a:avLst/>
          </a:prstGeom>
        </p:spPr>
      </p:pic>
      <p:pic>
        <p:nvPicPr>
          <p:cNvPr id="16" name="Picture 15"/>
          <p:cNvPicPr/>
          <p:nvPr userDrawn="1"/>
        </p:nvPicPr>
        <p:blipFill>
          <a:blip r:embed="rId4">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790623" y="6047624"/>
            <a:ext cx="311045" cy="311045"/>
          </a:xfrm>
          <a:prstGeom prst="rect">
            <a:avLst/>
          </a:prstGeom>
        </p:spPr>
      </p:pic>
      <p:pic>
        <p:nvPicPr>
          <p:cNvPr id="17" name="Picture 16"/>
          <p:cNvPicPr/>
          <p:nvPr userDrawn="1"/>
        </p:nvPicPr>
        <p:blipFill>
          <a:blip r:embed="rId5">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382683" y="6048259"/>
            <a:ext cx="311045" cy="311045"/>
          </a:xfrm>
          <a:prstGeom prst="rect">
            <a:avLst/>
          </a:prstGeom>
        </p:spPr>
      </p:pic>
      <p:pic>
        <p:nvPicPr>
          <p:cNvPr id="18" name="Picture 17"/>
          <p:cNvPicPr/>
          <p:nvPr userDrawn="1"/>
        </p:nvPicPr>
        <p:blipFill>
          <a:blip r:embed="rId6">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1198563" y="6047624"/>
            <a:ext cx="311045" cy="311045"/>
          </a:xfrm>
          <a:prstGeom prst="rect">
            <a:avLst/>
          </a:prstGeom>
        </p:spPr>
      </p:pic>
    </p:spTree>
    <p:extLst>
      <p:ext uri="{BB962C8B-B14F-4D97-AF65-F5344CB8AC3E}">
        <p14:creationId xmlns:p14="http://schemas.microsoft.com/office/powerpoint/2010/main" val="24984390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2_Blank">
    <p:spTree>
      <p:nvGrpSpPr>
        <p:cNvPr id="1" name=""/>
        <p:cNvGrpSpPr/>
        <p:nvPr/>
      </p:nvGrpSpPr>
      <p:grpSpPr>
        <a:xfrm>
          <a:off x="0" y="0"/>
          <a:ext cx="0" cy="0"/>
          <a:chOff x="0" y="0"/>
          <a:chExt cx="0" cy="0"/>
        </a:xfrm>
      </p:grpSpPr>
      <p:sp>
        <p:nvSpPr>
          <p:cNvPr id="6" name="Picture Placeholder 6">
            <a:extLst>
              <a:ext uri="{FF2B5EF4-FFF2-40B4-BE49-F238E27FC236}">
                <a16:creationId xmlns:a16="http://schemas.microsoft.com/office/drawing/2014/main" id="{5DA2DB44-BC59-4C0D-B6BA-D0618B68915E}"/>
              </a:ext>
            </a:extLst>
          </p:cNvPr>
          <p:cNvSpPr>
            <a:spLocks noGrp="1"/>
          </p:cNvSpPr>
          <p:nvPr>
            <p:ph type="pic" sz="quarter" idx="13" hasCustomPrompt="1"/>
          </p:nvPr>
        </p:nvSpPr>
        <p:spPr>
          <a:xfrm>
            <a:off x="425450" y="481903"/>
            <a:ext cx="5483754" cy="5070595"/>
          </a:xfrm>
          <a:pattFill prst="lgGrid">
            <a:fgClr>
              <a:schemeClr val="accent1"/>
            </a:fgClr>
            <a:bgClr>
              <a:schemeClr val="bg1"/>
            </a:bgClr>
          </a:pattFill>
        </p:spPr>
        <p:txBody>
          <a:bodyPr anchor="ctr">
            <a:normAutofit/>
          </a:bodyPr>
          <a:lstStyle>
            <a:lvl1pPr marL="0" indent="0" algn="ctr">
              <a:buNone/>
              <a:defRPr sz="1800"/>
            </a:lvl1pPr>
          </a:lstStyle>
          <a:p>
            <a:r>
              <a:rPr lang="en-US"/>
              <a:t>Drag and drop your picture here</a:t>
            </a:r>
          </a:p>
        </p:txBody>
      </p:sp>
      <p:sp>
        <p:nvSpPr>
          <p:cNvPr id="11" name="Rectangle 10"/>
          <p:cNvSpPr/>
          <p:nvPr userDrawn="1"/>
        </p:nvSpPr>
        <p:spPr>
          <a:xfrm>
            <a:off x="0" y="5849957"/>
            <a:ext cx="12192000" cy="672029"/>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userDrawn="1"/>
        </p:nvSpPr>
        <p:spPr>
          <a:xfrm>
            <a:off x="9397389" y="5552499"/>
            <a:ext cx="2093206" cy="1222873"/>
          </a:xfrm>
          <a:prstGeom prst="rect">
            <a:avLst/>
          </a:prstGeom>
          <a:solidFill>
            <a:schemeClr val="bg1"/>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3" name="Picture 1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585029" y="5712245"/>
            <a:ext cx="1784028" cy="947450"/>
          </a:xfrm>
          <a:prstGeom prst="rect">
            <a:avLst/>
          </a:prstGeom>
        </p:spPr>
      </p:pic>
      <p:sp>
        <p:nvSpPr>
          <p:cNvPr id="14" name="TextBox 13"/>
          <p:cNvSpPr txBox="1"/>
          <p:nvPr userDrawn="1"/>
        </p:nvSpPr>
        <p:spPr>
          <a:xfrm>
            <a:off x="2020991" y="6047624"/>
            <a:ext cx="2573039" cy="307777"/>
          </a:xfrm>
          <a:prstGeom prst="rect">
            <a:avLst/>
          </a:prstGeom>
          <a:noFill/>
        </p:spPr>
        <p:txBody>
          <a:bodyPr wrap="square" rtlCol="0">
            <a:spAutoFit/>
          </a:bodyPr>
          <a:lstStyle/>
          <a:p>
            <a:r>
              <a:rPr lang="en-US" sz="1400">
                <a:solidFill>
                  <a:schemeClr val="bg1"/>
                </a:solidFill>
              </a:rPr>
              <a:t>shpllc.com | 912-691-5711 </a:t>
            </a:r>
          </a:p>
        </p:txBody>
      </p:sp>
      <p:pic>
        <p:nvPicPr>
          <p:cNvPr id="15" name="Picture 14"/>
          <p:cNvPicPr/>
          <p:nvPr userDrawn="1"/>
        </p:nvPicPr>
        <p:blipFill>
          <a:blip r:embed="rId3">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1609777" y="6047624"/>
            <a:ext cx="311045" cy="311045"/>
          </a:xfrm>
          <a:prstGeom prst="rect">
            <a:avLst/>
          </a:prstGeom>
        </p:spPr>
      </p:pic>
      <p:pic>
        <p:nvPicPr>
          <p:cNvPr id="16" name="Picture 15"/>
          <p:cNvPicPr/>
          <p:nvPr userDrawn="1"/>
        </p:nvPicPr>
        <p:blipFill>
          <a:blip r:embed="rId4">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790623" y="6047624"/>
            <a:ext cx="311045" cy="311045"/>
          </a:xfrm>
          <a:prstGeom prst="rect">
            <a:avLst/>
          </a:prstGeom>
        </p:spPr>
      </p:pic>
      <p:pic>
        <p:nvPicPr>
          <p:cNvPr id="17" name="Picture 16"/>
          <p:cNvPicPr/>
          <p:nvPr userDrawn="1"/>
        </p:nvPicPr>
        <p:blipFill>
          <a:blip r:embed="rId5">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382683" y="6048259"/>
            <a:ext cx="311045" cy="311045"/>
          </a:xfrm>
          <a:prstGeom prst="rect">
            <a:avLst/>
          </a:prstGeom>
        </p:spPr>
      </p:pic>
      <p:pic>
        <p:nvPicPr>
          <p:cNvPr id="18" name="Picture 17"/>
          <p:cNvPicPr/>
          <p:nvPr userDrawn="1"/>
        </p:nvPicPr>
        <p:blipFill>
          <a:blip r:embed="rId6">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1198563" y="6047624"/>
            <a:ext cx="311045" cy="311045"/>
          </a:xfrm>
          <a:prstGeom prst="rect">
            <a:avLst/>
          </a:prstGeom>
        </p:spPr>
      </p:pic>
      <p:sp>
        <p:nvSpPr>
          <p:cNvPr id="21" name="Title 1"/>
          <p:cNvSpPr>
            <a:spLocks noGrp="1"/>
          </p:cNvSpPr>
          <p:nvPr>
            <p:ph type="title" hasCustomPrompt="1"/>
          </p:nvPr>
        </p:nvSpPr>
        <p:spPr>
          <a:xfrm>
            <a:off x="6312966" y="481903"/>
            <a:ext cx="5396434" cy="1018552"/>
          </a:xfrm>
        </p:spPr>
        <p:txBody>
          <a:bodyPr/>
          <a:lstStyle>
            <a:lvl1pPr>
              <a:defRPr>
                <a:solidFill>
                  <a:schemeClr val="accent1">
                    <a:lumMod val="75000"/>
                  </a:schemeClr>
                </a:solidFill>
                <a:latin typeface="+mn-lt"/>
              </a:defRPr>
            </a:lvl1pPr>
          </a:lstStyle>
          <a:p>
            <a:r>
              <a:rPr lang="en-US"/>
              <a:t>Page Heading</a:t>
            </a:r>
          </a:p>
        </p:txBody>
      </p:sp>
      <p:sp>
        <p:nvSpPr>
          <p:cNvPr id="22" name="Content Placeholder 2"/>
          <p:cNvSpPr>
            <a:spLocks noGrp="1"/>
          </p:cNvSpPr>
          <p:nvPr>
            <p:ph idx="1"/>
          </p:nvPr>
        </p:nvSpPr>
        <p:spPr>
          <a:xfrm>
            <a:off x="6312966" y="1797913"/>
            <a:ext cx="5396434" cy="3754586"/>
          </a:xfrm>
        </p:spPr>
        <p:txBody>
          <a:bodyPr/>
          <a:lstStyle>
            <a:lvl1pPr>
              <a:buClr>
                <a:schemeClr val="accent1">
                  <a:lumMod val="75000"/>
                </a:schemeClr>
              </a:buClr>
              <a:defRPr/>
            </a:lvl1pPr>
            <a:lvl2pPr>
              <a:buClr>
                <a:schemeClr val="accent1">
                  <a:lumMod val="75000"/>
                </a:schemeClr>
              </a:buClr>
              <a:defRPr/>
            </a:lvl2pPr>
            <a:lvl3pPr>
              <a:buClr>
                <a:schemeClr val="accent1">
                  <a:lumMod val="75000"/>
                </a:schemeClr>
              </a:buClr>
              <a:defRPr/>
            </a:lvl3pPr>
            <a:lvl4pPr>
              <a:buClr>
                <a:schemeClr val="accent1">
                  <a:lumMod val="75000"/>
                </a:schemeClr>
              </a:buClr>
              <a:defRPr/>
            </a:lvl4pPr>
            <a:lvl5pPr>
              <a:buClr>
                <a:schemeClr val="accent1">
                  <a:lumMod val="75000"/>
                </a:schemeClr>
              </a:buCl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8812726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3_Blank">
    <p:spTree>
      <p:nvGrpSpPr>
        <p:cNvPr id="1" name=""/>
        <p:cNvGrpSpPr/>
        <p:nvPr/>
      </p:nvGrpSpPr>
      <p:grpSpPr>
        <a:xfrm>
          <a:off x="0" y="0"/>
          <a:ext cx="0" cy="0"/>
          <a:chOff x="0" y="0"/>
          <a:chExt cx="0" cy="0"/>
        </a:xfrm>
      </p:grpSpPr>
      <p:sp>
        <p:nvSpPr>
          <p:cNvPr id="6" name="Picture Placeholder 6">
            <a:extLst>
              <a:ext uri="{FF2B5EF4-FFF2-40B4-BE49-F238E27FC236}">
                <a16:creationId xmlns:a16="http://schemas.microsoft.com/office/drawing/2014/main" id="{5DA2DB44-BC59-4C0D-B6BA-D0618B68915E}"/>
              </a:ext>
            </a:extLst>
          </p:cNvPr>
          <p:cNvSpPr>
            <a:spLocks noGrp="1"/>
          </p:cNvSpPr>
          <p:nvPr>
            <p:ph type="pic" sz="quarter" idx="13" hasCustomPrompt="1"/>
          </p:nvPr>
        </p:nvSpPr>
        <p:spPr>
          <a:xfrm>
            <a:off x="6269306" y="481903"/>
            <a:ext cx="5483754" cy="5070595"/>
          </a:xfrm>
          <a:pattFill prst="lgGrid">
            <a:fgClr>
              <a:schemeClr val="accent1"/>
            </a:fgClr>
            <a:bgClr>
              <a:schemeClr val="bg1"/>
            </a:bgClr>
          </a:pattFill>
        </p:spPr>
        <p:txBody>
          <a:bodyPr anchor="ctr">
            <a:normAutofit/>
          </a:bodyPr>
          <a:lstStyle>
            <a:lvl1pPr marL="0" indent="0" algn="ctr">
              <a:buNone/>
              <a:defRPr sz="1800"/>
            </a:lvl1pPr>
          </a:lstStyle>
          <a:p>
            <a:r>
              <a:rPr lang="en-US"/>
              <a:t>Drag and drop your picture here</a:t>
            </a:r>
          </a:p>
        </p:txBody>
      </p:sp>
      <p:sp>
        <p:nvSpPr>
          <p:cNvPr id="11" name="Rectangle 10"/>
          <p:cNvSpPr/>
          <p:nvPr userDrawn="1"/>
        </p:nvSpPr>
        <p:spPr>
          <a:xfrm>
            <a:off x="0" y="5849957"/>
            <a:ext cx="12192000" cy="672029"/>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userDrawn="1"/>
        </p:nvSpPr>
        <p:spPr>
          <a:xfrm>
            <a:off x="9397389" y="5552499"/>
            <a:ext cx="2093206" cy="1222873"/>
          </a:xfrm>
          <a:prstGeom prst="rect">
            <a:avLst/>
          </a:prstGeom>
          <a:solidFill>
            <a:schemeClr val="bg1"/>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3" name="Picture 1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585029" y="5712245"/>
            <a:ext cx="1784028" cy="947450"/>
          </a:xfrm>
          <a:prstGeom prst="rect">
            <a:avLst/>
          </a:prstGeom>
        </p:spPr>
      </p:pic>
      <p:sp>
        <p:nvSpPr>
          <p:cNvPr id="14" name="TextBox 13"/>
          <p:cNvSpPr txBox="1"/>
          <p:nvPr userDrawn="1"/>
        </p:nvSpPr>
        <p:spPr>
          <a:xfrm>
            <a:off x="2020991" y="6047624"/>
            <a:ext cx="2573039" cy="307777"/>
          </a:xfrm>
          <a:prstGeom prst="rect">
            <a:avLst/>
          </a:prstGeom>
          <a:noFill/>
        </p:spPr>
        <p:txBody>
          <a:bodyPr wrap="square" rtlCol="0">
            <a:spAutoFit/>
          </a:bodyPr>
          <a:lstStyle/>
          <a:p>
            <a:r>
              <a:rPr lang="en-US" sz="1400">
                <a:solidFill>
                  <a:schemeClr val="bg1"/>
                </a:solidFill>
              </a:rPr>
              <a:t>shpllc.com | 912-691-5711 </a:t>
            </a:r>
          </a:p>
        </p:txBody>
      </p:sp>
      <p:pic>
        <p:nvPicPr>
          <p:cNvPr id="15" name="Picture 14"/>
          <p:cNvPicPr/>
          <p:nvPr userDrawn="1"/>
        </p:nvPicPr>
        <p:blipFill>
          <a:blip r:embed="rId3">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1609777" y="6047624"/>
            <a:ext cx="311045" cy="311045"/>
          </a:xfrm>
          <a:prstGeom prst="rect">
            <a:avLst/>
          </a:prstGeom>
        </p:spPr>
      </p:pic>
      <p:pic>
        <p:nvPicPr>
          <p:cNvPr id="16" name="Picture 15"/>
          <p:cNvPicPr/>
          <p:nvPr userDrawn="1"/>
        </p:nvPicPr>
        <p:blipFill>
          <a:blip r:embed="rId4">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790623" y="6047624"/>
            <a:ext cx="311045" cy="311045"/>
          </a:xfrm>
          <a:prstGeom prst="rect">
            <a:avLst/>
          </a:prstGeom>
        </p:spPr>
      </p:pic>
      <p:pic>
        <p:nvPicPr>
          <p:cNvPr id="17" name="Picture 16"/>
          <p:cNvPicPr/>
          <p:nvPr userDrawn="1"/>
        </p:nvPicPr>
        <p:blipFill>
          <a:blip r:embed="rId5">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382683" y="6048259"/>
            <a:ext cx="311045" cy="311045"/>
          </a:xfrm>
          <a:prstGeom prst="rect">
            <a:avLst/>
          </a:prstGeom>
        </p:spPr>
      </p:pic>
      <p:pic>
        <p:nvPicPr>
          <p:cNvPr id="18" name="Picture 17"/>
          <p:cNvPicPr/>
          <p:nvPr userDrawn="1"/>
        </p:nvPicPr>
        <p:blipFill>
          <a:blip r:embed="rId6">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1198563" y="6047624"/>
            <a:ext cx="311045" cy="311045"/>
          </a:xfrm>
          <a:prstGeom prst="rect">
            <a:avLst/>
          </a:prstGeom>
        </p:spPr>
      </p:pic>
      <p:sp>
        <p:nvSpPr>
          <p:cNvPr id="21" name="Title 1"/>
          <p:cNvSpPr>
            <a:spLocks noGrp="1"/>
          </p:cNvSpPr>
          <p:nvPr>
            <p:ph type="title" hasCustomPrompt="1"/>
          </p:nvPr>
        </p:nvSpPr>
        <p:spPr>
          <a:xfrm>
            <a:off x="414661" y="481903"/>
            <a:ext cx="5396434" cy="1018552"/>
          </a:xfrm>
        </p:spPr>
        <p:txBody>
          <a:bodyPr/>
          <a:lstStyle>
            <a:lvl1pPr>
              <a:defRPr>
                <a:solidFill>
                  <a:schemeClr val="accent1">
                    <a:lumMod val="75000"/>
                  </a:schemeClr>
                </a:solidFill>
                <a:latin typeface="+mn-lt"/>
              </a:defRPr>
            </a:lvl1pPr>
          </a:lstStyle>
          <a:p>
            <a:r>
              <a:rPr lang="en-US"/>
              <a:t>Page Heading</a:t>
            </a:r>
          </a:p>
        </p:txBody>
      </p:sp>
      <p:sp>
        <p:nvSpPr>
          <p:cNvPr id="22" name="Content Placeholder 2"/>
          <p:cNvSpPr>
            <a:spLocks noGrp="1"/>
          </p:cNvSpPr>
          <p:nvPr>
            <p:ph idx="1"/>
          </p:nvPr>
        </p:nvSpPr>
        <p:spPr>
          <a:xfrm>
            <a:off x="414661" y="1797913"/>
            <a:ext cx="5396434" cy="3754586"/>
          </a:xfrm>
        </p:spPr>
        <p:txBody>
          <a:bodyPr/>
          <a:lstStyle>
            <a:lvl1pPr>
              <a:buClr>
                <a:schemeClr val="accent1">
                  <a:lumMod val="75000"/>
                </a:schemeClr>
              </a:buClr>
              <a:defRPr/>
            </a:lvl1pPr>
            <a:lvl2pPr>
              <a:buClr>
                <a:schemeClr val="accent1">
                  <a:lumMod val="75000"/>
                </a:schemeClr>
              </a:buClr>
              <a:defRPr/>
            </a:lvl2pPr>
            <a:lvl3pPr>
              <a:buClr>
                <a:schemeClr val="accent1">
                  <a:lumMod val="75000"/>
                </a:schemeClr>
              </a:buClr>
              <a:defRPr/>
            </a:lvl3pPr>
            <a:lvl4pPr>
              <a:buClr>
                <a:schemeClr val="accent1">
                  <a:lumMod val="75000"/>
                </a:schemeClr>
              </a:buClr>
              <a:defRPr/>
            </a:lvl4pPr>
            <a:lvl5pPr>
              <a:buClr>
                <a:schemeClr val="accent1">
                  <a:lumMod val="75000"/>
                </a:schemeClr>
              </a:buCl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20602379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5_Blank">
    <p:spTree>
      <p:nvGrpSpPr>
        <p:cNvPr id="1" name=""/>
        <p:cNvGrpSpPr/>
        <p:nvPr/>
      </p:nvGrpSpPr>
      <p:grpSpPr>
        <a:xfrm>
          <a:off x="0" y="0"/>
          <a:ext cx="0" cy="0"/>
          <a:chOff x="0" y="0"/>
          <a:chExt cx="0" cy="0"/>
        </a:xfrm>
      </p:grpSpPr>
      <p:sp>
        <p:nvSpPr>
          <p:cNvPr id="6" name="Picture Placeholder 6">
            <a:extLst>
              <a:ext uri="{FF2B5EF4-FFF2-40B4-BE49-F238E27FC236}">
                <a16:creationId xmlns:a16="http://schemas.microsoft.com/office/drawing/2014/main" id="{5DA2DB44-BC59-4C0D-B6BA-D0618B68915E}"/>
              </a:ext>
            </a:extLst>
          </p:cNvPr>
          <p:cNvSpPr>
            <a:spLocks noGrp="1"/>
          </p:cNvSpPr>
          <p:nvPr>
            <p:ph type="pic" sz="quarter" idx="13" hasCustomPrompt="1"/>
          </p:nvPr>
        </p:nvSpPr>
        <p:spPr>
          <a:xfrm>
            <a:off x="6932103" y="1673630"/>
            <a:ext cx="4084319" cy="2313940"/>
          </a:xfrm>
          <a:pattFill prst="lgGrid">
            <a:fgClr>
              <a:schemeClr val="accent1"/>
            </a:fgClr>
            <a:bgClr>
              <a:schemeClr val="bg1"/>
            </a:bgClr>
          </a:pattFill>
        </p:spPr>
        <p:txBody>
          <a:bodyPr anchor="ctr">
            <a:normAutofit/>
          </a:bodyPr>
          <a:lstStyle>
            <a:lvl1pPr marL="0" indent="0" algn="ctr">
              <a:buNone/>
              <a:defRPr sz="1800"/>
            </a:lvl1pPr>
          </a:lstStyle>
          <a:p>
            <a:r>
              <a:rPr lang="en-US"/>
              <a:t>Drag and drop your picture here</a:t>
            </a:r>
          </a:p>
        </p:txBody>
      </p:sp>
      <p:pic>
        <p:nvPicPr>
          <p:cNvPr id="20" name="Picture 19">
            <a:extLst>
              <a:ext uri="{FF2B5EF4-FFF2-40B4-BE49-F238E27FC236}">
                <a16:creationId xmlns:a16="http://schemas.microsoft.com/office/drawing/2014/main" id="{D84D11FC-9EA1-4EA8-A49E-0279A98E3E18}"/>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777407" y="1500455"/>
            <a:ext cx="4393712" cy="3517392"/>
          </a:xfrm>
          <a:prstGeom prst="rect">
            <a:avLst/>
          </a:prstGeom>
        </p:spPr>
      </p:pic>
      <p:sp>
        <p:nvSpPr>
          <p:cNvPr id="11" name="Rectangle 10"/>
          <p:cNvSpPr/>
          <p:nvPr userDrawn="1"/>
        </p:nvSpPr>
        <p:spPr>
          <a:xfrm>
            <a:off x="0" y="5849957"/>
            <a:ext cx="12192000" cy="672029"/>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userDrawn="1"/>
        </p:nvSpPr>
        <p:spPr>
          <a:xfrm>
            <a:off x="9397389" y="5552499"/>
            <a:ext cx="2093206" cy="1222873"/>
          </a:xfrm>
          <a:prstGeom prst="rect">
            <a:avLst/>
          </a:prstGeom>
          <a:solidFill>
            <a:schemeClr val="bg1"/>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3" name="Picture 12"/>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9585029" y="5712245"/>
            <a:ext cx="1784028" cy="947450"/>
          </a:xfrm>
          <a:prstGeom prst="rect">
            <a:avLst/>
          </a:prstGeom>
        </p:spPr>
      </p:pic>
      <p:sp>
        <p:nvSpPr>
          <p:cNvPr id="14" name="TextBox 13"/>
          <p:cNvSpPr txBox="1"/>
          <p:nvPr userDrawn="1"/>
        </p:nvSpPr>
        <p:spPr>
          <a:xfrm>
            <a:off x="2020991" y="6047624"/>
            <a:ext cx="2573039" cy="307777"/>
          </a:xfrm>
          <a:prstGeom prst="rect">
            <a:avLst/>
          </a:prstGeom>
          <a:noFill/>
        </p:spPr>
        <p:txBody>
          <a:bodyPr wrap="square" rtlCol="0">
            <a:spAutoFit/>
          </a:bodyPr>
          <a:lstStyle/>
          <a:p>
            <a:r>
              <a:rPr lang="en-US" sz="1400">
                <a:solidFill>
                  <a:schemeClr val="bg1"/>
                </a:solidFill>
              </a:rPr>
              <a:t>shpllc.com | 912-691-5711 </a:t>
            </a:r>
          </a:p>
        </p:txBody>
      </p:sp>
      <p:pic>
        <p:nvPicPr>
          <p:cNvPr id="15" name="Picture 14"/>
          <p:cNvPicPr/>
          <p:nvPr userDrawn="1"/>
        </p:nvPicPr>
        <p:blipFill>
          <a:blip r:embed="rId4">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1609777" y="6047624"/>
            <a:ext cx="311045" cy="311045"/>
          </a:xfrm>
          <a:prstGeom prst="rect">
            <a:avLst/>
          </a:prstGeom>
        </p:spPr>
      </p:pic>
      <p:pic>
        <p:nvPicPr>
          <p:cNvPr id="16" name="Picture 15"/>
          <p:cNvPicPr/>
          <p:nvPr userDrawn="1"/>
        </p:nvPicPr>
        <p:blipFill>
          <a:blip r:embed="rId5">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790623" y="6047624"/>
            <a:ext cx="311045" cy="311045"/>
          </a:xfrm>
          <a:prstGeom prst="rect">
            <a:avLst/>
          </a:prstGeom>
        </p:spPr>
      </p:pic>
      <p:pic>
        <p:nvPicPr>
          <p:cNvPr id="17" name="Picture 16"/>
          <p:cNvPicPr/>
          <p:nvPr userDrawn="1"/>
        </p:nvPicPr>
        <p:blipFill>
          <a:blip r:embed="rId6">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382683" y="6048259"/>
            <a:ext cx="311045" cy="311045"/>
          </a:xfrm>
          <a:prstGeom prst="rect">
            <a:avLst/>
          </a:prstGeom>
        </p:spPr>
      </p:pic>
      <p:pic>
        <p:nvPicPr>
          <p:cNvPr id="18" name="Picture 17"/>
          <p:cNvPicPr/>
          <p:nvPr userDrawn="1"/>
        </p:nvPicPr>
        <p:blipFill>
          <a:blip r:embed="rId7">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1198563" y="6047624"/>
            <a:ext cx="311045" cy="311045"/>
          </a:xfrm>
          <a:prstGeom prst="rect">
            <a:avLst/>
          </a:prstGeom>
        </p:spPr>
      </p:pic>
      <p:sp>
        <p:nvSpPr>
          <p:cNvPr id="21" name="Title 1"/>
          <p:cNvSpPr>
            <a:spLocks noGrp="1"/>
          </p:cNvSpPr>
          <p:nvPr>
            <p:ph type="title" hasCustomPrompt="1"/>
          </p:nvPr>
        </p:nvSpPr>
        <p:spPr>
          <a:xfrm>
            <a:off x="414661" y="481903"/>
            <a:ext cx="5396434" cy="1018552"/>
          </a:xfrm>
        </p:spPr>
        <p:txBody>
          <a:bodyPr/>
          <a:lstStyle>
            <a:lvl1pPr>
              <a:defRPr>
                <a:solidFill>
                  <a:schemeClr val="accent1">
                    <a:lumMod val="75000"/>
                  </a:schemeClr>
                </a:solidFill>
                <a:latin typeface="+mn-lt"/>
              </a:defRPr>
            </a:lvl1pPr>
          </a:lstStyle>
          <a:p>
            <a:r>
              <a:rPr lang="en-US"/>
              <a:t>Page Heading</a:t>
            </a:r>
          </a:p>
        </p:txBody>
      </p:sp>
      <p:sp>
        <p:nvSpPr>
          <p:cNvPr id="22" name="Content Placeholder 2"/>
          <p:cNvSpPr>
            <a:spLocks noGrp="1"/>
          </p:cNvSpPr>
          <p:nvPr>
            <p:ph idx="1"/>
          </p:nvPr>
        </p:nvSpPr>
        <p:spPr>
          <a:xfrm>
            <a:off x="414661" y="1797913"/>
            <a:ext cx="5396434" cy="3754586"/>
          </a:xfrm>
        </p:spPr>
        <p:txBody>
          <a:bodyPr/>
          <a:lstStyle>
            <a:lvl1pPr>
              <a:buClr>
                <a:schemeClr val="accent1">
                  <a:lumMod val="75000"/>
                </a:schemeClr>
              </a:buClr>
              <a:defRPr/>
            </a:lvl1pPr>
            <a:lvl2pPr>
              <a:buClr>
                <a:schemeClr val="accent1">
                  <a:lumMod val="75000"/>
                </a:schemeClr>
              </a:buClr>
              <a:defRPr/>
            </a:lvl2pPr>
            <a:lvl3pPr>
              <a:buClr>
                <a:schemeClr val="accent1">
                  <a:lumMod val="75000"/>
                </a:schemeClr>
              </a:buClr>
              <a:defRPr/>
            </a:lvl3pPr>
            <a:lvl4pPr>
              <a:buClr>
                <a:schemeClr val="accent1">
                  <a:lumMod val="75000"/>
                </a:schemeClr>
              </a:buClr>
              <a:defRPr/>
            </a:lvl4pPr>
            <a:lvl5pPr>
              <a:buClr>
                <a:schemeClr val="accent1">
                  <a:lumMod val="75000"/>
                </a:schemeClr>
              </a:buCl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81223754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blank">
  <p:cSld name="1_Blank">
    <p:spTree>
      <p:nvGrpSpPr>
        <p:cNvPr id="1" name=""/>
        <p:cNvGrpSpPr/>
        <p:nvPr/>
      </p:nvGrpSpPr>
      <p:grpSpPr>
        <a:xfrm>
          <a:off x="0" y="0"/>
          <a:ext cx="0" cy="0"/>
          <a:chOff x="0" y="0"/>
          <a:chExt cx="0" cy="0"/>
        </a:xfrm>
      </p:grpSpPr>
      <p:sp>
        <p:nvSpPr>
          <p:cNvPr id="2" name="Rectangle 1"/>
          <p:cNvSpPr/>
          <p:nvPr userDrawn="1"/>
        </p:nvSpPr>
        <p:spPr>
          <a:xfrm>
            <a:off x="0" y="5849957"/>
            <a:ext cx="12192000" cy="672029"/>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Rectangle 2"/>
          <p:cNvSpPr/>
          <p:nvPr userDrawn="1"/>
        </p:nvSpPr>
        <p:spPr>
          <a:xfrm>
            <a:off x="9397389" y="5552499"/>
            <a:ext cx="2093206" cy="1222873"/>
          </a:xfrm>
          <a:prstGeom prst="rect">
            <a:avLst/>
          </a:prstGeom>
          <a:solidFill>
            <a:schemeClr val="bg1"/>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585029" y="5712245"/>
            <a:ext cx="1784028" cy="947450"/>
          </a:xfrm>
          <a:prstGeom prst="rect">
            <a:avLst/>
          </a:prstGeom>
        </p:spPr>
      </p:pic>
      <p:sp>
        <p:nvSpPr>
          <p:cNvPr id="5" name="TextBox 4"/>
          <p:cNvSpPr txBox="1"/>
          <p:nvPr userDrawn="1"/>
        </p:nvSpPr>
        <p:spPr>
          <a:xfrm>
            <a:off x="2020991" y="6047624"/>
            <a:ext cx="2573039" cy="307777"/>
          </a:xfrm>
          <a:prstGeom prst="rect">
            <a:avLst/>
          </a:prstGeom>
          <a:noFill/>
        </p:spPr>
        <p:txBody>
          <a:bodyPr wrap="square" rtlCol="0">
            <a:spAutoFit/>
          </a:bodyPr>
          <a:lstStyle/>
          <a:p>
            <a:r>
              <a:rPr lang="en-US" sz="1400">
                <a:solidFill>
                  <a:schemeClr val="bg1"/>
                </a:solidFill>
              </a:rPr>
              <a:t>shpllc.com | 912-691-5711 </a:t>
            </a:r>
          </a:p>
        </p:txBody>
      </p:sp>
      <p:pic>
        <p:nvPicPr>
          <p:cNvPr id="6" name="Picture 5"/>
          <p:cNvPicPr/>
          <p:nvPr userDrawn="1"/>
        </p:nvPicPr>
        <p:blipFill>
          <a:blip r:embed="rId3">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1609777" y="6047624"/>
            <a:ext cx="311045" cy="311045"/>
          </a:xfrm>
          <a:prstGeom prst="rect">
            <a:avLst/>
          </a:prstGeom>
        </p:spPr>
      </p:pic>
      <p:pic>
        <p:nvPicPr>
          <p:cNvPr id="7" name="Picture 6"/>
          <p:cNvPicPr/>
          <p:nvPr userDrawn="1"/>
        </p:nvPicPr>
        <p:blipFill>
          <a:blip r:embed="rId4">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790623" y="6047624"/>
            <a:ext cx="311045" cy="311045"/>
          </a:xfrm>
          <a:prstGeom prst="rect">
            <a:avLst/>
          </a:prstGeom>
        </p:spPr>
      </p:pic>
      <p:pic>
        <p:nvPicPr>
          <p:cNvPr id="8" name="Picture 7"/>
          <p:cNvPicPr/>
          <p:nvPr userDrawn="1"/>
        </p:nvPicPr>
        <p:blipFill>
          <a:blip r:embed="rId5">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382683" y="6048259"/>
            <a:ext cx="311045" cy="311045"/>
          </a:xfrm>
          <a:prstGeom prst="rect">
            <a:avLst/>
          </a:prstGeom>
        </p:spPr>
      </p:pic>
      <p:pic>
        <p:nvPicPr>
          <p:cNvPr id="9" name="Picture 8"/>
          <p:cNvPicPr/>
          <p:nvPr userDrawn="1"/>
        </p:nvPicPr>
        <p:blipFill>
          <a:blip r:embed="rId6">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1198563" y="6047624"/>
            <a:ext cx="311045" cy="311045"/>
          </a:xfrm>
          <a:prstGeom prst="rect">
            <a:avLst/>
          </a:prstGeom>
        </p:spPr>
      </p:pic>
    </p:spTree>
    <p:extLst>
      <p:ext uri="{BB962C8B-B14F-4D97-AF65-F5344CB8AC3E}">
        <p14:creationId xmlns:p14="http://schemas.microsoft.com/office/powerpoint/2010/main" val="382425122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Tree>
    <p:extLst>
      <p:ext uri="{BB962C8B-B14F-4D97-AF65-F5344CB8AC3E}">
        <p14:creationId xmlns:p14="http://schemas.microsoft.com/office/powerpoint/2010/main" val="29491403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4_Title Slide">
    <p:spTree>
      <p:nvGrpSpPr>
        <p:cNvPr id="1" name=""/>
        <p:cNvGrpSpPr/>
        <p:nvPr/>
      </p:nvGrpSpPr>
      <p:grpSpPr>
        <a:xfrm>
          <a:off x="0" y="0"/>
          <a:ext cx="0" cy="0"/>
          <a:chOff x="0" y="0"/>
          <a:chExt cx="0" cy="0"/>
        </a:xfrm>
      </p:grpSpPr>
      <p:sp>
        <p:nvSpPr>
          <p:cNvPr id="15" name="Rectangle 14">
            <a:extLst>
              <a:ext uri="{FF2B5EF4-FFF2-40B4-BE49-F238E27FC236}">
                <a16:creationId xmlns:a16="http://schemas.microsoft.com/office/drawing/2014/main" id="{B5E6ACAB-C341-4F22-B4CC-C99801714F1D}"/>
              </a:ext>
            </a:extLst>
          </p:cNvPr>
          <p:cNvSpPr/>
          <p:nvPr userDrawn="1"/>
        </p:nvSpPr>
        <p:spPr>
          <a:xfrm>
            <a:off x="0" y="-22783"/>
            <a:ext cx="12192000" cy="5483784"/>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hasCustomPrompt="1"/>
          </p:nvPr>
        </p:nvSpPr>
        <p:spPr>
          <a:xfrm>
            <a:off x="1524000" y="2069098"/>
            <a:ext cx="9144000" cy="1017134"/>
          </a:xfrm>
        </p:spPr>
        <p:txBody>
          <a:bodyPr anchor="b"/>
          <a:lstStyle>
            <a:lvl1pPr algn="ctr">
              <a:defRPr sz="6000">
                <a:solidFill>
                  <a:schemeClr val="bg1"/>
                </a:solidFill>
              </a:defRPr>
            </a:lvl1pPr>
          </a:lstStyle>
          <a:p>
            <a:r>
              <a:rPr lang="en-US"/>
              <a:t>Presentation Title</a:t>
            </a:r>
          </a:p>
        </p:txBody>
      </p:sp>
      <p:sp>
        <p:nvSpPr>
          <p:cNvPr id="3" name="Subtitle 2"/>
          <p:cNvSpPr>
            <a:spLocks noGrp="1"/>
          </p:cNvSpPr>
          <p:nvPr>
            <p:ph type="subTitle" idx="1" hasCustomPrompt="1"/>
          </p:nvPr>
        </p:nvSpPr>
        <p:spPr>
          <a:xfrm>
            <a:off x="1524000" y="3178307"/>
            <a:ext cx="9144000" cy="1326668"/>
          </a:xfrm>
        </p:spPr>
        <p:txBody>
          <a:bodyPr/>
          <a:lstStyle>
            <a:lvl1pPr marL="0" indent="0" algn="ctr">
              <a:buNone/>
              <a:defRPr sz="2400" baseline="0">
                <a:solidFill>
                  <a:schemeClr val="bg2"/>
                </a:solidFill>
                <a:latin typeface="+mj-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Speaker Name, Speaker Title</a:t>
            </a:r>
          </a:p>
        </p:txBody>
      </p:sp>
      <p:sp>
        <p:nvSpPr>
          <p:cNvPr id="7" name="Rectangle 6"/>
          <p:cNvSpPr/>
          <p:nvPr userDrawn="1"/>
        </p:nvSpPr>
        <p:spPr>
          <a:xfrm>
            <a:off x="0" y="5849957"/>
            <a:ext cx="12192000" cy="672029"/>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userDrawn="1"/>
        </p:nvSpPr>
        <p:spPr>
          <a:xfrm>
            <a:off x="9397389" y="5552499"/>
            <a:ext cx="2093206" cy="1222873"/>
          </a:xfrm>
          <a:prstGeom prst="rect">
            <a:avLst/>
          </a:prstGeom>
          <a:solidFill>
            <a:schemeClr val="bg1"/>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585029" y="5712245"/>
            <a:ext cx="1784028" cy="947450"/>
          </a:xfrm>
          <a:prstGeom prst="rect">
            <a:avLst/>
          </a:prstGeom>
        </p:spPr>
      </p:pic>
      <p:sp>
        <p:nvSpPr>
          <p:cNvPr id="10" name="TextBox 9"/>
          <p:cNvSpPr txBox="1"/>
          <p:nvPr userDrawn="1"/>
        </p:nvSpPr>
        <p:spPr>
          <a:xfrm>
            <a:off x="2020991" y="6047624"/>
            <a:ext cx="2573039" cy="307777"/>
          </a:xfrm>
          <a:prstGeom prst="rect">
            <a:avLst/>
          </a:prstGeom>
          <a:noFill/>
        </p:spPr>
        <p:txBody>
          <a:bodyPr wrap="square" rtlCol="0">
            <a:spAutoFit/>
          </a:bodyPr>
          <a:lstStyle/>
          <a:p>
            <a:r>
              <a:rPr lang="en-US" sz="1400">
                <a:solidFill>
                  <a:schemeClr val="bg1"/>
                </a:solidFill>
              </a:rPr>
              <a:t>shpllc.com | 912-691-5711 </a:t>
            </a:r>
          </a:p>
        </p:txBody>
      </p:sp>
      <p:pic>
        <p:nvPicPr>
          <p:cNvPr id="11" name="Picture 10"/>
          <p:cNvPicPr/>
          <p:nvPr userDrawn="1"/>
        </p:nvPicPr>
        <p:blipFill>
          <a:blip r:embed="rId3">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1609777" y="6047624"/>
            <a:ext cx="311045" cy="311045"/>
          </a:xfrm>
          <a:prstGeom prst="rect">
            <a:avLst/>
          </a:prstGeom>
        </p:spPr>
      </p:pic>
      <p:pic>
        <p:nvPicPr>
          <p:cNvPr id="12" name="Picture 11"/>
          <p:cNvPicPr/>
          <p:nvPr userDrawn="1"/>
        </p:nvPicPr>
        <p:blipFill>
          <a:blip r:embed="rId4">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790623" y="6047624"/>
            <a:ext cx="311045" cy="311045"/>
          </a:xfrm>
          <a:prstGeom prst="rect">
            <a:avLst/>
          </a:prstGeom>
        </p:spPr>
      </p:pic>
      <p:pic>
        <p:nvPicPr>
          <p:cNvPr id="13" name="Picture 12"/>
          <p:cNvPicPr/>
          <p:nvPr userDrawn="1"/>
        </p:nvPicPr>
        <p:blipFill>
          <a:blip r:embed="rId5">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382683" y="6048259"/>
            <a:ext cx="311045" cy="311045"/>
          </a:xfrm>
          <a:prstGeom prst="rect">
            <a:avLst/>
          </a:prstGeom>
        </p:spPr>
      </p:pic>
      <p:pic>
        <p:nvPicPr>
          <p:cNvPr id="14" name="Picture 13"/>
          <p:cNvPicPr/>
          <p:nvPr userDrawn="1"/>
        </p:nvPicPr>
        <p:blipFill>
          <a:blip r:embed="rId6">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1198563" y="6047624"/>
            <a:ext cx="311045" cy="311045"/>
          </a:xfrm>
          <a:prstGeom prst="rect">
            <a:avLst/>
          </a:prstGeom>
        </p:spPr>
      </p:pic>
    </p:spTree>
    <p:extLst>
      <p:ext uri="{BB962C8B-B14F-4D97-AF65-F5344CB8AC3E}">
        <p14:creationId xmlns:p14="http://schemas.microsoft.com/office/powerpoint/2010/main" val="4104176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3_Title Slide">
    <p:spTree>
      <p:nvGrpSpPr>
        <p:cNvPr id="1" name=""/>
        <p:cNvGrpSpPr/>
        <p:nvPr/>
      </p:nvGrpSpPr>
      <p:grpSpPr>
        <a:xfrm>
          <a:off x="0" y="0"/>
          <a:ext cx="0" cy="0"/>
          <a:chOff x="0" y="0"/>
          <a:chExt cx="0" cy="0"/>
        </a:xfrm>
      </p:grpSpPr>
      <p:sp>
        <p:nvSpPr>
          <p:cNvPr id="15" name="Picture Placeholder 6">
            <a:extLst>
              <a:ext uri="{FF2B5EF4-FFF2-40B4-BE49-F238E27FC236}">
                <a16:creationId xmlns:a16="http://schemas.microsoft.com/office/drawing/2014/main" id="{085CADB1-C9FF-48EF-BF24-959E292AA098}"/>
              </a:ext>
            </a:extLst>
          </p:cNvPr>
          <p:cNvSpPr>
            <a:spLocks noGrp="1"/>
          </p:cNvSpPr>
          <p:nvPr>
            <p:ph type="pic" sz="quarter" idx="11" hasCustomPrompt="1"/>
          </p:nvPr>
        </p:nvSpPr>
        <p:spPr>
          <a:xfrm>
            <a:off x="0" y="0"/>
            <a:ext cx="12192000" cy="5545660"/>
          </a:xfrm>
          <a:pattFill prst="lgGrid">
            <a:fgClr>
              <a:schemeClr val="accent1"/>
            </a:fgClr>
            <a:bgClr>
              <a:schemeClr val="bg1"/>
            </a:bgClr>
          </a:pattFill>
        </p:spPr>
        <p:txBody>
          <a:bodyPr anchor="ctr">
            <a:normAutofit/>
          </a:bodyPr>
          <a:lstStyle>
            <a:lvl1pPr marL="0" indent="0" algn="ctr">
              <a:buNone/>
              <a:defRPr sz="1800"/>
            </a:lvl1pPr>
          </a:lstStyle>
          <a:p>
            <a:r>
              <a:rPr lang="en-US"/>
              <a:t>Drag and drop your picture here</a:t>
            </a:r>
          </a:p>
        </p:txBody>
      </p:sp>
      <p:sp>
        <p:nvSpPr>
          <p:cNvPr id="7" name="Rectangle 6"/>
          <p:cNvSpPr/>
          <p:nvPr userDrawn="1"/>
        </p:nvSpPr>
        <p:spPr>
          <a:xfrm>
            <a:off x="0" y="5849957"/>
            <a:ext cx="12192000" cy="672029"/>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userDrawn="1"/>
        </p:nvSpPr>
        <p:spPr>
          <a:xfrm>
            <a:off x="9397389" y="5552499"/>
            <a:ext cx="2093206" cy="1222873"/>
          </a:xfrm>
          <a:prstGeom prst="rect">
            <a:avLst/>
          </a:prstGeom>
          <a:solidFill>
            <a:schemeClr val="bg1"/>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585029" y="5712245"/>
            <a:ext cx="1784028" cy="947450"/>
          </a:xfrm>
          <a:prstGeom prst="rect">
            <a:avLst/>
          </a:prstGeom>
        </p:spPr>
      </p:pic>
      <p:sp>
        <p:nvSpPr>
          <p:cNvPr id="10" name="TextBox 9"/>
          <p:cNvSpPr txBox="1"/>
          <p:nvPr userDrawn="1"/>
        </p:nvSpPr>
        <p:spPr>
          <a:xfrm>
            <a:off x="2020991" y="6047624"/>
            <a:ext cx="2573039" cy="307777"/>
          </a:xfrm>
          <a:prstGeom prst="rect">
            <a:avLst/>
          </a:prstGeom>
          <a:noFill/>
        </p:spPr>
        <p:txBody>
          <a:bodyPr wrap="square" rtlCol="0">
            <a:spAutoFit/>
          </a:bodyPr>
          <a:lstStyle/>
          <a:p>
            <a:r>
              <a:rPr lang="en-US" sz="1400">
                <a:solidFill>
                  <a:schemeClr val="bg1"/>
                </a:solidFill>
              </a:rPr>
              <a:t>shpllc.com | 912-691-5711 </a:t>
            </a:r>
          </a:p>
        </p:txBody>
      </p:sp>
      <p:pic>
        <p:nvPicPr>
          <p:cNvPr id="11" name="Picture 10"/>
          <p:cNvPicPr/>
          <p:nvPr userDrawn="1"/>
        </p:nvPicPr>
        <p:blipFill>
          <a:blip r:embed="rId3">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1609777" y="6047624"/>
            <a:ext cx="311045" cy="311045"/>
          </a:xfrm>
          <a:prstGeom prst="rect">
            <a:avLst/>
          </a:prstGeom>
        </p:spPr>
      </p:pic>
      <p:pic>
        <p:nvPicPr>
          <p:cNvPr id="12" name="Picture 11"/>
          <p:cNvPicPr/>
          <p:nvPr userDrawn="1"/>
        </p:nvPicPr>
        <p:blipFill>
          <a:blip r:embed="rId4">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790623" y="6047624"/>
            <a:ext cx="311045" cy="311045"/>
          </a:xfrm>
          <a:prstGeom prst="rect">
            <a:avLst/>
          </a:prstGeom>
        </p:spPr>
      </p:pic>
      <p:pic>
        <p:nvPicPr>
          <p:cNvPr id="13" name="Picture 12"/>
          <p:cNvPicPr/>
          <p:nvPr userDrawn="1"/>
        </p:nvPicPr>
        <p:blipFill>
          <a:blip r:embed="rId5">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382683" y="6048259"/>
            <a:ext cx="311045" cy="311045"/>
          </a:xfrm>
          <a:prstGeom prst="rect">
            <a:avLst/>
          </a:prstGeom>
        </p:spPr>
      </p:pic>
      <p:pic>
        <p:nvPicPr>
          <p:cNvPr id="14" name="Picture 13"/>
          <p:cNvPicPr/>
          <p:nvPr userDrawn="1"/>
        </p:nvPicPr>
        <p:blipFill>
          <a:blip r:embed="rId6">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1198563" y="6047624"/>
            <a:ext cx="311045" cy="311045"/>
          </a:xfrm>
          <a:prstGeom prst="rect">
            <a:avLst/>
          </a:prstGeom>
        </p:spPr>
      </p:pic>
      <p:sp>
        <p:nvSpPr>
          <p:cNvPr id="2" name="Title 1"/>
          <p:cNvSpPr>
            <a:spLocks noGrp="1"/>
          </p:cNvSpPr>
          <p:nvPr>
            <p:ph type="ctrTitle" hasCustomPrompt="1"/>
          </p:nvPr>
        </p:nvSpPr>
        <p:spPr>
          <a:xfrm>
            <a:off x="1524000" y="1959439"/>
            <a:ext cx="9144000" cy="1017134"/>
          </a:xfrm>
        </p:spPr>
        <p:txBody>
          <a:bodyPr anchor="b"/>
          <a:lstStyle>
            <a:lvl1pPr algn="ctr">
              <a:defRPr sz="6000">
                <a:solidFill>
                  <a:schemeClr val="bg1"/>
                </a:solidFill>
              </a:defRPr>
            </a:lvl1pPr>
          </a:lstStyle>
          <a:p>
            <a:r>
              <a:rPr lang="en-US"/>
              <a:t>Presentation Title</a:t>
            </a:r>
          </a:p>
        </p:txBody>
      </p:sp>
      <p:sp>
        <p:nvSpPr>
          <p:cNvPr id="3" name="Subtitle 2"/>
          <p:cNvSpPr>
            <a:spLocks noGrp="1"/>
          </p:cNvSpPr>
          <p:nvPr>
            <p:ph type="subTitle" idx="1" hasCustomPrompt="1"/>
          </p:nvPr>
        </p:nvSpPr>
        <p:spPr>
          <a:xfrm>
            <a:off x="1524000" y="3068648"/>
            <a:ext cx="9144000" cy="1326668"/>
          </a:xfrm>
        </p:spPr>
        <p:txBody>
          <a:bodyPr/>
          <a:lstStyle>
            <a:lvl1pPr marL="0" indent="0" algn="ctr">
              <a:buNone/>
              <a:defRPr sz="2400" baseline="0">
                <a:solidFill>
                  <a:schemeClr val="bg2"/>
                </a:solidFill>
                <a:latin typeface="+mj-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Speaker Name, Speaker Title</a:t>
            </a:r>
          </a:p>
        </p:txBody>
      </p:sp>
    </p:spTree>
    <p:extLst>
      <p:ext uri="{BB962C8B-B14F-4D97-AF65-F5344CB8AC3E}">
        <p14:creationId xmlns:p14="http://schemas.microsoft.com/office/powerpoint/2010/main" val="10635679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1524000" y="2950037"/>
            <a:ext cx="9144000" cy="1017134"/>
          </a:xfrm>
        </p:spPr>
        <p:txBody>
          <a:bodyPr anchor="b"/>
          <a:lstStyle>
            <a:lvl1pPr algn="ctr">
              <a:defRPr sz="6000">
                <a:solidFill>
                  <a:schemeClr val="accent1">
                    <a:lumMod val="75000"/>
                  </a:schemeClr>
                </a:solidFill>
              </a:defRPr>
            </a:lvl1pPr>
          </a:lstStyle>
          <a:p>
            <a:r>
              <a:rPr lang="en-US"/>
              <a:t>Presentation Title</a:t>
            </a:r>
          </a:p>
        </p:txBody>
      </p:sp>
      <p:sp>
        <p:nvSpPr>
          <p:cNvPr id="3" name="Subtitle 2"/>
          <p:cNvSpPr>
            <a:spLocks noGrp="1"/>
          </p:cNvSpPr>
          <p:nvPr>
            <p:ph type="subTitle" idx="1" hasCustomPrompt="1"/>
          </p:nvPr>
        </p:nvSpPr>
        <p:spPr>
          <a:xfrm>
            <a:off x="1524000" y="4059246"/>
            <a:ext cx="9144000" cy="1326668"/>
          </a:xfrm>
        </p:spPr>
        <p:txBody>
          <a:bodyPr/>
          <a:lstStyle>
            <a:lvl1pPr marL="0" indent="0" algn="ctr">
              <a:buNone/>
              <a:defRPr sz="2400" baseline="0">
                <a:latin typeface="+mj-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Speaker Name, Speaker Title</a:t>
            </a:r>
          </a:p>
        </p:txBody>
      </p:sp>
      <p:sp>
        <p:nvSpPr>
          <p:cNvPr id="7" name="Rectangle 6"/>
          <p:cNvSpPr/>
          <p:nvPr userDrawn="1"/>
        </p:nvSpPr>
        <p:spPr>
          <a:xfrm>
            <a:off x="0" y="5849957"/>
            <a:ext cx="12192000" cy="672029"/>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userDrawn="1"/>
        </p:nvSpPr>
        <p:spPr>
          <a:xfrm>
            <a:off x="9397389" y="5552499"/>
            <a:ext cx="2093206" cy="1222873"/>
          </a:xfrm>
          <a:prstGeom prst="rect">
            <a:avLst/>
          </a:prstGeom>
          <a:solidFill>
            <a:schemeClr val="bg1"/>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585029" y="5712245"/>
            <a:ext cx="1784028" cy="947450"/>
          </a:xfrm>
          <a:prstGeom prst="rect">
            <a:avLst/>
          </a:prstGeom>
        </p:spPr>
      </p:pic>
      <p:sp>
        <p:nvSpPr>
          <p:cNvPr id="10" name="TextBox 9"/>
          <p:cNvSpPr txBox="1"/>
          <p:nvPr userDrawn="1"/>
        </p:nvSpPr>
        <p:spPr>
          <a:xfrm>
            <a:off x="2020991" y="6047624"/>
            <a:ext cx="2573039" cy="307777"/>
          </a:xfrm>
          <a:prstGeom prst="rect">
            <a:avLst/>
          </a:prstGeom>
          <a:noFill/>
        </p:spPr>
        <p:txBody>
          <a:bodyPr wrap="square" rtlCol="0">
            <a:spAutoFit/>
          </a:bodyPr>
          <a:lstStyle/>
          <a:p>
            <a:r>
              <a:rPr lang="en-US" sz="1400">
                <a:solidFill>
                  <a:schemeClr val="bg1"/>
                </a:solidFill>
              </a:rPr>
              <a:t>shpllc.com | 912-691-5711 </a:t>
            </a:r>
          </a:p>
        </p:txBody>
      </p:sp>
      <p:pic>
        <p:nvPicPr>
          <p:cNvPr id="11" name="Picture 10"/>
          <p:cNvPicPr/>
          <p:nvPr userDrawn="1"/>
        </p:nvPicPr>
        <p:blipFill>
          <a:blip r:embed="rId3">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1609777" y="6047624"/>
            <a:ext cx="311045" cy="311045"/>
          </a:xfrm>
          <a:prstGeom prst="rect">
            <a:avLst/>
          </a:prstGeom>
        </p:spPr>
      </p:pic>
      <p:pic>
        <p:nvPicPr>
          <p:cNvPr id="12" name="Picture 11"/>
          <p:cNvPicPr/>
          <p:nvPr userDrawn="1"/>
        </p:nvPicPr>
        <p:blipFill>
          <a:blip r:embed="rId4">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790623" y="6047624"/>
            <a:ext cx="311045" cy="311045"/>
          </a:xfrm>
          <a:prstGeom prst="rect">
            <a:avLst/>
          </a:prstGeom>
        </p:spPr>
      </p:pic>
      <p:pic>
        <p:nvPicPr>
          <p:cNvPr id="13" name="Picture 12"/>
          <p:cNvPicPr/>
          <p:nvPr userDrawn="1"/>
        </p:nvPicPr>
        <p:blipFill>
          <a:blip r:embed="rId5">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382683" y="6048259"/>
            <a:ext cx="311045" cy="311045"/>
          </a:xfrm>
          <a:prstGeom prst="rect">
            <a:avLst/>
          </a:prstGeom>
        </p:spPr>
      </p:pic>
      <p:pic>
        <p:nvPicPr>
          <p:cNvPr id="14" name="Picture 13"/>
          <p:cNvPicPr/>
          <p:nvPr userDrawn="1"/>
        </p:nvPicPr>
        <p:blipFill>
          <a:blip r:embed="rId6">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1198563" y="6047624"/>
            <a:ext cx="311045" cy="311045"/>
          </a:xfrm>
          <a:prstGeom prst="rect">
            <a:avLst/>
          </a:prstGeom>
        </p:spPr>
      </p:pic>
      <p:sp>
        <p:nvSpPr>
          <p:cNvPr id="15" name="Picture Placeholder 6">
            <a:extLst>
              <a:ext uri="{FF2B5EF4-FFF2-40B4-BE49-F238E27FC236}">
                <a16:creationId xmlns:a16="http://schemas.microsoft.com/office/drawing/2014/main" id="{085CADB1-C9FF-48EF-BF24-959E292AA098}"/>
              </a:ext>
            </a:extLst>
          </p:cNvPr>
          <p:cNvSpPr>
            <a:spLocks noGrp="1"/>
          </p:cNvSpPr>
          <p:nvPr>
            <p:ph type="pic" sz="quarter" idx="11" hasCustomPrompt="1"/>
          </p:nvPr>
        </p:nvSpPr>
        <p:spPr>
          <a:xfrm>
            <a:off x="0" y="0"/>
            <a:ext cx="12192000" cy="2492829"/>
          </a:xfrm>
          <a:pattFill prst="lgGrid">
            <a:fgClr>
              <a:schemeClr val="accent1"/>
            </a:fgClr>
            <a:bgClr>
              <a:schemeClr val="bg1"/>
            </a:bgClr>
          </a:pattFill>
        </p:spPr>
        <p:txBody>
          <a:bodyPr anchor="ctr">
            <a:normAutofit/>
          </a:bodyPr>
          <a:lstStyle>
            <a:lvl1pPr marL="0" indent="0" algn="ctr">
              <a:buNone/>
              <a:defRPr sz="1800"/>
            </a:lvl1pPr>
          </a:lstStyle>
          <a:p>
            <a:r>
              <a:rPr lang="en-US"/>
              <a:t>Drag and drop your picture here</a:t>
            </a:r>
          </a:p>
        </p:txBody>
      </p:sp>
    </p:spTree>
    <p:extLst>
      <p:ext uri="{BB962C8B-B14F-4D97-AF65-F5344CB8AC3E}">
        <p14:creationId xmlns:p14="http://schemas.microsoft.com/office/powerpoint/2010/main" val="27427977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_Title Slide">
    <p:spTree>
      <p:nvGrpSpPr>
        <p:cNvPr id="1" name=""/>
        <p:cNvGrpSpPr/>
        <p:nvPr/>
      </p:nvGrpSpPr>
      <p:grpSpPr>
        <a:xfrm>
          <a:off x="0" y="0"/>
          <a:ext cx="0" cy="0"/>
          <a:chOff x="0" y="0"/>
          <a:chExt cx="0" cy="0"/>
        </a:xfrm>
      </p:grpSpPr>
      <p:sp>
        <p:nvSpPr>
          <p:cNvPr id="15" name="Picture Placeholder 6">
            <a:extLst>
              <a:ext uri="{FF2B5EF4-FFF2-40B4-BE49-F238E27FC236}">
                <a16:creationId xmlns:a16="http://schemas.microsoft.com/office/drawing/2014/main" id="{085CADB1-C9FF-48EF-BF24-959E292AA098}"/>
              </a:ext>
            </a:extLst>
          </p:cNvPr>
          <p:cNvSpPr>
            <a:spLocks noGrp="1"/>
          </p:cNvSpPr>
          <p:nvPr>
            <p:ph type="pic" sz="quarter" idx="11" hasCustomPrompt="1"/>
          </p:nvPr>
        </p:nvSpPr>
        <p:spPr>
          <a:xfrm>
            <a:off x="0" y="0"/>
            <a:ext cx="6106886" cy="5849957"/>
          </a:xfrm>
          <a:pattFill prst="lgGrid">
            <a:fgClr>
              <a:schemeClr val="accent1"/>
            </a:fgClr>
            <a:bgClr>
              <a:schemeClr val="bg1"/>
            </a:bgClr>
          </a:pattFill>
        </p:spPr>
        <p:txBody>
          <a:bodyPr anchor="ctr">
            <a:normAutofit/>
          </a:bodyPr>
          <a:lstStyle>
            <a:lvl1pPr marL="0" indent="0" algn="ctr">
              <a:buNone/>
              <a:defRPr sz="1800"/>
            </a:lvl1pPr>
          </a:lstStyle>
          <a:p>
            <a:r>
              <a:rPr lang="en-US"/>
              <a:t>Drag and drop your picture here</a:t>
            </a:r>
          </a:p>
        </p:txBody>
      </p:sp>
      <p:sp>
        <p:nvSpPr>
          <p:cNvPr id="2" name="Title 1"/>
          <p:cNvSpPr>
            <a:spLocks noGrp="1"/>
          </p:cNvSpPr>
          <p:nvPr>
            <p:ph type="ctrTitle" hasCustomPrompt="1"/>
          </p:nvPr>
        </p:nvSpPr>
        <p:spPr>
          <a:xfrm>
            <a:off x="6455229" y="1315839"/>
            <a:ext cx="5366658" cy="1746453"/>
          </a:xfrm>
        </p:spPr>
        <p:txBody>
          <a:bodyPr anchor="b"/>
          <a:lstStyle>
            <a:lvl1pPr algn="ctr">
              <a:defRPr sz="6000">
                <a:solidFill>
                  <a:schemeClr val="accent1">
                    <a:lumMod val="75000"/>
                  </a:schemeClr>
                </a:solidFill>
              </a:defRPr>
            </a:lvl1pPr>
          </a:lstStyle>
          <a:p>
            <a:r>
              <a:rPr lang="en-US"/>
              <a:t>Presentation Title</a:t>
            </a:r>
          </a:p>
        </p:txBody>
      </p:sp>
      <p:sp>
        <p:nvSpPr>
          <p:cNvPr id="3" name="Subtitle 2"/>
          <p:cNvSpPr>
            <a:spLocks noGrp="1"/>
          </p:cNvSpPr>
          <p:nvPr>
            <p:ph type="subTitle" idx="1" hasCustomPrompt="1"/>
          </p:nvPr>
        </p:nvSpPr>
        <p:spPr>
          <a:xfrm>
            <a:off x="6455228" y="3391507"/>
            <a:ext cx="5366659" cy="656380"/>
          </a:xfrm>
        </p:spPr>
        <p:txBody>
          <a:bodyPr/>
          <a:lstStyle>
            <a:lvl1pPr marL="0" indent="0" algn="ctr">
              <a:buNone/>
              <a:defRPr sz="2400" baseline="0">
                <a:latin typeface="+mj-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Speaker Name, Speaker Title</a:t>
            </a:r>
          </a:p>
        </p:txBody>
      </p:sp>
      <p:sp>
        <p:nvSpPr>
          <p:cNvPr id="7" name="Rectangle 6"/>
          <p:cNvSpPr/>
          <p:nvPr userDrawn="1"/>
        </p:nvSpPr>
        <p:spPr>
          <a:xfrm>
            <a:off x="0" y="5849957"/>
            <a:ext cx="12192000" cy="672029"/>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userDrawn="1"/>
        </p:nvSpPr>
        <p:spPr>
          <a:xfrm>
            <a:off x="9397389" y="5552499"/>
            <a:ext cx="2093206" cy="1222873"/>
          </a:xfrm>
          <a:prstGeom prst="rect">
            <a:avLst/>
          </a:prstGeom>
          <a:solidFill>
            <a:schemeClr val="bg1"/>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585029" y="5712245"/>
            <a:ext cx="1784028" cy="947450"/>
          </a:xfrm>
          <a:prstGeom prst="rect">
            <a:avLst/>
          </a:prstGeom>
        </p:spPr>
      </p:pic>
      <p:sp>
        <p:nvSpPr>
          <p:cNvPr id="10" name="TextBox 9"/>
          <p:cNvSpPr txBox="1"/>
          <p:nvPr userDrawn="1"/>
        </p:nvSpPr>
        <p:spPr>
          <a:xfrm>
            <a:off x="2020991" y="6047624"/>
            <a:ext cx="2573039" cy="307777"/>
          </a:xfrm>
          <a:prstGeom prst="rect">
            <a:avLst/>
          </a:prstGeom>
          <a:noFill/>
        </p:spPr>
        <p:txBody>
          <a:bodyPr wrap="square" rtlCol="0">
            <a:spAutoFit/>
          </a:bodyPr>
          <a:lstStyle/>
          <a:p>
            <a:r>
              <a:rPr lang="en-US" sz="1400">
                <a:solidFill>
                  <a:schemeClr val="bg1"/>
                </a:solidFill>
              </a:rPr>
              <a:t>shpllc.com | 912-691-5711 </a:t>
            </a:r>
          </a:p>
        </p:txBody>
      </p:sp>
      <p:pic>
        <p:nvPicPr>
          <p:cNvPr id="11" name="Picture 10"/>
          <p:cNvPicPr/>
          <p:nvPr userDrawn="1"/>
        </p:nvPicPr>
        <p:blipFill>
          <a:blip r:embed="rId3">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1609777" y="6047624"/>
            <a:ext cx="311045" cy="311045"/>
          </a:xfrm>
          <a:prstGeom prst="rect">
            <a:avLst/>
          </a:prstGeom>
        </p:spPr>
      </p:pic>
      <p:pic>
        <p:nvPicPr>
          <p:cNvPr id="12" name="Picture 11"/>
          <p:cNvPicPr/>
          <p:nvPr userDrawn="1"/>
        </p:nvPicPr>
        <p:blipFill>
          <a:blip r:embed="rId4">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790623" y="6047624"/>
            <a:ext cx="311045" cy="311045"/>
          </a:xfrm>
          <a:prstGeom prst="rect">
            <a:avLst/>
          </a:prstGeom>
        </p:spPr>
      </p:pic>
      <p:pic>
        <p:nvPicPr>
          <p:cNvPr id="13" name="Picture 12"/>
          <p:cNvPicPr/>
          <p:nvPr userDrawn="1"/>
        </p:nvPicPr>
        <p:blipFill>
          <a:blip r:embed="rId5">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382683" y="6048259"/>
            <a:ext cx="311045" cy="311045"/>
          </a:xfrm>
          <a:prstGeom prst="rect">
            <a:avLst/>
          </a:prstGeom>
        </p:spPr>
      </p:pic>
      <p:pic>
        <p:nvPicPr>
          <p:cNvPr id="14" name="Picture 13"/>
          <p:cNvPicPr/>
          <p:nvPr userDrawn="1"/>
        </p:nvPicPr>
        <p:blipFill>
          <a:blip r:embed="rId6">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1198563" y="6047624"/>
            <a:ext cx="311045" cy="311045"/>
          </a:xfrm>
          <a:prstGeom prst="rect">
            <a:avLst/>
          </a:prstGeom>
        </p:spPr>
      </p:pic>
    </p:spTree>
    <p:extLst>
      <p:ext uri="{BB962C8B-B14F-4D97-AF65-F5344CB8AC3E}">
        <p14:creationId xmlns:p14="http://schemas.microsoft.com/office/powerpoint/2010/main" val="40338321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a:solidFill>
                  <a:schemeClr val="accent1">
                    <a:lumMod val="75000"/>
                  </a:schemeClr>
                </a:solidFill>
                <a:latin typeface="+mn-lt"/>
              </a:defRPr>
            </a:lvl1pPr>
          </a:lstStyle>
          <a:p>
            <a:r>
              <a:rPr lang="en-US"/>
              <a:t>Page Heading</a:t>
            </a:r>
          </a:p>
        </p:txBody>
      </p:sp>
      <p:sp>
        <p:nvSpPr>
          <p:cNvPr id="3" name="Content Placeholder 2"/>
          <p:cNvSpPr>
            <a:spLocks noGrp="1"/>
          </p:cNvSpPr>
          <p:nvPr>
            <p:ph idx="1"/>
          </p:nvPr>
        </p:nvSpPr>
        <p:spPr/>
        <p:txBody>
          <a:bodyPr/>
          <a:lstStyle>
            <a:lvl1pPr>
              <a:buClr>
                <a:schemeClr val="accent1">
                  <a:lumMod val="75000"/>
                </a:schemeClr>
              </a:buClr>
              <a:defRPr/>
            </a:lvl1pPr>
            <a:lvl2pPr>
              <a:buClr>
                <a:schemeClr val="accent1">
                  <a:lumMod val="75000"/>
                </a:schemeClr>
              </a:buClr>
              <a:defRPr/>
            </a:lvl2pPr>
            <a:lvl3pPr>
              <a:buClr>
                <a:schemeClr val="accent1">
                  <a:lumMod val="75000"/>
                </a:schemeClr>
              </a:buClr>
              <a:defRPr/>
            </a:lvl3pPr>
            <a:lvl4pPr>
              <a:buClr>
                <a:schemeClr val="accent1">
                  <a:lumMod val="75000"/>
                </a:schemeClr>
              </a:buClr>
              <a:defRPr/>
            </a:lvl4pPr>
            <a:lvl5pPr>
              <a:buClr>
                <a:schemeClr val="accent1">
                  <a:lumMod val="75000"/>
                </a:schemeClr>
              </a:buCl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Rectangle 8"/>
          <p:cNvSpPr/>
          <p:nvPr userDrawn="1"/>
        </p:nvSpPr>
        <p:spPr>
          <a:xfrm>
            <a:off x="0" y="5849957"/>
            <a:ext cx="12192000" cy="672029"/>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userDrawn="1"/>
        </p:nvSpPr>
        <p:spPr>
          <a:xfrm>
            <a:off x="9397389" y="5552499"/>
            <a:ext cx="2093206" cy="1222873"/>
          </a:xfrm>
          <a:prstGeom prst="rect">
            <a:avLst/>
          </a:prstGeom>
          <a:solidFill>
            <a:schemeClr val="bg1"/>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1" name="Picture 10"/>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585029" y="5712245"/>
            <a:ext cx="1784028" cy="947450"/>
          </a:xfrm>
          <a:prstGeom prst="rect">
            <a:avLst/>
          </a:prstGeom>
        </p:spPr>
      </p:pic>
      <p:sp>
        <p:nvSpPr>
          <p:cNvPr id="12" name="TextBox 11"/>
          <p:cNvSpPr txBox="1"/>
          <p:nvPr userDrawn="1"/>
        </p:nvSpPr>
        <p:spPr>
          <a:xfrm>
            <a:off x="2020991" y="6047624"/>
            <a:ext cx="2573039" cy="307777"/>
          </a:xfrm>
          <a:prstGeom prst="rect">
            <a:avLst/>
          </a:prstGeom>
          <a:noFill/>
        </p:spPr>
        <p:txBody>
          <a:bodyPr wrap="square" rtlCol="0">
            <a:spAutoFit/>
          </a:bodyPr>
          <a:lstStyle/>
          <a:p>
            <a:r>
              <a:rPr lang="en-US" sz="1400">
                <a:solidFill>
                  <a:schemeClr val="bg1"/>
                </a:solidFill>
              </a:rPr>
              <a:t>shpllc.com | 912-691-5711 </a:t>
            </a:r>
          </a:p>
        </p:txBody>
      </p:sp>
      <p:pic>
        <p:nvPicPr>
          <p:cNvPr id="13" name="Picture 12"/>
          <p:cNvPicPr/>
          <p:nvPr userDrawn="1"/>
        </p:nvPicPr>
        <p:blipFill>
          <a:blip r:embed="rId3">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1609777" y="6047624"/>
            <a:ext cx="311045" cy="311045"/>
          </a:xfrm>
          <a:prstGeom prst="rect">
            <a:avLst/>
          </a:prstGeom>
        </p:spPr>
      </p:pic>
      <p:pic>
        <p:nvPicPr>
          <p:cNvPr id="14" name="Picture 13"/>
          <p:cNvPicPr/>
          <p:nvPr userDrawn="1"/>
        </p:nvPicPr>
        <p:blipFill>
          <a:blip r:embed="rId4">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790623" y="6047624"/>
            <a:ext cx="311045" cy="311045"/>
          </a:xfrm>
          <a:prstGeom prst="rect">
            <a:avLst/>
          </a:prstGeom>
        </p:spPr>
      </p:pic>
      <p:pic>
        <p:nvPicPr>
          <p:cNvPr id="15" name="Picture 14"/>
          <p:cNvPicPr/>
          <p:nvPr userDrawn="1"/>
        </p:nvPicPr>
        <p:blipFill>
          <a:blip r:embed="rId5">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382683" y="6048259"/>
            <a:ext cx="311045" cy="311045"/>
          </a:xfrm>
          <a:prstGeom prst="rect">
            <a:avLst/>
          </a:prstGeom>
        </p:spPr>
      </p:pic>
      <p:pic>
        <p:nvPicPr>
          <p:cNvPr id="16" name="Picture 15"/>
          <p:cNvPicPr/>
          <p:nvPr userDrawn="1"/>
        </p:nvPicPr>
        <p:blipFill>
          <a:blip r:embed="rId6">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1198563" y="6047624"/>
            <a:ext cx="311045" cy="311045"/>
          </a:xfrm>
          <a:prstGeom prst="rect">
            <a:avLst/>
          </a:prstGeom>
        </p:spPr>
      </p:pic>
    </p:spTree>
    <p:extLst>
      <p:ext uri="{BB962C8B-B14F-4D97-AF65-F5344CB8AC3E}">
        <p14:creationId xmlns:p14="http://schemas.microsoft.com/office/powerpoint/2010/main" val="3323114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17" name="Rectangle 16">
            <a:extLst>
              <a:ext uri="{FF2B5EF4-FFF2-40B4-BE49-F238E27FC236}">
                <a16:creationId xmlns:a16="http://schemas.microsoft.com/office/drawing/2014/main" id="{B5E6ACAB-C341-4F22-B4CC-C99801714F1D}"/>
              </a:ext>
            </a:extLst>
          </p:cNvPr>
          <p:cNvSpPr/>
          <p:nvPr userDrawn="1"/>
        </p:nvSpPr>
        <p:spPr>
          <a:xfrm>
            <a:off x="0" y="-22783"/>
            <a:ext cx="12192000" cy="5483784"/>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hasCustomPrompt="1"/>
          </p:nvPr>
        </p:nvSpPr>
        <p:spPr/>
        <p:txBody>
          <a:bodyPr/>
          <a:lstStyle>
            <a:lvl1pPr>
              <a:defRPr>
                <a:solidFill>
                  <a:schemeClr val="bg1"/>
                </a:solidFill>
                <a:latin typeface="+mn-lt"/>
              </a:defRPr>
            </a:lvl1pPr>
          </a:lstStyle>
          <a:p>
            <a:r>
              <a:rPr lang="en-US"/>
              <a:t>Page Heading</a:t>
            </a:r>
          </a:p>
        </p:txBody>
      </p:sp>
      <p:sp>
        <p:nvSpPr>
          <p:cNvPr id="3" name="Content Placeholder 2"/>
          <p:cNvSpPr>
            <a:spLocks noGrp="1"/>
          </p:cNvSpPr>
          <p:nvPr>
            <p:ph idx="1"/>
          </p:nvPr>
        </p:nvSpPr>
        <p:spPr/>
        <p:txBody>
          <a:bodyPr/>
          <a:lstStyle>
            <a:lvl1pPr>
              <a:buClr>
                <a:schemeClr val="bg2"/>
              </a:buClr>
              <a:defRPr>
                <a:solidFill>
                  <a:schemeClr val="bg1"/>
                </a:solidFill>
              </a:defRPr>
            </a:lvl1pPr>
            <a:lvl2pPr>
              <a:buClr>
                <a:schemeClr val="bg2"/>
              </a:buClr>
              <a:defRPr>
                <a:solidFill>
                  <a:schemeClr val="bg1"/>
                </a:solidFill>
              </a:defRPr>
            </a:lvl2pPr>
            <a:lvl3pPr>
              <a:buClr>
                <a:schemeClr val="bg2"/>
              </a:buClr>
              <a:defRPr>
                <a:solidFill>
                  <a:schemeClr val="bg1"/>
                </a:solidFill>
              </a:defRPr>
            </a:lvl3pPr>
            <a:lvl4pPr>
              <a:buClr>
                <a:schemeClr val="bg2"/>
              </a:buClr>
              <a:defRPr>
                <a:solidFill>
                  <a:schemeClr val="bg1"/>
                </a:solidFill>
              </a:defRPr>
            </a:lvl4pPr>
            <a:lvl5pPr>
              <a:buClr>
                <a:schemeClr val="bg2"/>
              </a:buClr>
              <a:defRPr>
                <a:solidFill>
                  <a:schemeClr val="bg1"/>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Rectangle 8"/>
          <p:cNvSpPr/>
          <p:nvPr userDrawn="1"/>
        </p:nvSpPr>
        <p:spPr>
          <a:xfrm>
            <a:off x="0" y="5849957"/>
            <a:ext cx="12192000" cy="672029"/>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userDrawn="1"/>
        </p:nvSpPr>
        <p:spPr>
          <a:xfrm>
            <a:off x="9397389" y="5552499"/>
            <a:ext cx="2093206" cy="1222873"/>
          </a:xfrm>
          <a:prstGeom prst="rect">
            <a:avLst/>
          </a:prstGeom>
          <a:solidFill>
            <a:schemeClr val="bg1"/>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1" name="Picture 10"/>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585029" y="5712245"/>
            <a:ext cx="1784028" cy="947450"/>
          </a:xfrm>
          <a:prstGeom prst="rect">
            <a:avLst/>
          </a:prstGeom>
        </p:spPr>
      </p:pic>
      <p:sp>
        <p:nvSpPr>
          <p:cNvPr id="12" name="TextBox 11"/>
          <p:cNvSpPr txBox="1"/>
          <p:nvPr userDrawn="1"/>
        </p:nvSpPr>
        <p:spPr>
          <a:xfrm>
            <a:off x="2020991" y="6047624"/>
            <a:ext cx="2573039" cy="307777"/>
          </a:xfrm>
          <a:prstGeom prst="rect">
            <a:avLst/>
          </a:prstGeom>
          <a:noFill/>
        </p:spPr>
        <p:txBody>
          <a:bodyPr wrap="square" rtlCol="0">
            <a:spAutoFit/>
          </a:bodyPr>
          <a:lstStyle/>
          <a:p>
            <a:r>
              <a:rPr lang="en-US" sz="1400">
                <a:solidFill>
                  <a:schemeClr val="bg1"/>
                </a:solidFill>
              </a:rPr>
              <a:t>shpllc.com | 912-691-5711 </a:t>
            </a:r>
          </a:p>
        </p:txBody>
      </p:sp>
      <p:pic>
        <p:nvPicPr>
          <p:cNvPr id="13" name="Picture 12"/>
          <p:cNvPicPr/>
          <p:nvPr userDrawn="1"/>
        </p:nvPicPr>
        <p:blipFill>
          <a:blip r:embed="rId3">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1609777" y="6047624"/>
            <a:ext cx="311045" cy="311045"/>
          </a:xfrm>
          <a:prstGeom prst="rect">
            <a:avLst/>
          </a:prstGeom>
        </p:spPr>
      </p:pic>
      <p:pic>
        <p:nvPicPr>
          <p:cNvPr id="14" name="Picture 13"/>
          <p:cNvPicPr/>
          <p:nvPr userDrawn="1"/>
        </p:nvPicPr>
        <p:blipFill>
          <a:blip r:embed="rId4">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790623" y="6047624"/>
            <a:ext cx="311045" cy="311045"/>
          </a:xfrm>
          <a:prstGeom prst="rect">
            <a:avLst/>
          </a:prstGeom>
        </p:spPr>
      </p:pic>
      <p:pic>
        <p:nvPicPr>
          <p:cNvPr id="15" name="Picture 14"/>
          <p:cNvPicPr/>
          <p:nvPr userDrawn="1"/>
        </p:nvPicPr>
        <p:blipFill>
          <a:blip r:embed="rId5">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382683" y="6048259"/>
            <a:ext cx="311045" cy="311045"/>
          </a:xfrm>
          <a:prstGeom prst="rect">
            <a:avLst/>
          </a:prstGeom>
        </p:spPr>
      </p:pic>
      <p:pic>
        <p:nvPicPr>
          <p:cNvPr id="16" name="Picture 15"/>
          <p:cNvPicPr/>
          <p:nvPr userDrawn="1"/>
        </p:nvPicPr>
        <p:blipFill>
          <a:blip r:embed="rId6">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1198563" y="6047624"/>
            <a:ext cx="311045" cy="311045"/>
          </a:xfrm>
          <a:prstGeom prst="rect">
            <a:avLst/>
          </a:prstGeom>
        </p:spPr>
      </p:pic>
    </p:spTree>
    <p:extLst>
      <p:ext uri="{BB962C8B-B14F-4D97-AF65-F5344CB8AC3E}">
        <p14:creationId xmlns:p14="http://schemas.microsoft.com/office/powerpoint/2010/main" val="31806843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1">
                    <a:lumMod val="75000"/>
                  </a:schemeClr>
                </a:solidFill>
                <a:latin typeface="+mn-lt"/>
              </a:defRPr>
            </a:lvl1p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lvl1pPr>
              <a:buClr>
                <a:schemeClr val="accent1">
                  <a:lumMod val="75000"/>
                </a:schemeClr>
              </a:buClr>
              <a:defRPr/>
            </a:lvl1pPr>
            <a:lvl2pPr>
              <a:buClr>
                <a:schemeClr val="accent1">
                  <a:lumMod val="75000"/>
                </a:schemeClr>
              </a:buClr>
              <a:defRPr/>
            </a:lvl2pPr>
            <a:lvl3pPr>
              <a:buClr>
                <a:schemeClr val="accent1">
                  <a:lumMod val="75000"/>
                </a:schemeClr>
              </a:buClr>
              <a:defRPr/>
            </a:lvl3pPr>
            <a:lvl4pPr>
              <a:buClr>
                <a:schemeClr val="accent1">
                  <a:lumMod val="75000"/>
                </a:schemeClr>
              </a:buClr>
              <a:defRPr/>
            </a:lvl4pPr>
            <a:lvl5pPr>
              <a:buClr>
                <a:schemeClr val="accent1">
                  <a:lumMod val="75000"/>
                </a:schemeClr>
              </a:buCl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lvl1pPr>
              <a:buClr>
                <a:schemeClr val="accent1">
                  <a:lumMod val="75000"/>
                </a:schemeClr>
              </a:buClr>
              <a:defRPr/>
            </a:lvl1pPr>
            <a:lvl2pPr>
              <a:buClr>
                <a:schemeClr val="accent1">
                  <a:lumMod val="75000"/>
                </a:schemeClr>
              </a:buClr>
              <a:defRPr/>
            </a:lvl2pPr>
            <a:lvl3pPr>
              <a:buClr>
                <a:schemeClr val="accent1">
                  <a:lumMod val="75000"/>
                </a:schemeClr>
              </a:buClr>
              <a:defRPr/>
            </a:lvl3pPr>
            <a:lvl4pPr>
              <a:buClr>
                <a:schemeClr val="accent1">
                  <a:lumMod val="75000"/>
                </a:schemeClr>
              </a:buClr>
              <a:defRPr/>
            </a:lvl4pPr>
            <a:lvl5pPr>
              <a:buClr>
                <a:schemeClr val="accent1">
                  <a:lumMod val="75000"/>
                </a:schemeClr>
              </a:buCl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Rectangle 7"/>
          <p:cNvSpPr/>
          <p:nvPr userDrawn="1"/>
        </p:nvSpPr>
        <p:spPr>
          <a:xfrm>
            <a:off x="0" y="5849957"/>
            <a:ext cx="12192000" cy="672029"/>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9397389" y="5552499"/>
            <a:ext cx="2093206" cy="1222873"/>
          </a:xfrm>
          <a:prstGeom prst="rect">
            <a:avLst/>
          </a:prstGeom>
          <a:solidFill>
            <a:schemeClr val="bg1"/>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585029" y="5712245"/>
            <a:ext cx="1784028" cy="947450"/>
          </a:xfrm>
          <a:prstGeom prst="rect">
            <a:avLst/>
          </a:prstGeom>
        </p:spPr>
      </p:pic>
      <p:sp>
        <p:nvSpPr>
          <p:cNvPr id="11" name="TextBox 10"/>
          <p:cNvSpPr txBox="1"/>
          <p:nvPr userDrawn="1"/>
        </p:nvSpPr>
        <p:spPr>
          <a:xfrm>
            <a:off x="2020991" y="6047624"/>
            <a:ext cx="2573039" cy="307777"/>
          </a:xfrm>
          <a:prstGeom prst="rect">
            <a:avLst/>
          </a:prstGeom>
          <a:noFill/>
        </p:spPr>
        <p:txBody>
          <a:bodyPr wrap="square" rtlCol="0">
            <a:spAutoFit/>
          </a:bodyPr>
          <a:lstStyle/>
          <a:p>
            <a:r>
              <a:rPr lang="en-US" sz="1400">
                <a:solidFill>
                  <a:schemeClr val="bg1"/>
                </a:solidFill>
              </a:rPr>
              <a:t>shpllc.com | 912-691-5711 </a:t>
            </a:r>
          </a:p>
        </p:txBody>
      </p:sp>
      <p:pic>
        <p:nvPicPr>
          <p:cNvPr id="12" name="Picture 11"/>
          <p:cNvPicPr/>
          <p:nvPr userDrawn="1"/>
        </p:nvPicPr>
        <p:blipFill>
          <a:blip r:embed="rId3">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1609777" y="6047624"/>
            <a:ext cx="311045" cy="311045"/>
          </a:xfrm>
          <a:prstGeom prst="rect">
            <a:avLst/>
          </a:prstGeom>
        </p:spPr>
      </p:pic>
      <p:pic>
        <p:nvPicPr>
          <p:cNvPr id="13" name="Picture 12"/>
          <p:cNvPicPr/>
          <p:nvPr userDrawn="1"/>
        </p:nvPicPr>
        <p:blipFill>
          <a:blip r:embed="rId4">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790623" y="6047624"/>
            <a:ext cx="311045" cy="311045"/>
          </a:xfrm>
          <a:prstGeom prst="rect">
            <a:avLst/>
          </a:prstGeom>
        </p:spPr>
      </p:pic>
      <p:pic>
        <p:nvPicPr>
          <p:cNvPr id="14" name="Picture 13"/>
          <p:cNvPicPr/>
          <p:nvPr userDrawn="1"/>
        </p:nvPicPr>
        <p:blipFill>
          <a:blip r:embed="rId5">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382683" y="6048259"/>
            <a:ext cx="311045" cy="311045"/>
          </a:xfrm>
          <a:prstGeom prst="rect">
            <a:avLst/>
          </a:prstGeom>
        </p:spPr>
      </p:pic>
      <p:pic>
        <p:nvPicPr>
          <p:cNvPr id="15" name="Picture 14"/>
          <p:cNvPicPr/>
          <p:nvPr userDrawn="1"/>
        </p:nvPicPr>
        <p:blipFill>
          <a:blip r:embed="rId6">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1198563" y="6047624"/>
            <a:ext cx="311045" cy="311045"/>
          </a:xfrm>
          <a:prstGeom prst="rect">
            <a:avLst/>
          </a:prstGeom>
        </p:spPr>
      </p:pic>
    </p:spTree>
    <p:extLst>
      <p:ext uri="{BB962C8B-B14F-4D97-AF65-F5344CB8AC3E}">
        <p14:creationId xmlns:p14="http://schemas.microsoft.com/office/powerpoint/2010/main" val="22566126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1">
                    <a:lumMod val="75000"/>
                  </a:schemeClr>
                </a:solidFill>
                <a:latin typeface="+mn-lt"/>
              </a:defRPr>
            </a:lvl1pPr>
          </a:lstStyle>
          <a:p>
            <a:r>
              <a:rPr lang="en-US"/>
              <a:t>Click to edit Master title style</a:t>
            </a:r>
          </a:p>
        </p:txBody>
      </p:sp>
      <p:sp>
        <p:nvSpPr>
          <p:cNvPr id="6" name="Rectangle 5"/>
          <p:cNvSpPr/>
          <p:nvPr userDrawn="1"/>
        </p:nvSpPr>
        <p:spPr>
          <a:xfrm>
            <a:off x="0" y="5849957"/>
            <a:ext cx="12192000" cy="672029"/>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userDrawn="1"/>
        </p:nvSpPr>
        <p:spPr>
          <a:xfrm>
            <a:off x="9397389" y="5552499"/>
            <a:ext cx="2093206" cy="1222873"/>
          </a:xfrm>
          <a:prstGeom prst="rect">
            <a:avLst/>
          </a:prstGeom>
          <a:solidFill>
            <a:schemeClr val="bg1"/>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585029" y="5712245"/>
            <a:ext cx="1784028" cy="947450"/>
          </a:xfrm>
          <a:prstGeom prst="rect">
            <a:avLst/>
          </a:prstGeom>
        </p:spPr>
      </p:pic>
      <p:sp>
        <p:nvSpPr>
          <p:cNvPr id="9" name="TextBox 8"/>
          <p:cNvSpPr txBox="1"/>
          <p:nvPr userDrawn="1"/>
        </p:nvSpPr>
        <p:spPr>
          <a:xfrm>
            <a:off x="2020991" y="6047624"/>
            <a:ext cx="2573039" cy="307777"/>
          </a:xfrm>
          <a:prstGeom prst="rect">
            <a:avLst/>
          </a:prstGeom>
          <a:noFill/>
        </p:spPr>
        <p:txBody>
          <a:bodyPr wrap="square" rtlCol="0">
            <a:spAutoFit/>
          </a:bodyPr>
          <a:lstStyle/>
          <a:p>
            <a:r>
              <a:rPr lang="en-US" sz="1400">
                <a:solidFill>
                  <a:schemeClr val="bg1"/>
                </a:solidFill>
              </a:rPr>
              <a:t>shpllc.com | 912-691-5711 </a:t>
            </a:r>
          </a:p>
        </p:txBody>
      </p:sp>
      <p:pic>
        <p:nvPicPr>
          <p:cNvPr id="10" name="Picture 9"/>
          <p:cNvPicPr/>
          <p:nvPr userDrawn="1"/>
        </p:nvPicPr>
        <p:blipFill>
          <a:blip r:embed="rId3">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1609777" y="6047624"/>
            <a:ext cx="311045" cy="311045"/>
          </a:xfrm>
          <a:prstGeom prst="rect">
            <a:avLst/>
          </a:prstGeom>
        </p:spPr>
      </p:pic>
      <p:pic>
        <p:nvPicPr>
          <p:cNvPr id="11" name="Picture 10"/>
          <p:cNvPicPr/>
          <p:nvPr userDrawn="1"/>
        </p:nvPicPr>
        <p:blipFill>
          <a:blip r:embed="rId4">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790623" y="6047624"/>
            <a:ext cx="311045" cy="311045"/>
          </a:xfrm>
          <a:prstGeom prst="rect">
            <a:avLst/>
          </a:prstGeom>
        </p:spPr>
      </p:pic>
      <p:pic>
        <p:nvPicPr>
          <p:cNvPr id="12" name="Picture 11"/>
          <p:cNvPicPr/>
          <p:nvPr userDrawn="1"/>
        </p:nvPicPr>
        <p:blipFill>
          <a:blip r:embed="rId5">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382683" y="6048259"/>
            <a:ext cx="311045" cy="311045"/>
          </a:xfrm>
          <a:prstGeom prst="rect">
            <a:avLst/>
          </a:prstGeom>
        </p:spPr>
      </p:pic>
      <p:pic>
        <p:nvPicPr>
          <p:cNvPr id="13" name="Picture 12"/>
          <p:cNvPicPr/>
          <p:nvPr userDrawn="1"/>
        </p:nvPicPr>
        <p:blipFill>
          <a:blip r:embed="rId6">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1198563" y="6047624"/>
            <a:ext cx="311045" cy="311045"/>
          </a:xfrm>
          <a:prstGeom prst="rect">
            <a:avLst/>
          </a:prstGeom>
        </p:spPr>
      </p:pic>
    </p:spTree>
    <p:extLst>
      <p:ext uri="{BB962C8B-B14F-4D97-AF65-F5344CB8AC3E}">
        <p14:creationId xmlns:p14="http://schemas.microsoft.com/office/powerpoint/2010/main" val="2334276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211E55E-8F58-4779-A2BA-2C3674DF3649}" type="datetimeFigureOut">
              <a:rPr lang="en-US" smtClean="0"/>
              <a:t>10/28/2020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97AB898-7ABB-41FD-8433-8D2218E0D659}" type="slidenum">
              <a:rPr lang="en-US" smtClean="0"/>
              <a:t>‹#›</a:t>
            </a:fld>
            <a:endParaRPr lang="en-US"/>
          </a:p>
        </p:txBody>
      </p:sp>
    </p:spTree>
    <p:extLst>
      <p:ext uri="{BB962C8B-B14F-4D97-AF65-F5344CB8AC3E}">
        <p14:creationId xmlns:p14="http://schemas.microsoft.com/office/powerpoint/2010/main" val="1333308063"/>
      </p:ext>
    </p:extLst>
  </p:cSld>
  <p:clrMap bg1="lt1" tx1="dk1" bg2="lt2" tx2="dk2" accent1="accent1" accent2="accent2" accent3="accent3" accent4="accent4" accent5="accent5" accent6="accent6" hlink="hlink" folHlink="folHlink"/>
  <p:sldLayoutIdLst>
    <p:sldLayoutId id="2147483674" r:id="rId1"/>
    <p:sldLayoutId id="2147483681" r:id="rId2"/>
    <p:sldLayoutId id="2147483683" r:id="rId3"/>
    <p:sldLayoutId id="2147483661" r:id="rId4"/>
    <p:sldLayoutId id="2147483673" r:id="rId5"/>
    <p:sldLayoutId id="2147483662" r:id="rId6"/>
    <p:sldLayoutId id="2147483682" r:id="rId7"/>
    <p:sldLayoutId id="2147483664" r:id="rId8"/>
    <p:sldLayoutId id="2147483666" r:id="rId9"/>
    <p:sldLayoutId id="2147483667" r:id="rId10"/>
    <p:sldLayoutId id="2147483676" r:id="rId11"/>
    <p:sldLayoutId id="2147483677" r:id="rId12"/>
    <p:sldLayoutId id="2147483679" r:id="rId13"/>
    <p:sldLayoutId id="2147483672" r:id="rId14"/>
    <p:sldLayoutId id="2147483680" r:id="rId15"/>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11.xml"/><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8.xml"/></Relationships>
</file>

<file path=ppt/slides/_rels/slide13.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12.xml"/><Relationship Id="rId1" Type="http://schemas.openxmlformats.org/officeDocument/2006/relationships/slideLayout" Target="../slideLayouts/slideLayout8.xml"/></Relationships>
</file>

<file path=ppt/slides/_rels/slide14.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3.xml"/><Relationship Id="rId1" Type="http://schemas.openxmlformats.org/officeDocument/2006/relationships/slideLayout" Target="../slideLayouts/slideLayout8.xml"/><Relationship Id="rId4" Type="http://schemas.openxmlformats.org/officeDocument/2006/relationships/image" Target="../media/image13.png"/></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9.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9.xml"/></Relationships>
</file>

<file path=ppt/slides/_rels/slide17.xml.rels><?xml version="1.0" encoding="UTF-8" standalone="yes"?>
<Relationships xmlns="http://schemas.openxmlformats.org/package/2006/relationships"><Relationship Id="rId3" Type="http://schemas.openxmlformats.org/officeDocument/2006/relationships/hyperlink" Target="mailto:pe@shpllc.com" TargetMode="External"/><Relationship Id="rId2" Type="http://schemas.openxmlformats.org/officeDocument/2006/relationships/notesSlide" Target="../notesSlides/notesSlide16.xml"/><Relationship Id="rId1" Type="http://schemas.openxmlformats.org/officeDocument/2006/relationships/slideLayout" Target="../slideLayouts/slideLayout8.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4.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4.xml"/></Relationships>
</file>

<file path=ppt/slides/_rels/slide3.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3.xml"/><Relationship Id="rId1" Type="http://schemas.openxmlformats.org/officeDocument/2006/relationships/slideLayout" Target="../slideLayouts/slideLayout12.xml"/><Relationship Id="rId4" Type="http://schemas.openxmlformats.org/officeDocument/2006/relationships/image" Target="../media/image8.jpe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565484"/>
            <a:ext cx="12192000" cy="2520748"/>
          </a:xfrm>
        </p:spPr>
        <p:txBody>
          <a:bodyPr>
            <a:normAutofit fontScale="90000"/>
          </a:bodyPr>
          <a:lstStyle/>
          <a:p>
            <a:r>
              <a:rPr lang="en-US" sz="4900" dirty="0"/>
              <a:t>SHP Lunch ‘n’ Learn Fall Series: </a:t>
            </a:r>
            <a:br>
              <a:rPr lang="en-US" sz="4900" dirty="0"/>
            </a:br>
            <a:r>
              <a:rPr lang="en-US" sz="6700" dirty="0"/>
              <a:t>Provider Enrollment Best Practices</a:t>
            </a:r>
            <a:br>
              <a:rPr lang="en-US" sz="6700" dirty="0"/>
            </a:br>
            <a:br>
              <a:rPr lang="en-US" sz="4400" dirty="0"/>
            </a:br>
            <a:endParaRPr lang="en-US" sz="4800" dirty="0"/>
          </a:p>
        </p:txBody>
      </p:sp>
      <p:sp>
        <p:nvSpPr>
          <p:cNvPr id="3" name="Subtitle 2"/>
          <p:cNvSpPr>
            <a:spLocks noGrp="1"/>
          </p:cNvSpPr>
          <p:nvPr>
            <p:ph type="subTitle" idx="1"/>
          </p:nvPr>
        </p:nvSpPr>
        <p:spPr>
          <a:xfrm>
            <a:off x="0" y="3621504"/>
            <a:ext cx="12192000" cy="1714583"/>
          </a:xfrm>
        </p:spPr>
        <p:txBody>
          <a:bodyPr>
            <a:normAutofit/>
          </a:bodyPr>
          <a:lstStyle/>
          <a:p>
            <a:r>
              <a:rPr lang="en-US" sz="4400"/>
              <a:t>Raquel Grizzard and Melissa Gibbs</a:t>
            </a:r>
          </a:p>
          <a:p>
            <a:r>
              <a:rPr lang="en-US" sz="3200"/>
              <a:t>Strategic Healthcare Partners</a:t>
            </a:r>
          </a:p>
        </p:txBody>
      </p:sp>
    </p:spTree>
    <p:extLst>
      <p:ext uri="{BB962C8B-B14F-4D97-AF65-F5344CB8AC3E}">
        <p14:creationId xmlns:p14="http://schemas.microsoft.com/office/powerpoint/2010/main" val="18408275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5470191"/>
          </a:xfrm>
        </p:spPr>
        <p:txBody>
          <a:bodyPr/>
          <a:lstStyle/>
          <a:p>
            <a:r>
              <a:rPr lang="en-US"/>
              <a:t>Provider Enrollment Best Practices</a:t>
            </a:r>
          </a:p>
        </p:txBody>
      </p:sp>
    </p:spTree>
    <p:extLst>
      <p:ext uri="{BB962C8B-B14F-4D97-AF65-F5344CB8AC3E}">
        <p14:creationId xmlns:p14="http://schemas.microsoft.com/office/powerpoint/2010/main" val="164497842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EAE682-AB53-4D8E-BB63-47CB7D54BFA0}"/>
              </a:ext>
            </a:extLst>
          </p:cNvPr>
          <p:cNvSpPr>
            <a:spLocks noGrp="1"/>
          </p:cNvSpPr>
          <p:nvPr>
            <p:ph type="title"/>
          </p:nvPr>
        </p:nvSpPr>
        <p:spPr/>
        <p:txBody>
          <a:bodyPr/>
          <a:lstStyle/>
          <a:p>
            <a:r>
              <a:rPr lang="en-US"/>
              <a:t>PE Best Practices: Document Collection</a:t>
            </a:r>
          </a:p>
        </p:txBody>
      </p:sp>
      <p:sp>
        <p:nvSpPr>
          <p:cNvPr id="3" name="Content Placeholder 2">
            <a:extLst>
              <a:ext uri="{FF2B5EF4-FFF2-40B4-BE49-F238E27FC236}">
                <a16:creationId xmlns:a16="http://schemas.microsoft.com/office/drawing/2014/main" id="{2CC328FD-1351-4469-A4A0-903422F9E253}"/>
              </a:ext>
            </a:extLst>
          </p:cNvPr>
          <p:cNvSpPr>
            <a:spLocks noGrp="1"/>
          </p:cNvSpPr>
          <p:nvPr>
            <p:ph sz="half" idx="1"/>
          </p:nvPr>
        </p:nvSpPr>
        <p:spPr>
          <a:xfrm>
            <a:off x="838200" y="1479937"/>
            <a:ext cx="10645239" cy="4351338"/>
          </a:xfrm>
        </p:spPr>
        <p:txBody>
          <a:bodyPr vert="horz" lIns="91440" tIns="45720" rIns="91440" bIns="45720" rtlCol="0" anchor="t">
            <a:normAutofit/>
          </a:bodyPr>
          <a:lstStyle/>
          <a:p>
            <a:r>
              <a:rPr lang="en-US">
                <a:cs typeface="Calibri"/>
              </a:rPr>
              <a:t>Start enrollment process ASAP</a:t>
            </a:r>
            <a:endParaRPr lang="en-US"/>
          </a:p>
          <a:p>
            <a:pPr lvl="1">
              <a:buClr>
                <a:srgbClr val="2E75B6"/>
              </a:buClr>
            </a:pPr>
            <a:r>
              <a:rPr lang="en-US">
                <a:cs typeface="Calibri"/>
              </a:rPr>
              <a:t>What is at stake if you wait?</a:t>
            </a:r>
          </a:p>
          <a:p>
            <a:pPr>
              <a:buClr>
                <a:srgbClr val="2E75B6"/>
              </a:buClr>
            </a:pPr>
            <a:r>
              <a:rPr lang="en-US"/>
              <a:t>Checklists</a:t>
            </a:r>
            <a:endParaRPr lang="en-US">
              <a:cs typeface="Calibri"/>
            </a:endParaRPr>
          </a:p>
          <a:p>
            <a:pPr lvl="1"/>
            <a:r>
              <a:rPr lang="en-US"/>
              <a:t>New Providers, TINs, Facilities, Locations</a:t>
            </a:r>
            <a:endParaRPr lang="en-US">
              <a:cs typeface="Calibri"/>
            </a:endParaRPr>
          </a:p>
          <a:p>
            <a:pPr lvl="1"/>
            <a:r>
              <a:rPr lang="en-US"/>
              <a:t>Information required may differ based </a:t>
            </a:r>
            <a:endParaRPr lang="en-US">
              <a:cs typeface="Calibri"/>
            </a:endParaRPr>
          </a:p>
          <a:p>
            <a:pPr marL="457200" lvl="1" indent="0">
              <a:buNone/>
            </a:pPr>
            <a:r>
              <a:rPr lang="en-US"/>
              <a:t>on enrollment needs</a:t>
            </a:r>
            <a:endParaRPr lang="en-US">
              <a:cs typeface="Calibri"/>
            </a:endParaRPr>
          </a:p>
          <a:p>
            <a:pPr lvl="1"/>
            <a:r>
              <a:rPr lang="en-US"/>
              <a:t>Review Checklists Bi-Annually:</a:t>
            </a:r>
            <a:endParaRPr lang="en-US">
              <a:cs typeface="Calibri"/>
            </a:endParaRPr>
          </a:p>
          <a:p>
            <a:pPr lvl="2"/>
            <a:r>
              <a:rPr lang="en-US"/>
              <a:t>CMEs and licenses/certificates expire</a:t>
            </a:r>
            <a:endParaRPr lang="en-US">
              <a:cs typeface="Calibri"/>
            </a:endParaRPr>
          </a:p>
          <a:p>
            <a:pPr lvl="2"/>
            <a:r>
              <a:rPr lang="en-US"/>
              <a:t>Providers move</a:t>
            </a:r>
            <a:endParaRPr lang="en-US">
              <a:cs typeface="Calibri"/>
            </a:endParaRPr>
          </a:p>
          <a:p>
            <a:pPr lvl="2"/>
            <a:r>
              <a:rPr lang="en-US"/>
              <a:t>Payer requirements change</a:t>
            </a:r>
            <a:endParaRPr lang="en-US">
              <a:cs typeface="Calibri"/>
            </a:endParaRPr>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306608" y="1479938"/>
            <a:ext cx="4112012" cy="4052844"/>
          </a:xfrm>
          <a:prstGeom prst="rect">
            <a:avLst/>
          </a:prstGeom>
        </p:spPr>
      </p:pic>
    </p:spTree>
    <p:extLst>
      <p:ext uri="{BB962C8B-B14F-4D97-AF65-F5344CB8AC3E}">
        <p14:creationId xmlns:p14="http://schemas.microsoft.com/office/powerpoint/2010/main" val="50174007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727695"/>
          </a:xfrm>
        </p:spPr>
        <p:txBody>
          <a:bodyPr>
            <a:normAutofit/>
          </a:bodyPr>
          <a:lstStyle/>
          <a:p>
            <a:r>
              <a:rPr lang="en-US"/>
              <a:t>PE Best Practices: Document Collection</a:t>
            </a:r>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582991" y="1230923"/>
            <a:ext cx="4464902" cy="4281708"/>
          </a:xfrm>
          <a:prstGeom prst="rect">
            <a:avLst/>
          </a:prstGeom>
        </p:spPr>
      </p:pic>
    </p:spTree>
    <p:extLst>
      <p:ext uri="{BB962C8B-B14F-4D97-AF65-F5344CB8AC3E}">
        <p14:creationId xmlns:p14="http://schemas.microsoft.com/office/powerpoint/2010/main" val="276611296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EAE682-AB53-4D8E-BB63-47CB7D54BFA0}"/>
              </a:ext>
            </a:extLst>
          </p:cNvPr>
          <p:cNvSpPr>
            <a:spLocks noGrp="1"/>
          </p:cNvSpPr>
          <p:nvPr>
            <p:ph type="title"/>
          </p:nvPr>
        </p:nvSpPr>
        <p:spPr/>
        <p:txBody>
          <a:bodyPr/>
          <a:lstStyle/>
          <a:p>
            <a:r>
              <a:rPr lang="en-US"/>
              <a:t>PE Best Practices: Document Collection</a:t>
            </a:r>
          </a:p>
        </p:txBody>
      </p:sp>
      <p:sp>
        <p:nvSpPr>
          <p:cNvPr id="3" name="Content Placeholder 2">
            <a:extLst>
              <a:ext uri="{FF2B5EF4-FFF2-40B4-BE49-F238E27FC236}">
                <a16:creationId xmlns:a16="http://schemas.microsoft.com/office/drawing/2014/main" id="{2CC328FD-1351-4469-A4A0-903422F9E253}"/>
              </a:ext>
            </a:extLst>
          </p:cNvPr>
          <p:cNvSpPr>
            <a:spLocks noGrp="1"/>
          </p:cNvSpPr>
          <p:nvPr>
            <p:ph sz="half" idx="1"/>
          </p:nvPr>
        </p:nvSpPr>
        <p:spPr>
          <a:xfrm>
            <a:off x="838200" y="1479937"/>
            <a:ext cx="10645239" cy="4351338"/>
          </a:xfrm>
        </p:spPr>
        <p:txBody>
          <a:bodyPr>
            <a:normAutofit/>
          </a:bodyPr>
          <a:lstStyle/>
          <a:p>
            <a:r>
              <a:rPr lang="en-US"/>
              <a:t>E-Signature Authorizations</a:t>
            </a:r>
          </a:p>
          <a:p>
            <a:r>
              <a:rPr lang="en-US"/>
              <a:t>Notary on Site</a:t>
            </a:r>
          </a:p>
          <a:p>
            <a:r>
              <a:rPr lang="en-US"/>
              <a:t>References</a:t>
            </a:r>
          </a:p>
          <a:p>
            <a:pPr lvl="1"/>
            <a:r>
              <a:rPr lang="en-US"/>
              <a:t>Most apps require 2-3, ask for 5 </a:t>
            </a:r>
          </a:p>
          <a:p>
            <a:pPr marL="457200" lvl="1" indent="0">
              <a:buNone/>
            </a:pPr>
            <a:r>
              <a:rPr lang="en-US"/>
              <a:t>from provider to ensure we have responses</a:t>
            </a:r>
          </a:p>
          <a:p>
            <a:r>
              <a:rPr lang="en-US"/>
              <a:t>Utilize the GA Uniform App and/or CAQH </a:t>
            </a:r>
          </a:p>
          <a:p>
            <a:pPr marL="0" indent="0">
              <a:buNone/>
            </a:pPr>
            <a:endParaRPr lang="en-US"/>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071945" y="1323137"/>
            <a:ext cx="3830416" cy="4348974"/>
          </a:xfrm>
          <a:prstGeom prst="rect">
            <a:avLst/>
          </a:prstGeom>
        </p:spPr>
      </p:pic>
    </p:spTree>
    <p:extLst>
      <p:ext uri="{BB962C8B-B14F-4D97-AF65-F5344CB8AC3E}">
        <p14:creationId xmlns:p14="http://schemas.microsoft.com/office/powerpoint/2010/main" val="395401561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EAE682-AB53-4D8E-BB63-47CB7D54BFA0}"/>
              </a:ext>
            </a:extLst>
          </p:cNvPr>
          <p:cNvSpPr>
            <a:spLocks noGrp="1"/>
          </p:cNvSpPr>
          <p:nvPr>
            <p:ph type="title"/>
          </p:nvPr>
        </p:nvSpPr>
        <p:spPr/>
        <p:txBody>
          <a:bodyPr/>
          <a:lstStyle/>
          <a:p>
            <a:r>
              <a:rPr lang="en-US"/>
              <a:t>PE Best Practices: Document Collection</a:t>
            </a:r>
          </a:p>
        </p:txBody>
      </p:sp>
      <p:sp>
        <p:nvSpPr>
          <p:cNvPr id="3" name="Content Placeholder 2">
            <a:extLst>
              <a:ext uri="{FF2B5EF4-FFF2-40B4-BE49-F238E27FC236}">
                <a16:creationId xmlns:a16="http://schemas.microsoft.com/office/drawing/2014/main" id="{2CC328FD-1351-4469-A4A0-903422F9E253}"/>
              </a:ext>
            </a:extLst>
          </p:cNvPr>
          <p:cNvSpPr>
            <a:spLocks noGrp="1"/>
          </p:cNvSpPr>
          <p:nvPr>
            <p:ph sz="half" idx="1"/>
          </p:nvPr>
        </p:nvSpPr>
        <p:spPr>
          <a:xfrm>
            <a:off x="838199" y="1825625"/>
            <a:ext cx="10645239" cy="4351338"/>
          </a:xfrm>
        </p:spPr>
        <p:txBody>
          <a:bodyPr/>
          <a:lstStyle/>
          <a:p>
            <a:r>
              <a:rPr lang="en-US"/>
              <a:t>File Organization – Find a system and stick with it!</a:t>
            </a:r>
          </a:p>
          <a:p>
            <a:r>
              <a:rPr lang="en-US"/>
              <a:t>Example: </a:t>
            </a:r>
          </a:p>
        </p:txBody>
      </p:sp>
      <p:pic>
        <p:nvPicPr>
          <p:cNvPr id="4" name="Picture 3"/>
          <p:cNvPicPr>
            <a:picLocks noChangeAspect="1"/>
          </p:cNvPicPr>
          <p:nvPr/>
        </p:nvPicPr>
        <p:blipFill>
          <a:blip r:embed="rId3"/>
          <a:stretch>
            <a:fillRect/>
          </a:stretch>
        </p:blipFill>
        <p:spPr>
          <a:xfrm>
            <a:off x="1317913" y="2988684"/>
            <a:ext cx="2628900" cy="2543175"/>
          </a:xfrm>
          <a:prstGeom prst="rect">
            <a:avLst/>
          </a:prstGeom>
        </p:spPr>
      </p:pic>
      <p:pic>
        <p:nvPicPr>
          <p:cNvPr id="6" name="Picture 5"/>
          <p:cNvPicPr>
            <a:picLocks noChangeAspect="1"/>
          </p:cNvPicPr>
          <p:nvPr/>
        </p:nvPicPr>
        <p:blipFill>
          <a:blip r:embed="rId4"/>
          <a:stretch>
            <a:fillRect/>
          </a:stretch>
        </p:blipFill>
        <p:spPr>
          <a:xfrm>
            <a:off x="5784705" y="2598159"/>
            <a:ext cx="2562225" cy="2933700"/>
          </a:xfrm>
          <a:prstGeom prst="rect">
            <a:avLst/>
          </a:prstGeom>
        </p:spPr>
      </p:pic>
    </p:spTree>
    <p:extLst>
      <p:ext uri="{BB962C8B-B14F-4D97-AF65-F5344CB8AC3E}">
        <p14:creationId xmlns:p14="http://schemas.microsoft.com/office/powerpoint/2010/main" val="100133933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6A24DA4D-961C-440E-9605-B1AD180B2EFE}"/>
              </a:ext>
            </a:extLst>
          </p:cNvPr>
          <p:cNvSpPr txBox="1">
            <a:spLocks/>
          </p:cNvSpPr>
          <p:nvPr/>
        </p:nvSpPr>
        <p:spPr>
          <a:xfrm>
            <a:off x="838200" y="365125"/>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accent1">
                    <a:lumMod val="75000"/>
                  </a:schemeClr>
                </a:solidFill>
                <a:latin typeface="+mn-lt"/>
                <a:ea typeface="+mj-ea"/>
                <a:cs typeface="+mj-cs"/>
              </a:defRPr>
            </a:lvl1pPr>
          </a:lstStyle>
          <a:p>
            <a:r>
              <a:rPr lang="en-US"/>
              <a:t>PE Best Practices: Application Submission</a:t>
            </a:r>
          </a:p>
        </p:txBody>
      </p:sp>
      <p:sp>
        <p:nvSpPr>
          <p:cNvPr id="4" name="Content Placeholder 2">
            <a:extLst>
              <a:ext uri="{FF2B5EF4-FFF2-40B4-BE49-F238E27FC236}">
                <a16:creationId xmlns:a16="http://schemas.microsoft.com/office/drawing/2014/main" id="{0F3943F7-EEB4-4175-8440-75EE38A6E8FB}"/>
              </a:ext>
            </a:extLst>
          </p:cNvPr>
          <p:cNvSpPr txBox="1">
            <a:spLocks/>
          </p:cNvSpPr>
          <p:nvPr/>
        </p:nvSpPr>
        <p:spPr>
          <a:xfrm>
            <a:off x="1002195" y="1424827"/>
            <a:ext cx="10187609" cy="4300112"/>
          </a:xfrm>
          <a:prstGeom prst="rect">
            <a:avLst/>
          </a:prstGeom>
        </p:spPr>
        <p:txBody>
          <a:bodyPr lIns="91440" tIns="45720" rIns="91440" bIns="45720" anchor="t"/>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2400"/>
              <a:t>Use online portals when available</a:t>
            </a:r>
          </a:p>
          <a:p>
            <a:pPr lvl="1"/>
            <a:r>
              <a:rPr lang="en-US" sz="2000"/>
              <a:t>PECOS/Medicare </a:t>
            </a:r>
            <a:endParaRPr lang="en-US" sz="2000">
              <a:cs typeface="Calibri"/>
            </a:endParaRPr>
          </a:p>
          <a:p>
            <a:pPr lvl="1"/>
            <a:r>
              <a:rPr lang="en-US" sz="2000"/>
              <a:t>GAMMIS/Medicaid</a:t>
            </a:r>
            <a:endParaRPr lang="en-US" sz="2000">
              <a:cs typeface="Calibri"/>
            </a:endParaRPr>
          </a:p>
          <a:p>
            <a:pPr lvl="1"/>
            <a:r>
              <a:rPr lang="en-US" sz="2000"/>
              <a:t>CAQH</a:t>
            </a:r>
            <a:endParaRPr lang="en-US" sz="2000">
              <a:cs typeface="Calibri"/>
            </a:endParaRPr>
          </a:p>
          <a:p>
            <a:pPr lvl="1"/>
            <a:r>
              <a:rPr lang="en-US" sz="2000"/>
              <a:t>Commercial Payer Portals</a:t>
            </a:r>
            <a:endParaRPr lang="en-US" sz="2000">
              <a:cs typeface="Calibri"/>
            </a:endParaRPr>
          </a:p>
          <a:p>
            <a:r>
              <a:rPr lang="en-US" sz="2400"/>
              <a:t>Tracking Submission/Application Status</a:t>
            </a:r>
            <a:endParaRPr lang="en-US" sz="2400">
              <a:cs typeface="Calibri"/>
            </a:endParaRPr>
          </a:p>
          <a:p>
            <a:pPr lvl="1"/>
            <a:r>
              <a:rPr lang="en-US" sz="2000"/>
              <a:t>Maintain tracking numbers of all online submissions</a:t>
            </a:r>
            <a:endParaRPr lang="en-US" sz="2000">
              <a:cs typeface="Calibri"/>
            </a:endParaRPr>
          </a:p>
          <a:p>
            <a:pPr lvl="1"/>
            <a:r>
              <a:rPr lang="en-US" sz="2000"/>
              <a:t>Save all online applications and submission confirmations</a:t>
            </a:r>
            <a:endParaRPr lang="en-US" sz="2000">
              <a:cs typeface="Calibri"/>
            </a:endParaRPr>
          </a:p>
          <a:p>
            <a:pPr lvl="1"/>
            <a:r>
              <a:rPr lang="en-US" sz="2000"/>
              <a:t>Save copies of ALL applications submitted</a:t>
            </a:r>
          </a:p>
          <a:p>
            <a:pPr lvl="1"/>
            <a:r>
              <a:rPr lang="en-US" sz="2000"/>
              <a:t>Print secure emails, because they EXPIRE</a:t>
            </a:r>
            <a:endParaRPr lang="en-US" sz="2000">
              <a:cs typeface="Calibri"/>
            </a:endParaRPr>
          </a:p>
          <a:p>
            <a:pPr lvl="1"/>
            <a:r>
              <a:rPr lang="en-US" sz="2000"/>
              <a:t>Get names/ref #’s when calling to confirm receipt or follow up</a:t>
            </a:r>
            <a:endParaRPr lang="en-US" sz="2000">
              <a:cs typeface="Calibri"/>
            </a:endParaRPr>
          </a:p>
          <a:p>
            <a:endParaRPr lang="en-US" sz="2400"/>
          </a:p>
          <a:p>
            <a:pPr lvl="1"/>
            <a:endParaRPr lang="en-US" sz="2000"/>
          </a:p>
        </p:txBody>
      </p:sp>
    </p:spTree>
    <p:extLst>
      <p:ext uri="{BB962C8B-B14F-4D97-AF65-F5344CB8AC3E}">
        <p14:creationId xmlns:p14="http://schemas.microsoft.com/office/powerpoint/2010/main" val="325963842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6A24DA4D-961C-440E-9605-B1AD180B2EFE}"/>
              </a:ext>
            </a:extLst>
          </p:cNvPr>
          <p:cNvSpPr txBox="1">
            <a:spLocks/>
          </p:cNvSpPr>
          <p:nvPr/>
        </p:nvSpPr>
        <p:spPr>
          <a:xfrm>
            <a:off x="838200" y="365125"/>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accent1">
                    <a:lumMod val="75000"/>
                  </a:schemeClr>
                </a:solidFill>
                <a:latin typeface="+mn-lt"/>
                <a:ea typeface="+mj-ea"/>
                <a:cs typeface="+mj-cs"/>
              </a:defRPr>
            </a:lvl1pPr>
          </a:lstStyle>
          <a:p>
            <a:r>
              <a:rPr lang="en-US"/>
              <a:t>PE Best Practices: Follow Up</a:t>
            </a:r>
          </a:p>
        </p:txBody>
      </p:sp>
      <p:sp>
        <p:nvSpPr>
          <p:cNvPr id="4" name="Content Placeholder 2">
            <a:extLst>
              <a:ext uri="{FF2B5EF4-FFF2-40B4-BE49-F238E27FC236}">
                <a16:creationId xmlns:a16="http://schemas.microsoft.com/office/drawing/2014/main" id="{0F3943F7-EEB4-4175-8440-75EE38A6E8FB}"/>
              </a:ext>
            </a:extLst>
          </p:cNvPr>
          <p:cNvSpPr txBox="1">
            <a:spLocks/>
          </p:cNvSpPr>
          <p:nvPr/>
        </p:nvSpPr>
        <p:spPr>
          <a:xfrm>
            <a:off x="838200" y="1602600"/>
            <a:ext cx="10515600" cy="4351338"/>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a:t>Tracking Submission/Application Status through Follow Up</a:t>
            </a:r>
          </a:p>
          <a:p>
            <a:pPr lvl="1"/>
            <a:r>
              <a:rPr lang="en-US"/>
              <a:t>Tracking Grid – Pick a system and stick with it (Excel/spreadsheet)</a:t>
            </a:r>
          </a:p>
          <a:p>
            <a:pPr lvl="1"/>
            <a:r>
              <a:rPr lang="en-US"/>
              <a:t>Follow up with payers frequently </a:t>
            </a:r>
          </a:p>
          <a:p>
            <a:pPr lvl="2"/>
            <a:r>
              <a:rPr lang="en-US"/>
              <a:t>First Follow Up: 10 days to two weeks after submission to verify receipt of application</a:t>
            </a:r>
          </a:p>
          <a:p>
            <a:pPr lvl="2"/>
            <a:r>
              <a:rPr lang="en-US"/>
              <a:t>Subsequent Follow Up: Every two weeks until approval status has been received</a:t>
            </a:r>
          </a:p>
          <a:p>
            <a:pPr lvl="1"/>
            <a:r>
              <a:rPr lang="en-US"/>
              <a:t>Document follow up attempts – put the # of attempt on correspondence</a:t>
            </a:r>
          </a:p>
          <a:p>
            <a:pPr lvl="1"/>
            <a:r>
              <a:rPr lang="en-US"/>
              <a:t>Use tracking numbers in online portals</a:t>
            </a:r>
          </a:p>
          <a:p>
            <a:pPr lvl="1"/>
            <a:r>
              <a:rPr lang="en-US"/>
              <a:t>Ask for and save copies of approvals/denials (try to keep a paper trail)</a:t>
            </a:r>
          </a:p>
          <a:p>
            <a:r>
              <a:rPr lang="en-US"/>
              <a:t>Build Relationships with the Payers</a:t>
            </a:r>
          </a:p>
          <a:p>
            <a:pPr lvl="1"/>
            <a:endParaRPr lang="en-US"/>
          </a:p>
        </p:txBody>
      </p:sp>
    </p:spTree>
    <p:extLst>
      <p:ext uri="{BB962C8B-B14F-4D97-AF65-F5344CB8AC3E}">
        <p14:creationId xmlns:p14="http://schemas.microsoft.com/office/powerpoint/2010/main" val="22570685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Got Questions? </a:t>
            </a:r>
          </a:p>
        </p:txBody>
      </p:sp>
      <p:sp>
        <p:nvSpPr>
          <p:cNvPr id="5" name="Rectangle 4"/>
          <p:cNvSpPr/>
          <p:nvPr/>
        </p:nvSpPr>
        <p:spPr>
          <a:xfrm>
            <a:off x="838200" y="1804988"/>
            <a:ext cx="10515600" cy="2369880"/>
          </a:xfrm>
          <a:prstGeom prst="rect">
            <a:avLst/>
          </a:prstGeom>
        </p:spPr>
        <p:txBody>
          <a:bodyPr wrap="square">
            <a:spAutoFit/>
          </a:bodyPr>
          <a:lstStyle/>
          <a:p>
            <a:pPr algn="ctr"/>
            <a:r>
              <a:rPr lang="en-US" sz="4000"/>
              <a:t>Send us your Provider Enrollment questions:</a:t>
            </a:r>
          </a:p>
          <a:p>
            <a:pPr algn="ctr"/>
            <a:r>
              <a:rPr lang="en-US" sz="3600">
                <a:hlinkClick r:id="rId3"/>
              </a:rPr>
              <a:t>pe@shpllc.com</a:t>
            </a:r>
            <a:endParaRPr lang="en-US" sz="3600"/>
          </a:p>
          <a:p>
            <a:pPr algn="ctr"/>
            <a:endParaRPr lang="en-US" sz="3600"/>
          </a:p>
          <a:p>
            <a:pPr algn="ctr"/>
            <a:r>
              <a:rPr lang="en-US" sz="3600"/>
              <a:t>Complete our webinar survey!</a:t>
            </a:r>
          </a:p>
        </p:txBody>
      </p:sp>
    </p:spTree>
    <p:extLst>
      <p:ext uri="{BB962C8B-B14F-4D97-AF65-F5344CB8AC3E}">
        <p14:creationId xmlns:p14="http://schemas.microsoft.com/office/powerpoint/2010/main" val="350382806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Rectangle 16">
            <a:extLst>
              <a:ext uri="{FF2B5EF4-FFF2-40B4-BE49-F238E27FC236}">
                <a16:creationId xmlns:a16="http://schemas.microsoft.com/office/drawing/2014/main" id="{B5E6ACAB-C341-4F22-B4CC-C99801714F1D}"/>
              </a:ext>
            </a:extLst>
          </p:cNvPr>
          <p:cNvSpPr/>
          <p:nvPr/>
        </p:nvSpPr>
        <p:spPr>
          <a:xfrm>
            <a:off x="0" y="-22783"/>
            <a:ext cx="12192000" cy="5483784"/>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a:extLst>
              <a:ext uri="{FF2B5EF4-FFF2-40B4-BE49-F238E27FC236}">
                <a16:creationId xmlns:a16="http://schemas.microsoft.com/office/drawing/2014/main" id="{95D91008-F377-4112-81B7-823FFDAD7910}"/>
              </a:ext>
            </a:extLst>
          </p:cNvPr>
          <p:cNvGrpSpPr/>
          <p:nvPr/>
        </p:nvGrpSpPr>
        <p:grpSpPr>
          <a:xfrm>
            <a:off x="2698826" y="931181"/>
            <a:ext cx="2918883" cy="1672038"/>
            <a:chOff x="1147916" y="4005264"/>
            <a:chExt cx="1792992" cy="1672038"/>
          </a:xfrm>
        </p:grpSpPr>
        <p:sp>
          <p:nvSpPr>
            <p:cNvPr id="19" name="TextBox 18">
              <a:extLst>
                <a:ext uri="{FF2B5EF4-FFF2-40B4-BE49-F238E27FC236}">
                  <a16:creationId xmlns:a16="http://schemas.microsoft.com/office/drawing/2014/main" id="{0170C94E-60A3-4FE5-8E19-1C8EF2573F68}"/>
                </a:ext>
              </a:extLst>
            </p:cNvPr>
            <p:cNvSpPr txBox="1"/>
            <p:nvPr/>
          </p:nvSpPr>
          <p:spPr>
            <a:xfrm>
              <a:off x="1147917" y="4476973"/>
              <a:ext cx="1792991" cy="1200329"/>
            </a:xfrm>
            <a:prstGeom prst="rect">
              <a:avLst/>
            </a:prstGeom>
            <a:noFill/>
          </p:spPr>
          <p:txBody>
            <a:bodyPr wrap="square" rtlCol="0" anchor="ctr">
              <a:spAutoFit/>
            </a:bodyPr>
            <a:lstStyle/>
            <a:p>
              <a:pPr algn="l">
                <a:lnSpc>
                  <a:spcPct val="150000"/>
                </a:lnSpc>
              </a:pPr>
              <a:r>
                <a:rPr lang="en-US" sz="1200">
                  <a:solidFill>
                    <a:schemeClr val="bg1"/>
                  </a:solidFill>
                  <a:latin typeface="+mn-lt"/>
                </a:rPr>
                <a:t>We offer  real-time</a:t>
              </a:r>
              <a:r>
                <a:rPr lang="en-US" sz="1200" baseline="0">
                  <a:solidFill>
                    <a:schemeClr val="bg1"/>
                  </a:solidFill>
                  <a:latin typeface="+mn-lt"/>
                </a:rPr>
                <a:t> data </a:t>
              </a:r>
              <a:r>
                <a:rPr lang="en-US" sz="1200">
                  <a:solidFill>
                    <a:schemeClr val="bg1"/>
                  </a:solidFill>
                  <a:latin typeface="+mn-lt"/>
                </a:rPr>
                <a:t>dashboard</a:t>
              </a:r>
              <a:r>
                <a:rPr lang="en-US" sz="1200" baseline="0">
                  <a:solidFill>
                    <a:schemeClr val="bg1"/>
                  </a:solidFill>
                  <a:latin typeface="+mn-lt"/>
                </a:rPr>
                <a:t> backed by a team of analysts to deliver actionable information for better financial, operational, and population health management.</a:t>
              </a:r>
              <a:endParaRPr lang="en-US" sz="1200">
                <a:solidFill>
                  <a:schemeClr val="bg1"/>
                </a:solidFill>
                <a:latin typeface="+mn-lt"/>
              </a:endParaRPr>
            </a:p>
          </p:txBody>
        </p:sp>
        <p:sp>
          <p:nvSpPr>
            <p:cNvPr id="20" name="TextBox 19">
              <a:extLst>
                <a:ext uri="{FF2B5EF4-FFF2-40B4-BE49-F238E27FC236}">
                  <a16:creationId xmlns:a16="http://schemas.microsoft.com/office/drawing/2014/main" id="{61011B7F-9FEF-4532-AA0B-72E23FCAE351}"/>
                </a:ext>
              </a:extLst>
            </p:cNvPr>
            <p:cNvSpPr txBox="1"/>
            <p:nvPr/>
          </p:nvSpPr>
          <p:spPr>
            <a:xfrm>
              <a:off x="1147916" y="4005264"/>
              <a:ext cx="1792991" cy="507831"/>
            </a:xfrm>
            <a:prstGeom prst="rect">
              <a:avLst/>
            </a:prstGeom>
            <a:noFill/>
          </p:spPr>
          <p:txBody>
            <a:bodyPr wrap="square" rtlCol="0" anchor="ctr">
              <a:spAutoFit/>
            </a:bodyPr>
            <a:lstStyle/>
            <a:p>
              <a:pPr algn="l">
                <a:lnSpc>
                  <a:spcPct val="150000"/>
                </a:lnSpc>
              </a:pPr>
              <a:r>
                <a:rPr lang="en-US" b="1">
                  <a:solidFill>
                    <a:schemeClr val="bg1"/>
                  </a:solidFill>
                  <a:latin typeface="+mn-lt"/>
                </a:rPr>
                <a:t>Performance Analyti</a:t>
              </a:r>
              <a:r>
                <a:rPr lang="en-US" b="1" baseline="0">
                  <a:solidFill>
                    <a:schemeClr val="bg1"/>
                  </a:solidFill>
                  <a:latin typeface="+mn-lt"/>
                </a:rPr>
                <a:t>cs</a:t>
              </a:r>
              <a:endParaRPr lang="en-US" b="1">
                <a:solidFill>
                  <a:schemeClr val="bg1"/>
                </a:solidFill>
                <a:latin typeface="+mn-lt"/>
              </a:endParaRPr>
            </a:p>
          </p:txBody>
        </p:sp>
      </p:grpSp>
      <p:grpSp>
        <p:nvGrpSpPr>
          <p:cNvPr id="21" name="Group 20">
            <a:extLst>
              <a:ext uri="{FF2B5EF4-FFF2-40B4-BE49-F238E27FC236}">
                <a16:creationId xmlns:a16="http://schemas.microsoft.com/office/drawing/2014/main" id="{8D11E715-1FFF-44D1-BC0A-0C6C55EF28D8}"/>
              </a:ext>
            </a:extLst>
          </p:cNvPr>
          <p:cNvGrpSpPr/>
          <p:nvPr/>
        </p:nvGrpSpPr>
        <p:grpSpPr>
          <a:xfrm>
            <a:off x="2698824" y="3300999"/>
            <a:ext cx="3270176" cy="1368438"/>
            <a:chOff x="1147916" y="4005264"/>
            <a:chExt cx="2008782" cy="1368438"/>
          </a:xfrm>
        </p:grpSpPr>
        <p:sp>
          <p:nvSpPr>
            <p:cNvPr id="22" name="TextBox 21">
              <a:extLst>
                <a:ext uri="{FF2B5EF4-FFF2-40B4-BE49-F238E27FC236}">
                  <a16:creationId xmlns:a16="http://schemas.microsoft.com/office/drawing/2014/main" id="{BB8E3B89-6F61-4793-905C-C57B632C7321}"/>
                </a:ext>
              </a:extLst>
            </p:cNvPr>
            <p:cNvSpPr txBox="1"/>
            <p:nvPr/>
          </p:nvSpPr>
          <p:spPr>
            <a:xfrm>
              <a:off x="1147917" y="4450372"/>
              <a:ext cx="1792991" cy="923330"/>
            </a:xfrm>
            <a:prstGeom prst="rect">
              <a:avLst/>
            </a:prstGeom>
            <a:noFill/>
          </p:spPr>
          <p:txBody>
            <a:bodyPr wrap="square" rtlCol="0" anchor="ctr">
              <a:spAutoFit/>
            </a:bodyPr>
            <a:lstStyle/>
            <a:p>
              <a:pPr algn="l">
                <a:lnSpc>
                  <a:spcPct val="150000"/>
                </a:lnSpc>
              </a:pPr>
              <a:r>
                <a:rPr lang="en-US" sz="1200">
                  <a:solidFill>
                    <a:schemeClr val="bg1"/>
                  </a:solidFill>
                  <a:latin typeface="+mn-lt"/>
                </a:rPr>
                <a:t>Our contracting team has</a:t>
              </a:r>
              <a:r>
                <a:rPr lang="en-US" sz="1200" baseline="0">
                  <a:solidFill>
                    <a:schemeClr val="bg1"/>
                  </a:solidFill>
                  <a:latin typeface="+mn-lt"/>
                </a:rPr>
                <a:t> relationships with insurance companies and can help you negotiate the best  fee schedules.</a:t>
              </a:r>
              <a:endParaRPr lang="en-US" sz="1200">
                <a:solidFill>
                  <a:schemeClr val="bg1"/>
                </a:solidFill>
                <a:latin typeface="+mn-lt"/>
              </a:endParaRPr>
            </a:p>
          </p:txBody>
        </p:sp>
        <p:sp>
          <p:nvSpPr>
            <p:cNvPr id="23" name="TextBox 22">
              <a:extLst>
                <a:ext uri="{FF2B5EF4-FFF2-40B4-BE49-F238E27FC236}">
                  <a16:creationId xmlns:a16="http://schemas.microsoft.com/office/drawing/2014/main" id="{6FC1D74F-DBD3-4B37-B965-30D8A4941C84}"/>
                </a:ext>
              </a:extLst>
            </p:cNvPr>
            <p:cNvSpPr txBox="1"/>
            <p:nvPr/>
          </p:nvSpPr>
          <p:spPr>
            <a:xfrm>
              <a:off x="1147916" y="4005264"/>
              <a:ext cx="2008782" cy="507831"/>
            </a:xfrm>
            <a:prstGeom prst="rect">
              <a:avLst/>
            </a:prstGeom>
            <a:noFill/>
          </p:spPr>
          <p:txBody>
            <a:bodyPr wrap="square" rtlCol="0" anchor="ctr">
              <a:spAutoFit/>
            </a:bodyPr>
            <a:lstStyle/>
            <a:p>
              <a:pPr algn="l">
                <a:lnSpc>
                  <a:spcPct val="150000"/>
                </a:lnSpc>
              </a:pPr>
              <a:r>
                <a:rPr lang="en-US" b="1">
                  <a:solidFill>
                    <a:schemeClr val="bg1"/>
                  </a:solidFill>
                  <a:latin typeface="+mn-lt"/>
                </a:rPr>
                <a:t>Managed Care Contracting</a:t>
              </a:r>
            </a:p>
          </p:txBody>
        </p:sp>
      </p:grpSp>
      <p:grpSp>
        <p:nvGrpSpPr>
          <p:cNvPr id="24" name="Group 23">
            <a:extLst>
              <a:ext uri="{FF2B5EF4-FFF2-40B4-BE49-F238E27FC236}">
                <a16:creationId xmlns:a16="http://schemas.microsoft.com/office/drawing/2014/main" id="{95D91008-F377-4112-81B7-823FFDAD7910}"/>
              </a:ext>
            </a:extLst>
          </p:cNvPr>
          <p:cNvGrpSpPr/>
          <p:nvPr/>
        </p:nvGrpSpPr>
        <p:grpSpPr>
          <a:xfrm>
            <a:off x="7772844" y="931181"/>
            <a:ext cx="2918885" cy="1949037"/>
            <a:chOff x="1147914" y="4005264"/>
            <a:chExt cx="1792993" cy="1949037"/>
          </a:xfrm>
        </p:grpSpPr>
        <p:sp>
          <p:nvSpPr>
            <p:cNvPr id="25" name="TextBox 24">
              <a:extLst>
                <a:ext uri="{FF2B5EF4-FFF2-40B4-BE49-F238E27FC236}">
                  <a16:creationId xmlns:a16="http://schemas.microsoft.com/office/drawing/2014/main" id="{0170C94E-60A3-4FE5-8E19-1C8EF2573F68}"/>
                </a:ext>
              </a:extLst>
            </p:cNvPr>
            <p:cNvSpPr txBox="1"/>
            <p:nvPr/>
          </p:nvSpPr>
          <p:spPr>
            <a:xfrm>
              <a:off x="1147914" y="4476973"/>
              <a:ext cx="1792991" cy="1477328"/>
            </a:xfrm>
            <a:prstGeom prst="rect">
              <a:avLst/>
            </a:prstGeom>
            <a:noFill/>
          </p:spPr>
          <p:txBody>
            <a:bodyPr wrap="square" rtlCol="0" anchor="ctr">
              <a:spAutoFit/>
            </a:bodyPr>
            <a:lstStyle/>
            <a:p>
              <a:pPr algn="l">
                <a:lnSpc>
                  <a:spcPct val="150000"/>
                </a:lnSpc>
              </a:pPr>
              <a:r>
                <a:rPr lang="en-US" sz="1200">
                  <a:solidFill>
                    <a:schemeClr val="bg1"/>
                  </a:solidFill>
                  <a:latin typeface="+mn-lt"/>
                </a:rPr>
                <a:t>Maintaining</a:t>
              </a:r>
              <a:r>
                <a:rPr lang="en-US" sz="1200" baseline="0">
                  <a:solidFill>
                    <a:schemeClr val="bg1"/>
                  </a:solidFill>
                  <a:latin typeface="+mn-lt"/>
                </a:rPr>
                <a:t> provider enrollment is an important and often time consuming process. We can get you enrolled and take the burden off your practice with ongoing enrollment maintenance.</a:t>
              </a:r>
              <a:endParaRPr lang="en-US" sz="1200">
                <a:solidFill>
                  <a:schemeClr val="bg1"/>
                </a:solidFill>
                <a:latin typeface="+mn-lt"/>
              </a:endParaRPr>
            </a:p>
          </p:txBody>
        </p:sp>
        <p:sp>
          <p:nvSpPr>
            <p:cNvPr id="26" name="TextBox 25">
              <a:extLst>
                <a:ext uri="{FF2B5EF4-FFF2-40B4-BE49-F238E27FC236}">
                  <a16:creationId xmlns:a16="http://schemas.microsoft.com/office/drawing/2014/main" id="{61011B7F-9FEF-4532-AA0B-72E23FCAE351}"/>
                </a:ext>
              </a:extLst>
            </p:cNvPr>
            <p:cNvSpPr txBox="1"/>
            <p:nvPr/>
          </p:nvSpPr>
          <p:spPr>
            <a:xfrm>
              <a:off x="1147916" y="4005264"/>
              <a:ext cx="1792991" cy="507831"/>
            </a:xfrm>
            <a:prstGeom prst="rect">
              <a:avLst/>
            </a:prstGeom>
            <a:noFill/>
          </p:spPr>
          <p:txBody>
            <a:bodyPr wrap="square" rtlCol="0" anchor="ctr">
              <a:spAutoFit/>
            </a:bodyPr>
            <a:lstStyle/>
            <a:p>
              <a:pPr algn="l">
                <a:lnSpc>
                  <a:spcPct val="150000"/>
                </a:lnSpc>
              </a:pPr>
              <a:r>
                <a:rPr lang="en-US" b="1">
                  <a:solidFill>
                    <a:schemeClr val="bg1"/>
                  </a:solidFill>
                  <a:latin typeface="+mn-lt"/>
                </a:rPr>
                <a:t>Provider Enrollment</a:t>
              </a:r>
            </a:p>
          </p:txBody>
        </p:sp>
      </p:grpSp>
      <p:grpSp>
        <p:nvGrpSpPr>
          <p:cNvPr id="27" name="Group 26">
            <a:extLst>
              <a:ext uri="{FF2B5EF4-FFF2-40B4-BE49-F238E27FC236}">
                <a16:creationId xmlns:a16="http://schemas.microsoft.com/office/drawing/2014/main" id="{8D11E715-1FFF-44D1-BC0A-0C6C55EF28D8}"/>
              </a:ext>
            </a:extLst>
          </p:cNvPr>
          <p:cNvGrpSpPr/>
          <p:nvPr/>
        </p:nvGrpSpPr>
        <p:grpSpPr>
          <a:xfrm>
            <a:off x="7772845" y="3301000"/>
            <a:ext cx="2918883" cy="1368437"/>
            <a:chOff x="1147916" y="4005265"/>
            <a:chExt cx="1792992" cy="1368437"/>
          </a:xfrm>
        </p:grpSpPr>
        <p:sp>
          <p:nvSpPr>
            <p:cNvPr id="28" name="TextBox 27">
              <a:extLst>
                <a:ext uri="{FF2B5EF4-FFF2-40B4-BE49-F238E27FC236}">
                  <a16:creationId xmlns:a16="http://schemas.microsoft.com/office/drawing/2014/main" id="{BB8E3B89-6F61-4793-905C-C57B632C7321}"/>
                </a:ext>
              </a:extLst>
            </p:cNvPr>
            <p:cNvSpPr txBox="1"/>
            <p:nvPr/>
          </p:nvSpPr>
          <p:spPr>
            <a:xfrm>
              <a:off x="1147917" y="4450372"/>
              <a:ext cx="1792991" cy="923330"/>
            </a:xfrm>
            <a:prstGeom prst="rect">
              <a:avLst/>
            </a:prstGeom>
            <a:noFill/>
          </p:spPr>
          <p:txBody>
            <a:bodyPr wrap="square" rtlCol="0" anchor="ctr">
              <a:spAutoFit/>
            </a:bodyPr>
            <a:lstStyle/>
            <a:p>
              <a:pPr algn="l">
                <a:lnSpc>
                  <a:spcPct val="150000"/>
                </a:lnSpc>
              </a:pPr>
              <a:r>
                <a:rPr lang="en-US" sz="1200">
                  <a:solidFill>
                    <a:schemeClr val="bg1"/>
                  </a:solidFill>
                  <a:latin typeface="+mn-lt"/>
                </a:rPr>
                <a:t>We manage four IPAs across the state of Georgia and provide</a:t>
              </a:r>
              <a:r>
                <a:rPr lang="en-US" sz="1200" baseline="0">
                  <a:solidFill>
                    <a:schemeClr val="bg1"/>
                  </a:solidFill>
                  <a:latin typeface="+mn-lt"/>
                </a:rPr>
                <a:t> consultation and management services for CINs nationwide.</a:t>
              </a:r>
              <a:endParaRPr lang="en-US" sz="1200">
                <a:solidFill>
                  <a:schemeClr val="bg1"/>
                </a:solidFill>
                <a:latin typeface="+mn-lt"/>
              </a:endParaRPr>
            </a:p>
          </p:txBody>
        </p:sp>
        <p:sp>
          <p:nvSpPr>
            <p:cNvPr id="29" name="TextBox 28">
              <a:extLst>
                <a:ext uri="{FF2B5EF4-FFF2-40B4-BE49-F238E27FC236}">
                  <a16:creationId xmlns:a16="http://schemas.microsoft.com/office/drawing/2014/main" id="{6FC1D74F-DBD3-4B37-B965-30D8A4941C84}"/>
                </a:ext>
              </a:extLst>
            </p:cNvPr>
            <p:cNvSpPr txBox="1"/>
            <p:nvPr/>
          </p:nvSpPr>
          <p:spPr>
            <a:xfrm>
              <a:off x="1147916" y="4005265"/>
              <a:ext cx="1792991" cy="507831"/>
            </a:xfrm>
            <a:prstGeom prst="rect">
              <a:avLst/>
            </a:prstGeom>
            <a:noFill/>
          </p:spPr>
          <p:txBody>
            <a:bodyPr wrap="square" rtlCol="0" anchor="ctr">
              <a:spAutoFit/>
            </a:bodyPr>
            <a:lstStyle/>
            <a:p>
              <a:pPr algn="l">
                <a:lnSpc>
                  <a:spcPct val="150000"/>
                </a:lnSpc>
              </a:pPr>
              <a:r>
                <a:rPr lang="en-US" b="1">
                  <a:solidFill>
                    <a:schemeClr val="bg1"/>
                  </a:solidFill>
                  <a:latin typeface="+mn-lt"/>
                </a:rPr>
                <a:t>IPA &amp; CIN</a:t>
              </a:r>
              <a:r>
                <a:rPr lang="en-US" b="1" baseline="0">
                  <a:solidFill>
                    <a:schemeClr val="bg1"/>
                  </a:solidFill>
                  <a:latin typeface="+mn-lt"/>
                </a:rPr>
                <a:t> Management</a:t>
              </a:r>
              <a:endParaRPr lang="en-US" b="1">
                <a:solidFill>
                  <a:schemeClr val="bg1"/>
                </a:solidFill>
                <a:latin typeface="+mn-lt"/>
              </a:endParaRPr>
            </a:p>
          </p:txBody>
        </p:sp>
      </p:grpSp>
      <p:sp>
        <p:nvSpPr>
          <p:cNvPr id="30" name="Shape 2546"/>
          <p:cNvSpPr/>
          <p:nvPr/>
        </p:nvSpPr>
        <p:spPr>
          <a:xfrm>
            <a:off x="1489123" y="1185096"/>
            <a:ext cx="1038426" cy="849624"/>
          </a:xfrm>
          <a:custGeom>
            <a:avLst/>
            <a:gdLst/>
            <a:ahLst/>
            <a:cxnLst>
              <a:cxn ang="0">
                <a:pos x="wd2" y="hd2"/>
              </a:cxn>
              <a:cxn ang="5400000">
                <a:pos x="wd2" y="hd2"/>
              </a:cxn>
              <a:cxn ang="10800000">
                <a:pos x="wd2" y="hd2"/>
              </a:cxn>
              <a:cxn ang="16200000">
                <a:pos x="wd2" y="hd2"/>
              </a:cxn>
            </a:cxnLst>
            <a:rect l="0" t="0" r="r" b="b"/>
            <a:pathLst>
              <a:path w="21600" h="21600" extrusionOk="0">
                <a:moveTo>
                  <a:pt x="20618" y="20400"/>
                </a:moveTo>
                <a:lnTo>
                  <a:pt x="18655" y="20400"/>
                </a:lnTo>
                <a:lnTo>
                  <a:pt x="18655" y="1200"/>
                </a:lnTo>
                <a:lnTo>
                  <a:pt x="20618" y="1200"/>
                </a:lnTo>
                <a:cubicBezTo>
                  <a:pt x="20618" y="1200"/>
                  <a:pt x="20618" y="20400"/>
                  <a:pt x="20618" y="20400"/>
                </a:cubicBezTo>
                <a:close/>
                <a:moveTo>
                  <a:pt x="21109" y="0"/>
                </a:moveTo>
                <a:lnTo>
                  <a:pt x="18164" y="0"/>
                </a:lnTo>
                <a:cubicBezTo>
                  <a:pt x="17893" y="0"/>
                  <a:pt x="17673" y="269"/>
                  <a:pt x="17673" y="600"/>
                </a:cubicBezTo>
                <a:lnTo>
                  <a:pt x="17673" y="21000"/>
                </a:lnTo>
                <a:cubicBezTo>
                  <a:pt x="17673" y="21332"/>
                  <a:pt x="17893" y="21600"/>
                  <a:pt x="18164" y="21600"/>
                </a:cubicBezTo>
                <a:lnTo>
                  <a:pt x="21109" y="21600"/>
                </a:lnTo>
                <a:cubicBezTo>
                  <a:pt x="21380" y="21600"/>
                  <a:pt x="21600" y="21332"/>
                  <a:pt x="21600" y="21000"/>
                </a:cubicBezTo>
                <a:lnTo>
                  <a:pt x="21600" y="600"/>
                </a:lnTo>
                <a:cubicBezTo>
                  <a:pt x="21600" y="269"/>
                  <a:pt x="21380" y="0"/>
                  <a:pt x="21109" y="0"/>
                </a:cubicBezTo>
                <a:moveTo>
                  <a:pt x="8836" y="20400"/>
                </a:moveTo>
                <a:lnTo>
                  <a:pt x="6873" y="20400"/>
                </a:lnTo>
                <a:lnTo>
                  <a:pt x="6873" y="3600"/>
                </a:lnTo>
                <a:lnTo>
                  <a:pt x="8836" y="3600"/>
                </a:lnTo>
                <a:cubicBezTo>
                  <a:pt x="8836" y="3600"/>
                  <a:pt x="8836" y="20400"/>
                  <a:pt x="8836" y="20400"/>
                </a:cubicBezTo>
                <a:close/>
                <a:moveTo>
                  <a:pt x="9327" y="2400"/>
                </a:moveTo>
                <a:lnTo>
                  <a:pt x="6382" y="2400"/>
                </a:lnTo>
                <a:cubicBezTo>
                  <a:pt x="6111" y="2400"/>
                  <a:pt x="5891" y="2669"/>
                  <a:pt x="5891" y="3000"/>
                </a:cubicBezTo>
                <a:lnTo>
                  <a:pt x="5891" y="21000"/>
                </a:lnTo>
                <a:cubicBezTo>
                  <a:pt x="5891" y="21332"/>
                  <a:pt x="6111" y="21600"/>
                  <a:pt x="6382" y="21600"/>
                </a:cubicBezTo>
                <a:lnTo>
                  <a:pt x="9327" y="21600"/>
                </a:lnTo>
                <a:cubicBezTo>
                  <a:pt x="9598" y="21600"/>
                  <a:pt x="9818" y="21332"/>
                  <a:pt x="9818" y="21000"/>
                </a:cubicBezTo>
                <a:lnTo>
                  <a:pt x="9818" y="3000"/>
                </a:lnTo>
                <a:cubicBezTo>
                  <a:pt x="9818" y="2669"/>
                  <a:pt x="9598" y="2400"/>
                  <a:pt x="9327" y="2400"/>
                </a:cubicBezTo>
                <a:moveTo>
                  <a:pt x="14727" y="20400"/>
                </a:moveTo>
                <a:lnTo>
                  <a:pt x="12764" y="20400"/>
                </a:lnTo>
                <a:lnTo>
                  <a:pt x="12764" y="10800"/>
                </a:lnTo>
                <a:lnTo>
                  <a:pt x="14727" y="10800"/>
                </a:lnTo>
                <a:cubicBezTo>
                  <a:pt x="14727" y="10800"/>
                  <a:pt x="14727" y="20400"/>
                  <a:pt x="14727" y="20400"/>
                </a:cubicBezTo>
                <a:close/>
                <a:moveTo>
                  <a:pt x="15218" y="9600"/>
                </a:moveTo>
                <a:lnTo>
                  <a:pt x="12273" y="9600"/>
                </a:lnTo>
                <a:cubicBezTo>
                  <a:pt x="12002" y="9600"/>
                  <a:pt x="11782" y="9869"/>
                  <a:pt x="11782" y="10200"/>
                </a:cubicBezTo>
                <a:lnTo>
                  <a:pt x="11782" y="21000"/>
                </a:lnTo>
                <a:cubicBezTo>
                  <a:pt x="11782" y="21332"/>
                  <a:pt x="12002" y="21600"/>
                  <a:pt x="12273" y="21600"/>
                </a:cubicBezTo>
                <a:lnTo>
                  <a:pt x="15218" y="21600"/>
                </a:lnTo>
                <a:cubicBezTo>
                  <a:pt x="15489" y="21600"/>
                  <a:pt x="15709" y="21332"/>
                  <a:pt x="15709" y="21000"/>
                </a:cubicBezTo>
                <a:lnTo>
                  <a:pt x="15709" y="10200"/>
                </a:lnTo>
                <a:cubicBezTo>
                  <a:pt x="15709" y="9869"/>
                  <a:pt x="15489" y="9600"/>
                  <a:pt x="15218" y="9600"/>
                </a:cubicBezTo>
                <a:moveTo>
                  <a:pt x="2945" y="20400"/>
                </a:moveTo>
                <a:lnTo>
                  <a:pt x="982" y="20400"/>
                </a:lnTo>
                <a:lnTo>
                  <a:pt x="982" y="14400"/>
                </a:lnTo>
                <a:lnTo>
                  <a:pt x="2945" y="14400"/>
                </a:lnTo>
                <a:cubicBezTo>
                  <a:pt x="2945" y="14400"/>
                  <a:pt x="2945" y="20400"/>
                  <a:pt x="2945" y="20400"/>
                </a:cubicBezTo>
                <a:close/>
                <a:moveTo>
                  <a:pt x="3436" y="13200"/>
                </a:moveTo>
                <a:lnTo>
                  <a:pt x="491" y="13200"/>
                </a:lnTo>
                <a:cubicBezTo>
                  <a:pt x="220" y="13200"/>
                  <a:pt x="0" y="13469"/>
                  <a:pt x="0" y="13800"/>
                </a:cubicBezTo>
                <a:lnTo>
                  <a:pt x="0" y="21000"/>
                </a:lnTo>
                <a:cubicBezTo>
                  <a:pt x="0" y="21332"/>
                  <a:pt x="220" y="21600"/>
                  <a:pt x="491" y="21600"/>
                </a:cubicBezTo>
                <a:lnTo>
                  <a:pt x="3436" y="21600"/>
                </a:lnTo>
                <a:cubicBezTo>
                  <a:pt x="3707" y="21600"/>
                  <a:pt x="3927" y="21332"/>
                  <a:pt x="3927" y="21000"/>
                </a:cubicBezTo>
                <a:lnTo>
                  <a:pt x="3927" y="13800"/>
                </a:lnTo>
                <a:cubicBezTo>
                  <a:pt x="3927" y="13469"/>
                  <a:pt x="3707" y="13200"/>
                  <a:pt x="3436" y="13200"/>
                </a:cubicBezTo>
              </a:path>
            </a:pathLst>
          </a:custGeom>
          <a:solidFill>
            <a:schemeClr val="bg1"/>
          </a:solidFill>
          <a:ln w="12700">
            <a:noFill/>
            <a:miter lim="400000"/>
          </a:ln>
        </p:spPr>
        <p:txBody>
          <a:bodyPr lIns="38090" tIns="38090" rIns="38090" bIns="38090" anchor="ctr"/>
          <a:lstStyle/>
          <a:p>
            <a:pPr defTabSz="457063">
              <a:defRPr sz="3000" cap="none">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sz="2999"/>
          </a:p>
        </p:txBody>
      </p:sp>
      <p:sp>
        <p:nvSpPr>
          <p:cNvPr id="31" name="Shape 2532"/>
          <p:cNvSpPr>
            <a:spLocks noChangeAspect="1"/>
          </p:cNvSpPr>
          <p:nvPr/>
        </p:nvSpPr>
        <p:spPr>
          <a:xfrm>
            <a:off x="1704696" y="3624919"/>
            <a:ext cx="695778" cy="850392"/>
          </a:xfrm>
          <a:custGeom>
            <a:avLst/>
            <a:gdLst/>
            <a:ahLst/>
            <a:cxnLst>
              <a:cxn ang="0">
                <a:pos x="wd2" y="hd2"/>
              </a:cxn>
              <a:cxn ang="5400000">
                <a:pos x="wd2" y="hd2"/>
              </a:cxn>
              <a:cxn ang="10800000">
                <a:pos x="wd2" y="hd2"/>
              </a:cxn>
              <a:cxn ang="16200000">
                <a:pos x="wd2" y="hd2"/>
              </a:cxn>
            </a:cxnLst>
            <a:rect l="0" t="0" r="r" b="b"/>
            <a:pathLst>
              <a:path w="21600" h="21600" extrusionOk="0">
                <a:moveTo>
                  <a:pt x="14400" y="5891"/>
                </a:moveTo>
                <a:lnTo>
                  <a:pt x="14400" y="982"/>
                </a:lnTo>
                <a:lnTo>
                  <a:pt x="15000" y="982"/>
                </a:lnTo>
                <a:lnTo>
                  <a:pt x="20400" y="5891"/>
                </a:lnTo>
                <a:cubicBezTo>
                  <a:pt x="20400" y="5891"/>
                  <a:pt x="14400" y="5891"/>
                  <a:pt x="14400" y="5891"/>
                </a:cubicBezTo>
                <a:close/>
                <a:moveTo>
                  <a:pt x="20400" y="19636"/>
                </a:moveTo>
                <a:cubicBezTo>
                  <a:pt x="20400" y="20179"/>
                  <a:pt x="19862" y="20618"/>
                  <a:pt x="19200" y="20618"/>
                </a:cubicBezTo>
                <a:lnTo>
                  <a:pt x="2400" y="20618"/>
                </a:lnTo>
                <a:cubicBezTo>
                  <a:pt x="1737" y="20618"/>
                  <a:pt x="1200" y="20179"/>
                  <a:pt x="1200" y="19636"/>
                </a:cubicBezTo>
                <a:lnTo>
                  <a:pt x="1200" y="1964"/>
                </a:lnTo>
                <a:cubicBezTo>
                  <a:pt x="1200" y="1422"/>
                  <a:pt x="1737" y="982"/>
                  <a:pt x="2400" y="982"/>
                </a:cubicBezTo>
                <a:lnTo>
                  <a:pt x="13200" y="982"/>
                </a:lnTo>
                <a:lnTo>
                  <a:pt x="13200" y="5891"/>
                </a:lnTo>
                <a:cubicBezTo>
                  <a:pt x="13200" y="6433"/>
                  <a:pt x="13738" y="6873"/>
                  <a:pt x="14400" y="6873"/>
                </a:cubicBezTo>
                <a:lnTo>
                  <a:pt x="20400" y="6873"/>
                </a:lnTo>
                <a:cubicBezTo>
                  <a:pt x="20400" y="6873"/>
                  <a:pt x="20400" y="19636"/>
                  <a:pt x="20400" y="19636"/>
                </a:cubicBezTo>
                <a:close/>
                <a:moveTo>
                  <a:pt x="15600" y="0"/>
                </a:moveTo>
                <a:lnTo>
                  <a:pt x="2400" y="0"/>
                </a:lnTo>
                <a:cubicBezTo>
                  <a:pt x="1075" y="0"/>
                  <a:pt x="0" y="879"/>
                  <a:pt x="0" y="1964"/>
                </a:cubicBezTo>
                <a:lnTo>
                  <a:pt x="0" y="19636"/>
                </a:lnTo>
                <a:cubicBezTo>
                  <a:pt x="0" y="20721"/>
                  <a:pt x="1075" y="21600"/>
                  <a:pt x="2400" y="21600"/>
                </a:cubicBezTo>
                <a:lnTo>
                  <a:pt x="19200" y="21600"/>
                </a:lnTo>
                <a:cubicBezTo>
                  <a:pt x="20525" y="21600"/>
                  <a:pt x="21600" y="20721"/>
                  <a:pt x="21600" y="19636"/>
                </a:cubicBezTo>
                <a:lnTo>
                  <a:pt x="21600" y="5400"/>
                </a:lnTo>
                <a:cubicBezTo>
                  <a:pt x="21600" y="5400"/>
                  <a:pt x="15600" y="0"/>
                  <a:pt x="15600" y="0"/>
                </a:cubicBezTo>
                <a:close/>
                <a:moveTo>
                  <a:pt x="4800" y="8836"/>
                </a:moveTo>
                <a:cubicBezTo>
                  <a:pt x="4800" y="9108"/>
                  <a:pt x="5068" y="9327"/>
                  <a:pt x="5400" y="9327"/>
                </a:cubicBezTo>
                <a:lnTo>
                  <a:pt x="16200" y="9327"/>
                </a:lnTo>
                <a:cubicBezTo>
                  <a:pt x="16532" y="9327"/>
                  <a:pt x="16800" y="9108"/>
                  <a:pt x="16800" y="8836"/>
                </a:cubicBezTo>
                <a:cubicBezTo>
                  <a:pt x="16800" y="8566"/>
                  <a:pt x="16532" y="8345"/>
                  <a:pt x="16200" y="8345"/>
                </a:cubicBezTo>
                <a:lnTo>
                  <a:pt x="5400" y="8345"/>
                </a:lnTo>
                <a:cubicBezTo>
                  <a:pt x="5068" y="8345"/>
                  <a:pt x="4800" y="8566"/>
                  <a:pt x="4800" y="8836"/>
                </a:cubicBezTo>
                <a:moveTo>
                  <a:pt x="16200" y="12273"/>
                </a:moveTo>
                <a:lnTo>
                  <a:pt x="5400" y="12273"/>
                </a:lnTo>
                <a:cubicBezTo>
                  <a:pt x="5068" y="12273"/>
                  <a:pt x="4800" y="12493"/>
                  <a:pt x="4800" y="12764"/>
                </a:cubicBezTo>
                <a:cubicBezTo>
                  <a:pt x="4800" y="13035"/>
                  <a:pt x="5068" y="13255"/>
                  <a:pt x="5400" y="13255"/>
                </a:cubicBezTo>
                <a:lnTo>
                  <a:pt x="16200" y="13255"/>
                </a:lnTo>
                <a:cubicBezTo>
                  <a:pt x="16532" y="13255"/>
                  <a:pt x="16800" y="13035"/>
                  <a:pt x="16800" y="12764"/>
                </a:cubicBezTo>
                <a:cubicBezTo>
                  <a:pt x="16800" y="12493"/>
                  <a:pt x="16532" y="12273"/>
                  <a:pt x="16200" y="12273"/>
                </a:cubicBezTo>
                <a:moveTo>
                  <a:pt x="5400" y="5400"/>
                </a:moveTo>
                <a:lnTo>
                  <a:pt x="8400" y="5400"/>
                </a:lnTo>
                <a:cubicBezTo>
                  <a:pt x="8732" y="5400"/>
                  <a:pt x="9000" y="5181"/>
                  <a:pt x="9000" y="4909"/>
                </a:cubicBezTo>
                <a:cubicBezTo>
                  <a:pt x="9000" y="4638"/>
                  <a:pt x="8732" y="4418"/>
                  <a:pt x="8400" y="4418"/>
                </a:cubicBezTo>
                <a:lnTo>
                  <a:pt x="5400" y="4418"/>
                </a:lnTo>
                <a:cubicBezTo>
                  <a:pt x="5068" y="4418"/>
                  <a:pt x="4800" y="4638"/>
                  <a:pt x="4800" y="4909"/>
                </a:cubicBezTo>
                <a:cubicBezTo>
                  <a:pt x="4800" y="5181"/>
                  <a:pt x="5068" y="5400"/>
                  <a:pt x="5400" y="5400"/>
                </a:cubicBezTo>
                <a:moveTo>
                  <a:pt x="12600" y="16200"/>
                </a:moveTo>
                <a:lnTo>
                  <a:pt x="5400" y="16200"/>
                </a:lnTo>
                <a:cubicBezTo>
                  <a:pt x="5068" y="16200"/>
                  <a:pt x="4800" y="16420"/>
                  <a:pt x="4800" y="16691"/>
                </a:cubicBezTo>
                <a:cubicBezTo>
                  <a:pt x="4800" y="16962"/>
                  <a:pt x="5068" y="17182"/>
                  <a:pt x="5400" y="17182"/>
                </a:cubicBezTo>
                <a:lnTo>
                  <a:pt x="12600" y="17182"/>
                </a:lnTo>
                <a:cubicBezTo>
                  <a:pt x="12932" y="17182"/>
                  <a:pt x="13200" y="16962"/>
                  <a:pt x="13200" y="16691"/>
                </a:cubicBezTo>
                <a:cubicBezTo>
                  <a:pt x="13200" y="16420"/>
                  <a:pt x="12932" y="16200"/>
                  <a:pt x="12600" y="16200"/>
                </a:cubicBezTo>
              </a:path>
            </a:pathLst>
          </a:custGeom>
          <a:solidFill>
            <a:schemeClr val="bg1"/>
          </a:solidFill>
          <a:ln w="12700">
            <a:miter lim="400000"/>
          </a:ln>
        </p:spPr>
        <p:txBody>
          <a:bodyPr lIns="38090" tIns="38090" rIns="38090" bIns="38090" anchor="ctr"/>
          <a:lstStyle/>
          <a:p>
            <a:pPr defTabSz="457063">
              <a:defRPr sz="3000" cap="none">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sz="2999"/>
          </a:p>
        </p:txBody>
      </p:sp>
      <p:sp>
        <p:nvSpPr>
          <p:cNvPr id="32" name="Shape 2614"/>
          <p:cNvSpPr>
            <a:spLocks noChangeAspect="1"/>
          </p:cNvSpPr>
          <p:nvPr/>
        </p:nvSpPr>
        <p:spPr>
          <a:xfrm>
            <a:off x="6741657" y="1210803"/>
            <a:ext cx="850392" cy="850392"/>
          </a:xfrm>
          <a:custGeom>
            <a:avLst/>
            <a:gdLst/>
            <a:ahLst/>
            <a:cxnLst>
              <a:cxn ang="0">
                <a:pos x="wd2" y="hd2"/>
              </a:cxn>
              <a:cxn ang="5400000">
                <a:pos x="wd2" y="hd2"/>
              </a:cxn>
              <a:cxn ang="10800000">
                <a:pos x="wd2" y="hd2"/>
              </a:cxn>
              <a:cxn ang="16200000">
                <a:pos x="wd2" y="hd2"/>
              </a:cxn>
            </a:cxnLst>
            <a:rect l="0" t="0" r="r" b="b"/>
            <a:pathLst>
              <a:path w="21600" h="21600" extrusionOk="0">
                <a:moveTo>
                  <a:pt x="17958" y="17505"/>
                </a:moveTo>
                <a:cubicBezTo>
                  <a:pt x="17372" y="16944"/>
                  <a:pt x="16242" y="15945"/>
                  <a:pt x="15117" y="15413"/>
                </a:cubicBezTo>
                <a:cubicBezTo>
                  <a:pt x="14189" y="14975"/>
                  <a:pt x="13657" y="14531"/>
                  <a:pt x="13491" y="14057"/>
                </a:cubicBezTo>
                <a:cubicBezTo>
                  <a:pt x="13377" y="13728"/>
                  <a:pt x="13428" y="13351"/>
                  <a:pt x="13649" y="12904"/>
                </a:cubicBezTo>
                <a:cubicBezTo>
                  <a:pt x="13815" y="12567"/>
                  <a:pt x="13972" y="12286"/>
                  <a:pt x="14117" y="12028"/>
                </a:cubicBezTo>
                <a:cubicBezTo>
                  <a:pt x="14730" y="10934"/>
                  <a:pt x="15203" y="10145"/>
                  <a:pt x="15203" y="7348"/>
                </a:cubicBezTo>
                <a:cubicBezTo>
                  <a:pt x="15203" y="3162"/>
                  <a:pt x="12787" y="2951"/>
                  <a:pt x="12309" y="2951"/>
                </a:cubicBezTo>
                <a:cubicBezTo>
                  <a:pt x="11917" y="2951"/>
                  <a:pt x="11672" y="3037"/>
                  <a:pt x="11435" y="3121"/>
                </a:cubicBezTo>
                <a:cubicBezTo>
                  <a:pt x="11175" y="3213"/>
                  <a:pt x="10907" y="3309"/>
                  <a:pt x="10296" y="3319"/>
                </a:cubicBezTo>
                <a:cubicBezTo>
                  <a:pt x="9190" y="3337"/>
                  <a:pt x="6873" y="3375"/>
                  <a:pt x="6873" y="7226"/>
                </a:cubicBezTo>
                <a:cubicBezTo>
                  <a:pt x="6873" y="9919"/>
                  <a:pt x="7574" y="11156"/>
                  <a:pt x="8125" y="12150"/>
                </a:cubicBezTo>
                <a:cubicBezTo>
                  <a:pt x="8266" y="12404"/>
                  <a:pt x="8399" y="12645"/>
                  <a:pt x="8505" y="12885"/>
                </a:cubicBezTo>
                <a:cubicBezTo>
                  <a:pt x="8973" y="13949"/>
                  <a:pt x="8631" y="14693"/>
                  <a:pt x="7426" y="15224"/>
                </a:cubicBezTo>
                <a:cubicBezTo>
                  <a:pt x="5905" y="15897"/>
                  <a:pt x="5188" y="16247"/>
                  <a:pt x="3693" y="17562"/>
                </a:cubicBezTo>
                <a:cubicBezTo>
                  <a:pt x="2017" y="15800"/>
                  <a:pt x="982" y="13423"/>
                  <a:pt x="982" y="10800"/>
                </a:cubicBezTo>
                <a:cubicBezTo>
                  <a:pt x="982" y="5377"/>
                  <a:pt x="5377" y="982"/>
                  <a:pt x="10800" y="982"/>
                </a:cubicBezTo>
                <a:cubicBezTo>
                  <a:pt x="16223" y="982"/>
                  <a:pt x="20618" y="5377"/>
                  <a:pt x="20618" y="10800"/>
                </a:cubicBezTo>
                <a:cubicBezTo>
                  <a:pt x="20618" y="13395"/>
                  <a:pt x="19603" y="15749"/>
                  <a:pt x="17958" y="17505"/>
                </a:cubicBezTo>
                <a:moveTo>
                  <a:pt x="10800" y="20618"/>
                </a:moveTo>
                <a:cubicBezTo>
                  <a:pt x="8356" y="20618"/>
                  <a:pt x="6125" y="19720"/>
                  <a:pt x="4407" y="18242"/>
                </a:cubicBezTo>
                <a:cubicBezTo>
                  <a:pt x="5730" y="17084"/>
                  <a:pt x="6362" y="16767"/>
                  <a:pt x="7823" y="16122"/>
                </a:cubicBezTo>
                <a:cubicBezTo>
                  <a:pt x="9515" y="15375"/>
                  <a:pt x="10091" y="14051"/>
                  <a:pt x="9403" y="12489"/>
                </a:cubicBezTo>
                <a:cubicBezTo>
                  <a:pt x="9279" y="12208"/>
                  <a:pt x="9136" y="11949"/>
                  <a:pt x="8984" y="11674"/>
                </a:cubicBezTo>
                <a:cubicBezTo>
                  <a:pt x="8461" y="10732"/>
                  <a:pt x="7855" y="9665"/>
                  <a:pt x="7855" y="7226"/>
                </a:cubicBezTo>
                <a:cubicBezTo>
                  <a:pt x="7855" y="4341"/>
                  <a:pt x="9224" y="4318"/>
                  <a:pt x="10312" y="4300"/>
                </a:cubicBezTo>
                <a:cubicBezTo>
                  <a:pt x="11084" y="4287"/>
                  <a:pt x="11461" y="4154"/>
                  <a:pt x="11763" y="4047"/>
                </a:cubicBezTo>
                <a:cubicBezTo>
                  <a:pt x="11964" y="3975"/>
                  <a:pt x="12086" y="3933"/>
                  <a:pt x="12309" y="3933"/>
                </a:cubicBezTo>
                <a:cubicBezTo>
                  <a:pt x="13218" y="3933"/>
                  <a:pt x="14221" y="4830"/>
                  <a:pt x="14221" y="7348"/>
                </a:cubicBezTo>
                <a:cubicBezTo>
                  <a:pt x="14221" y="9888"/>
                  <a:pt x="13840" y="10513"/>
                  <a:pt x="13261" y="11548"/>
                </a:cubicBezTo>
                <a:cubicBezTo>
                  <a:pt x="13108" y="11820"/>
                  <a:pt x="12943" y="12115"/>
                  <a:pt x="12768" y="12470"/>
                </a:cubicBezTo>
                <a:cubicBezTo>
                  <a:pt x="12430" y="13155"/>
                  <a:pt x="12362" y="13798"/>
                  <a:pt x="12565" y="14380"/>
                </a:cubicBezTo>
                <a:cubicBezTo>
                  <a:pt x="12825" y="15126"/>
                  <a:pt x="13502" y="15737"/>
                  <a:pt x="14696" y="16302"/>
                </a:cubicBezTo>
                <a:cubicBezTo>
                  <a:pt x="15675" y="16764"/>
                  <a:pt x="16700" y="17667"/>
                  <a:pt x="17251" y="18189"/>
                </a:cubicBezTo>
                <a:cubicBezTo>
                  <a:pt x="15525" y="19697"/>
                  <a:pt x="13272" y="20618"/>
                  <a:pt x="10800" y="20618"/>
                </a:cubicBezTo>
                <a:moveTo>
                  <a:pt x="10800" y="0"/>
                </a:moveTo>
                <a:cubicBezTo>
                  <a:pt x="4835" y="0"/>
                  <a:pt x="0" y="4835"/>
                  <a:pt x="0" y="10800"/>
                </a:cubicBezTo>
                <a:cubicBezTo>
                  <a:pt x="0" y="16764"/>
                  <a:pt x="4835" y="21600"/>
                  <a:pt x="10800" y="21600"/>
                </a:cubicBezTo>
                <a:cubicBezTo>
                  <a:pt x="16765" y="21600"/>
                  <a:pt x="21600" y="16764"/>
                  <a:pt x="21600" y="10800"/>
                </a:cubicBezTo>
                <a:cubicBezTo>
                  <a:pt x="21600" y="4835"/>
                  <a:pt x="16765" y="0"/>
                  <a:pt x="10800" y="0"/>
                </a:cubicBezTo>
              </a:path>
            </a:pathLst>
          </a:custGeom>
          <a:solidFill>
            <a:schemeClr val="bg1"/>
          </a:solidFill>
          <a:ln w="12700">
            <a:miter lim="400000"/>
          </a:ln>
        </p:spPr>
        <p:txBody>
          <a:bodyPr lIns="38090" tIns="38090" rIns="38090" bIns="38090" anchor="ctr"/>
          <a:lstStyle/>
          <a:p>
            <a:pPr defTabSz="457063">
              <a:defRPr sz="3000" cap="none">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sz="2999"/>
          </a:p>
        </p:txBody>
      </p:sp>
      <p:sp>
        <p:nvSpPr>
          <p:cNvPr id="33" name="Shape 2617"/>
          <p:cNvSpPr>
            <a:spLocks noChangeAspect="1"/>
          </p:cNvSpPr>
          <p:nvPr/>
        </p:nvSpPr>
        <p:spPr>
          <a:xfrm>
            <a:off x="6552800" y="3598271"/>
            <a:ext cx="1039249" cy="850392"/>
          </a:xfrm>
          <a:custGeom>
            <a:avLst/>
            <a:gdLst/>
            <a:ahLst/>
            <a:cxnLst>
              <a:cxn ang="0">
                <a:pos x="wd2" y="hd2"/>
              </a:cxn>
              <a:cxn ang="5400000">
                <a:pos x="wd2" y="hd2"/>
              </a:cxn>
              <a:cxn ang="10800000">
                <a:pos x="wd2" y="hd2"/>
              </a:cxn>
              <a:cxn ang="16200000">
                <a:pos x="wd2" y="hd2"/>
              </a:cxn>
            </a:cxnLst>
            <a:rect l="0" t="0" r="r" b="b"/>
            <a:pathLst>
              <a:path w="21600" h="21600" extrusionOk="0">
                <a:moveTo>
                  <a:pt x="4457" y="20400"/>
                </a:moveTo>
                <a:cubicBezTo>
                  <a:pt x="4686" y="18711"/>
                  <a:pt x="5897" y="18036"/>
                  <a:pt x="7134" y="17493"/>
                </a:cubicBezTo>
                <a:lnTo>
                  <a:pt x="7173" y="17477"/>
                </a:lnTo>
                <a:cubicBezTo>
                  <a:pt x="8055" y="17190"/>
                  <a:pt x="9626" y="16039"/>
                  <a:pt x="9626" y="13569"/>
                </a:cubicBezTo>
                <a:cubicBezTo>
                  <a:pt x="9626" y="11474"/>
                  <a:pt x="8932" y="10452"/>
                  <a:pt x="8558" y="9902"/>
                </a:cubicBezTo>
                <a:cubicBezTo>
                  <a:pt x="8484" y="9791"/>
                  <a:pt x="8394" y="9649"/>
                  <a:pt x="8414" y="9680"/>
                </a:cubicBezTo>
                <a:cubicBezTo>
                  <a:pt x="8384" y="9599"/>
                  <a:pt x="8237" y="9129"/>
                  <a:pt x="8449" y="8035"/>
                </a:cubicBezTo>
                <a:cubicBezTo>
                  <a:pt x="8549" y="7522"/>
                  <a:pt x="8380" y="7241"/>
                  <a:pt x="8380" y="7241"/>
                </a:cubicBezTo>
                <a:cubicBezTo>
                  <a:pt x="8112" y="6505"/>
                  <a:pt x="7614" y="5133"/>
                  <a:pt x="7988" y="4025"/>
                </a:cubicBezTo>
                <a:cubicBezTo>
                  <a:pt x="8490" y="2492"/>
                  <a:pt x="8935" y="2190"/>
                  <a:pt x="9741" y="1747"/>
                </a:cubicBezTo>
                <a:cubicBezTo>
                  <a:pt x="9788" y="1721"/>
                  <a:pt x="9834" y="1691"/>
                  <a:pt x="9877" y="1657"/>
                </a:cubicBezTo>
                <a:cubicBezTo>
                  <a:pt x="10029" y="1535"/>
                  <a:pt x="10674" y="1200"/>
                  <a:pt x="11403" y="1200"/>
                </a:cubicBezTo>
                <a:cubicBezTo>
                  <a:pt x="11768" y="1200"/>
                  <a:pt x="12075" y="1285"/>
                  <a:pt x="12318" y="1454"/>
                </a:cubicBezTo>
                <a:cubicBezTo>
                  <a:pt x="12610" y="1655"/>
                  <a:pt x="12890" y="2039"/>
                  <a:pt x="13313" y="3271"/>
                </a:cubicBezTo>
                <a:cubicBezTo>
                  <a:pt x="14101" y="5469"/>
                  <a:pt x="13602" y="6698"/>
                  <a:pt x="13350" y="7124"/>
                </a:cubicBezTo>
                <a:cubicBezTo>
                  <a:pt x="13183" y="7407"/>
                  <a:pt x="13126" y="7764"/>
                  <a:pt x="13191" y="8102"/>
                </a:cubicBezTo>
                <a:cubicBezTo>
                  <a:pt x="13386" y="9109"/>
                  <a:pt x="13260" y="9534"/>
                  <a:pt x="13227" y="9619"/>
                </a:cubicBezTo>
                <a:cubicBezTo>
                  <a:pt x="13219" y="9631"/>
                  <a:pt x="13101" y="9814"/>
                  <a:pt x="13041" y="9902"/>
                </a:cubicBezTo>
                <a:cubicBezTo>
                  <a:pt x="12668" y="10452"/>
                  <a:pt x="11973" y="11474"/>
                  <a:pt x="11973" y="13569"/>
                </a:cubicBezTo>
                <a:cubicBezTo>
                  <a:pt x="11973" y="16039"/>
                  <a:pt x="13545" y="17190"/>
                  <a:pt x="14427" y="17477"/>
                </a:cubicBezTo>
                <a:lnTo>
                  <a:pt x="14466" y="17493"/>
                </a:lnTo>
                <a:cubicBezTo>
                  <a:pt x="15703" y="18036"/>
                  <a:pt x="16914" y="18711"/>
                  <a:pt x="17143" y="20400"/>
                </a:cubicBezTo>
                <a:cubicBezTo>
                  <a:pt x="17143" y="20400"/>
                  <a:pt x="4457" y="20400"/>
                  <a:pt x="4457" y="20400"/>
                </a:cubicBezTo>
                <a:close/>
                <a:moveTo>
                  <a:pt x="14715" y="16328"/>
                </a:moveTo>
                <a:cubicBezTo>
                  <a:pt x="14715" y="16328"/>
                  <a:pt x="12955" y="15815"/>
                  <a:pt x="12955" y="13569"/>
                </a:cubicBezTo>
                <a:cubicBezTo>
                  <a:pt x="12955" y="11596"/>
                  <a:pt x="13678" y="10901"/>
                  <a:pt x="13957" y="10421"/>
                </a:cubicBezTo>
                <a:cubicBezTo>
                  <a:pt x="13957" y="10421"/>
                  <a:pt x="14531" y="9807"/>
                  <a:pt x="14146" y="7826"/>
                </a:cubicBezTo>
                <a:cubicBezTo>
                  <a:pt x="14787" y="6740"/>
                  <a:pt x="14995" y="4972"/>
                  <a:pt x="14211" y="2789"/>
                </a:cubicBezTo>
                <a:cubicBezTo>
                  <a:pt x="13774" y="1514"/>
                  <a:pt x="13389" y="815"/>
                  <a:pt x="12801" y="409"/>
                </a:cubicBezTo>
                <a:cubicBezTo>
                  <a:pt x="12370" y="110"/>
                  <a:pt x="11880" y="0"/>
                  <a:pt x="11403" y="0"/>
                </a:cubicBezTo>
                <a:cubicBezTo>
                  <a:pt x="10516" y="0"/>
                  <a:pt x="9675" y="384"/>
                  <a:pt x="9339" y="653"/>
                </a:cubicBezTo>
                <a:cubicBezTo>
                  <a:pt x="8357" y="1192"/>
                  <a:pt x="7697" y="1688"/>
                  <a:pt x="7077" y="3579"/>
                </a:cubicBezTo>
                <a:cubicBezTo>
                  <a:pt x="6540" y="5168"/>
                  <a:pt x="7179" y="6892"/>
                  <a:pt x="7494" y="7758"/>
                </a:cubicBezTo>
                <a:cubicBezTo>
                  <a:pt x="7110" y="9740"/>
                  <a:pt x="7642" y="10421"/>
                  <a:pt x="7642" y="10421"/>
                </a:cubicBezTo>
                <a:cubicBezTo>
                  <a:pt x="7922" y="10901"/>
                  <a:pt x="8644" y="11596"/>
                  <a:pt x="8644" y="13569"/>
                </a:cubicBezTo>
                <a:cubicBezTo>
                  <a:pt x="8644" y="15815"/>
                  <a:pt x="6885" y="16328"/>
                  <a:pt x="6885" y="16328"/>
                </a:cubicBezTo>
                <a:cubicBezTo>
                  <a:pt x="5768" y="16819"/>
                  <a:pt x="3436" y="17760"/>
                  <a:pt x="3436" y="21000"/>
                </a:cubicBezTo>
                <a:cubicBezTo>
                  <a:pt x="3436" y="21000"/>
                  <a:pt x="3436" y="21600"/>
                  <a:pt x="3927" y="21600"/>
                </a:cubicBezTo>
                <a:lnTo>
                  <a:pt x="17673" y="21600"/>
                </a:lnTo>
                <a:cubicBezTo>
                  <a:pt x="18164" y="21600"/>
                  <a:pt x="18164" y="21000"/>
                  <a:pt x="18164" y="21000"/>
                </a:cubicBezTo>
                <a:cubicBezTo>
                  <a:pt x="18164" y="17760"/>
                  <a:pt x="15832" y="16819"/>
                  <a:pt x="14715" y="16328"/>
                </a:cubicBezTo>
                <a:moveTo>
                  <a:pt x="19516" y="15006"/>
                </a:moveTo>
                <a:cubicBezTo>
                  <a:pt x="19516" y="15006"/>
                  <a:pt x="18416" y="14701"/>
                  <a:pt x="18416" y="12954"/>
                </a:cubicBezTo>
                <a:cubicBezTo>
                  <a:pt x="18416" y="11419"/>
                  <a:pt x="18794" y="10879"/>
                  <a:pt x="19017" y="10506"/>
                </a:cubicBezTo>
                <a:cubicBezTo>
                  <a:pt x="19017" y="10506"/>
                  <a:pt x="19443" y="9975"/>
                  <a:pt x="19136" y="8435"/>
                </a:cubicBezTo>
                <a:cubicBezTo>
                  <a:pt x="19388" y="7760"/>
                  <a:pt x="19900" y="6419"/>
                  <a:pt x="19470" y="5184"/>
                </a:cubicBezTo>
                <a:cubicBezTo>
                  <a:pt x="18974" y="3714"/>
                  <a:pt x="18645" y="3327"/>
                  <a:pt x="17860" y="2908"/>
                </a:cubicBezTo>
                <a:cubicBezTo>
                  <a:pt x="17591" y="2699"/>
                  <a:pt x="16918" y="2400"/>
                  <a:pt x="16208" y="2400"/>
                </a:cubicBezTo>
                <a:cubicBezTo>
                  <a:pt x="15873" y="2400"/>
                  <a:pt x="15531" y="2473"/>
                  <a:pt x="15218" y="2647"/>
                </a:cubicBezTo>
                <a:cubicBezTo>
                  <a:pt x="15343" y="3035"/>
                  <a:pt x="15449" y="3420"/>
                  <a:pt x="15525" y="3799"/>
                </a:cubicBezTo>
                <a:cubicBezTo>
                  <a:pt x="15537" y="3790"/>
                  <a:pt x="15550" y="3779"/>
                  <a:pt x="15563" y="3770"/>
                </a:cubicBezTo>
                <a:cubicBezTo>
                  <a:pt x="15730" y="3657"/>
                  <a:pt x="15948" y="3600"/>
                  <a:pt x="16208" y="3600"/>
                </a:cubicBezTo>
                <a:cubicBezTo>
                  <a:pt x="16716" y="3600"/>
                  <a:pt x="17211" y="3825"/>
                  <a:pt x="17332" y="3919"/>
                </a:cubicBezTo>
                <a:cubicBezTo>
                  <a:pt x="17375" y="3953"/>
                  <a:pt x="17421" y="3983"/>
                  <a:pt x="17467" y="4008"/>
                </a:cubicBezTo>
                <a:cubicBezTo>
                  <a:pt x="17950" y="4265"/>
                  <a:pt x="18131" y="4362"/>
                  <a:pt x="18562" y="5641"/>
                </a:cubicBezTo>
                <a:cubicBezTo>
                  <a:pt x="18822" y="6387"/>
                  <a:pt x="18452" y="7378"/>
                  <a:pt x="18253" y="7911"/>
                </a:cubicBezTo>
                <a:cubicBezTo>
                  <a:pt x="18161" y="8156"/>
                  <a:pt x="18130" y="8457"/>
                  <a:pt x="18182" y="8718"/>
                </a:cubicBezTo>
                <a:cubicBezTo>
                  <a:pt x="18316" y="9392"/>
                  <a:pt x="18254" y="9706"/>
                  <a:pt x="18232" y="9784"/>
                </a:cubicBezTo>
                <a:cubicBezTo>
                  <a:pt x="18230" y="9788"/>
                  <a:pt x="18227" y="9793"/>
                  <a:pt x="18224" y="9798"/>
                </a:cubicBezTo>
                <a:lnTo>
                  <a:pt x="18191" y="9853"/>
                </a:lnTo>
                <a:cubicBezTo>
                  <a:pt x="17926" y="10290"/>
                  <a:pt x="17434" y="11106"/>
                  <a:pt x="17434" y="12954"/>
                </a:cubicBezTo>
                <a:cubicBezTo>
                  <a:pt x="17434" y="15019"/>
                  <a:pt x="18570" y="15933"/>
                  <a:pt x="19229" y="16155"/>
                </a:cubicBezTo>
                <a:cubicBezTo>
                  <a:pt x="19856" y="16429"/>
                  <a:pt x="20435" y="16859"/>
                  <a:pt x="20582" y="17999"/>
                </a:cubicBezTo>
                <a:lnTo>
                  <a:pt x="18459" y="18000"/>
                </a:lnTo>
                <a:cubicBezTo>
                  <a:pt x="18647" y="18353"/>
                  <a:pt x="18802" y="18755"/>
                  <a:pt x="18920" y="19200"/>
                </a:cubicBezTo>
                <a:lnTo>
                  <a:pt x="21109" y="19199"/>
                </a:lnTo>
                <a:cubicBezTo>
                  <a:pt x="21600" y="19199"/>
                  <a:pt x="21600" y="18599"/>
                  <a:pt x="21600" y="18599"/>
                </a:cubicBezTo>
                <a:cubicBezTo>
                  <a:pt x="21600" y="16199"/>
                  <a:pt x="20410" y="15388"/>
                  <a:pt x="19516" y="15006"/>
                </a:cubicBezTo>
                <a:moveTo>
                  <a:pt x="2371" y="16155"/>
                </a:moveTo>
                <a:cubicBezTo>
                  <a:pt x="3030" y="15933"/>
                  <a:pt x="4166" y="15019"/>
                  <a:pt x="4166" y="12954"/>
                </a:cubicBezTo>
                <a:cubicBezTo>
                  <a:pt x="4166" y="11106"/>
                  <a:pt x="3673" y="10290"/>
                  <a:pt x="3409" y="9853"/>
                </a:cubicBezTo>
                <a:lnTo>
                  <a:pt x="3376" y="9798"/>
                </a:lnTo>
                <a:cubicBezTo>
                  <a:pt x="3373" y="9793"/>
                  <a:pt x="3370" y="9788"/>
                  <a:pt x="3367" y="9784"/>
                </a:cubicBezTo>
                <a:cubicBezTo>
                  <a:pt x="3346" y="9706"/>
                  <a:pt x="3283" y="9392"/>
                  <a:pt x="3418" y="8718"/>
                </a:cubicBezTo>
                <a:cubicBezTo>
                  <a:pt x="3470" y="8457"/>
                  <a:pt x="3439" y="8156"/>
                  <a:pt x="3347" y="7911"/>
                </a:cubicBezTo>
                <a:cubicBezTo>
                  <a:pt x="3148" y="7378"/>
                  <a:pt x="2778" y="6387"/>
                  <a:pt x="3038" y="5641"/>
                </a:cubicBezTo>
                <a:cubicBezTo>
                  <a:pt x="3469" y="4362"/>
                  <a:pt x="3649" y="4265"/>
                  <a:pt x="4133" y="4008"/>
                </a:cubicBezTo>
                <a:cubicBezTo>
                  <a:pt x="4180" y="3983"/>
                  <a:pt x="4225" y="3953"/>
                  <a:pt x="4268" y="3919"/>
                </a:cubicBezTo>
                <a:cubicBezTo>
                  <a:pt x="4389" y="3825"/>
                  <a:pt x="4884" y="3600"/>
                  <a:pt x="5392" y="3600"/>
                </a:cubicBezTo>
                <a:cubicBezTo>
                  <a:pt x="5636" y="3600"/>
                  <a:pt x="5839" y="3655"/>
                  <a:pt x="6002" y="3755"/>
                </a:cubicBezTo>
                <a:cubicBezTo>
                  <a:pt x="6045" y="3548"/>
                  <a:pt x="6096" y="3341"/>
                  <a:pt x="6165" y="3134"/>
                </a:cubicBezTo>
                <a:cubicBezTo>
                  <a:pt x="6225" y="2950"/>
                  <a:pt x="6289" y="2793"/>
                  <a:pt x="6351" y="2630"/>
                </a:cubicBezTo>
                <a:cubicBezTo>
                  <a:pt x="6046" y="2468"/>
                  <a:pt x="5716" y="2400"/>
                  <a:pt x="5392" y="2400"/>
                </a:cubicBezTo>
                <a:cubicBezTo>
                  <a:pt x="4682" y="2400"/>
                  <a:pt x="4009" y="2699"/>
                  <a:pt x="3740" y="2908"/>
                </a:cubicBezTo>
                <a:cubicBezTo>
                  <a:pt x="2955" y="3327"/>
                  <a:pt x="2625" y="3714"/>
                  <a:pt x="2130" y="5184"/>
                </a:cubicBezTo>
                <a:cubicBezTo>
                  <a:pt x="1700" y="6419"/>
                  <a:pt x="2212" y="7760"/>
                  <a:pt x="2464" y="8435"/>
                </a:cubicBezTo>
                <a:cubicBezTo>
                  <a:pt x="2156" y="9975"/>
                  <a:pt x="2583" y="10506"/>
                  <a:pt x="2583" y="10506"/>
                </a:cubicBezTo>
                <a:cubicBezTo>
                  <a:pt x="2806" y="10879"/>
                  <a:pt x="3185" y="11419"/>
                  <a:pt x="3185" y="12954"/>
                </a:cubicBezTo>
                <a:cubicBezTo>
                  <a:pt x="3185" y="14701"/>
                  <a:pt x="2084" y="15006"/>
                  <a:pt x="2084" y="15006"/>
                </a:cubicBezTo>
                <a:cubicBezTo>
                  <a:pt x="1191" y="15388"/>
                  <a:pt x="0" y="16199"/>
                  <a:pt x="0" y="18599"/>
                </a:cubicBezTo>
                <a:cubicBezTo>
                  <a:pt x="0" y="18599"/>
                  <a:pt x="0" y="19199"/>
                  <a:pt x="491" y="19199"/>
                </a:cubicBezTo>
                <a:lnTo>
                  <a:pt x="2680" y="19200"/>
                </a:lnTo>
                <a:cubicBezTo>
                  <a:pt x="2798" y="18755"/>
                  <a:pt x="2952" y="18353"/>
                  <a:pt x="3141" y="18000"/>
                </a:cubicBezTo>
                <a:lnTo>
                  <a:pt x="1018" y="17999"/>
                </a:lnTo>
                <a:cubicBezTo>
                  <a:pt x="1165" y="16859"/>
                  <a:pt x="1744" y="16429"/>
                  <a:pt x="2371" y="16155"/>
                </a:cubicBezTo>
              </a:path>
            </a:pathLst>
          </a:custGeom>
          <a:solidFill>
            <a:schemeClr val="bg1"/>
          </a:solidFill>
          <a:ln w="12700">
            <a:miter lim="400000"/>
          </a:ln>
        </p:spPr>
        <p:txBody>
          <a:bodyPr lIns="38090" tIns="38090" rIns="38090" bIns="38090" anchor="ctr"/>
          <a:lstStyle/>
          <a:p>
            <a:pPr defTabSz="457063">
              <a:defRPr sz="3000" cap="none">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sz="2999"/>
          </a:p>
        </p:txBody>
      </p:sp>
      <p:sp>
        <p:nvSpPr>
          <p:cNvPr id="2" name="Title 1">
            <a:extLst>
              <a:ext uri="{FF2B5EF4-FFF2-40B4-BE49-F238E27FC236}">
                <a16:creationId xmlns:a16="http://schemas.microsoft.com/office/drawing/2014/main" id="{DA560833-5567-4C57-B9FD-52A4718A4958}"/>
              </a:ext>
            </a:extLst>
          </p:cNvPr>
          <p:cNvSpPr txBox="1">
            <a:spLocks/>
          </p:cNvSpPr>
          <p:nvPr/>
        </p:nvSpPr>
        <p:spPr>
          <a:xfrm>
            <a:off x="477592" y="172758"/>
            <a:ext cx="10515600" cy="1325563"/>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a:solidFill>
                  <a:schemeClr val="bg1"/>
                </a:solidFill>
                <a:latin typeface="+mn-lt"/>
              </a:rPr>
              <a:t>Who is SHP?</a:t>
            </a:r>
          </a:p>
        </p:txBody>
      </p:sp>
    </p:spTree>
    <p:extLst>
      <p:ext uri="{BB962C8B-B14F-4D97-AF65-F5344CB8AC3E}">
        <p14:creationId xmlns:p14="http://schemas.microsoft.com/office/powerpoint/2010/main" val="109012771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 name="Title 1"/>
          <p:cNvSpPr txBox="1">
            <a:spLocks/>
          </p:cNvSpPr>
          <p:nvPr/>
        </p:nvSpPr>
        <p:spPr>
          <a:xfrm>
            <a:off x="838200" y="365125"/>
            <a:ext cx="10515600" cy="1325563"/>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a:solidFill>
                  <a:schemeClr val="accent1">
                    <a:lumMod val="75000"/>
                  </a:schemeClr>
                </a:solidFill>
                <a:latin typeface="+mn-lt"/>
              </a:rPr>
              <a:t>SHP Lunch ‘n’ Learn Fall Series</a:t>
            </a:r>
          </a:p>
        </p:txBody>
      </p:sp>
      <p:sp>
        <p:nvSpPr>
          <p:cNvPr id="3" name="TextBox 2"/>
          <p:cNvSpPr txBox="1"/>
          <p:nvPr/>
        </p:nvSpPr>
        <p:spPr>
          <a:xfrm>
            <a:off x="838200" y="4978731"/>
            <a:ext cx="10515598" cy="707886"/>
          </a:xfrm>
          <a:prstGeom prst="rect">
            <a:avLst/>
          </a:prstGeom>
          <a:noFill/>
        </p:spPr>
        <p:txBody>
          <a:bodyPr wrap="square" rtlCol="0">
            <a:spAutoFit/>
          </a:bodyPr>
          <a:lstStyle/>
          <a:p>
            <a:pPr algn="ctr"/>
            <a:r>
              <a:rPr lang="en-US" sz="4000"/>
              <a:t>Register today at </a:t>
            </a:r>
            <a:r>
              <a:rPr lang="en-US" sz="4000" u="sng"/>
              <a:t>shpllc.com/webinars</a:t>
            </a:r>
            <a:r>
              <a:rPr lang="en-US" sz="4000"/>
              <a:t> </a:t>
            </a:r>
          </a:p>
        </p:txBody>
      </p:sp>
      <p:sp>
        <p:nvSpPr>
          <p:cNvPr id="6" name="TextBox 5">
            <a:extLst>
              <a:ext uri="{FF2B5EF4-FFF2-40B4-BE49-F238E27FC236}">
                <a16:creationId xmlns:a16="http://schemas.microsoft.com/office/drawing/2014/main" id="{41A08669-2CEC-42A3-B098-0AA50444450D}"/>
              </a:ext>
            </a:extLst>
          </p:cNvPr>
          <p:cNvSpPr txBox="1"/>
          <p:nvPr/>
        </p:nvSpPr>
        <p:spPr>
          <a:xfrm>
            <a:off x="838199" y="1232938"/>
            <a:ext cx="10515599" cy="3046988"/>
          </a:xfrm>
          <a:prstGeom prst="rect">
            <a:avLst/>
          </a:prstGeom>
          <a:noFill/>
        </p:spPr>
        <p:txBody>
          <a:bodyPr wrap="square">
            <a:spAutoFit/>
          </a:bodyPr>
          <a:lstStyle/>
          <a:p>
            <a:endParaRPr lang="en-US" sz="2400" b="1"/>
          </a:p>
          <a:p>
            <a:pPr algn="l">
              <a:buFont typeface="Arial" panose="020B0604020202020204" pitchFamily="34" charset="0"/>
              <a:buChar char="•"/>
            </a:pPr>
            <a:r>
              <a:rPr lang="en-US" sz="2400" b="0" i="0">
                <a:solidFill>
                  <a:srgbClr val="636161"/>
                </a:solidFill>
                <a:effectLst/>
                <a:latin typeface="Open Sans"/>
              </a:rPr>
              <a:t>November 18 – COVID Latest &amp; Greatest</a:t>
            </a:r>
            <a:br>
              <a:rPr lang="en-US" sz="2400" b="0" i="0">
                <a:solidFill>
                  <a:srgbClr val="636161"/>
                </a:solidFill>
                <a:effectLst/>
                <a:latin typeface="Open Sans"/>
              </a:rPr>
            </a:br>
            <a:endParaRPr lang="en-US" sz="2400" b="0" i="0">
              <a:solidFill>
                <a:srgbClr val="636161"/>
              </a:solidFill>
              <a:effectLst/>
              <a:latin typeface="Open Sans"/>
            </a:endParaRPr>
          </a:p>
          <a:p>
            <a:pPr algn="l">
              <a:buFont typeface="Arial" panose="020B0604020202020204" pitchFamily="34" charset="0"/>
              <a:buChar char="•"/>
            </a:pPr>
            <a:r>
              <a:rPr lang="en-US" sz="2400" b="0" i="0">
                <a:solidFill>
                  <a:srgbClr val="636161"/>
                </a:solidFill>
                <a:effectLst/>
                <a:latin typeface="Open Sans"/>
              </a:rPr>
              <a:t>Late Nov / Early Dec – QPP 2021 Final Rule</a:t>
            </a:r>
            <a:br>
              <a:rPr lang="en-US" sz="2400" b="0" i="0">
                <a:solidFill>
                  <a:srgbClr val="636161"/>
                </a:solidFill>
                <a:effectLst/>
                <a:latin typeface="Open Sans"/>
              </a:rPr>
            </a:br>
            <a:endParaRPr lang="en-US" sz="2400" b="0" i="0">
              <a:solidFill>
                <a:srgbClr val="636161"/>
              </a:solidFill>
              <a:effectLst/>
              <a:latin typeface="Open Sans"/>
            </a:endParaRPr>
          </a:p>
          <a:p>
            <a:pPr algn="l">
              <a:buFont typeface="Arial" panose="020B0604020202020204" pitchFamily="34" charset="0"/>
              <a:buChar char="•"/>
            </a:pPr>
            <a:r>
              <a:rPr lang="en-US" sz="2400">
                <a:solidFill>
                  <a:srgbClr val="636161"/>
                </a:solidFill>
                <a:latin typeface="Open Sans"/>
              </a:rPr>
              <a:t>Late Nov/ Early Dec – Physician Fee Schedule Final Rule</a:t>
            </a:r>
            <a:br>
              <a:rPr lang="en-US" sz="2400">
                <a:solidFill>
                  <a:srgbClr val="636161"/>
                </a:solidFill>
                <a:latin typeface="Open Sans"/>
              </a:rPr>
            </a:br>
            <a:endParaRPr lang="en-US" sz="2400" b="0" i="0">
              <a:solidFill>
                <a:srgbClr val="636161"/>
              </a:solidFill>
              <a:effectLst/>
              <a:latin typeface="Open Sans"/>
            </a:endParaRPr>
          </a:p>
          <a:p>
            <a:pPr algn="l">
              <a:buFont typeface="Arial" panose="020B0604020202020204" pitchFamily="34" charset="0"/>
              <a:buChar char="•"/>
            </a:pPr>
            <a:r>
              <a:rPr lang="en-US" sz="2400" b="0" i="0">
                <a:solidFill>
                  <a:srgbClr val="636161"/>
                </a:solidFill>
                <a:effectLst/>
                <a:latin typeface="Open Sans"/>
              </a:rPr>
              <a:t>December 18 – COVID Latest &amp; Greatest</a:t>
            </a:r>
          </a:p>
        </p:txBody>
      </p:sp>
    </p:spTree>
    <p:extLst>
      <p:ext uri="{BB962C8B-B14F-4D97-AF65-F5344CB8AC3E}">
        <p14:creationId xmlns:p14="http://schemas.microsoft.com/office/powerpoint/2010/main" val="13688369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 name="Title 1"/>
          <p:cNvSpPr txBox="1">
            <a:spLocks/>
          </p:cNvSpPr>
          <p:nvPr/>
        </p:nvSpPr>
        <p:spPr>
          <a:xfrm>
            <a:off x="838200" y="365125"/>
            <a:ext cx="10515600" cy="1325563"/>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a:solidFill>
                  <a:schemeClr val="accent1">
                    <a:lumMod val="75000"/>
                  </a:schemeClr>
                </a:solidFill>
                <a:latin typeface="+mn-lt"/>
              </a:rPr>
              <a:t>SHP Lunch ‘n’ Learn Fall Series</a:t>
            </a:r>
          </a:p>
        </p:txBody>
      </p:sp>
      <p:sp>
        <p:nvSpPr>
          <p:cNvPr id="3" name="TextBox 2"/>
          <p:cNvSpPr txBox="1"/>
          <p:nvPr/>
        </p:nvSpPr>
        <p:spPr>
          <a:xfrm>
            <a:off x="838200" y="4978731"/>
            <a:ext cx="10515598" cy="707886"/>
          </a:xfrm>
          <a:prstGeom prst="rect">
            <a:avLst/>
          </a:prstGeom>
          <a:noFill/>
        </p:spPr>
        <p:txBody>
          <a:bodyPr wrap="square" rtlCol="0">
            <a:spAutoFit/>
          </a:bodyPr>
          <a:lstStyle/>
          <a:p>
            <a:pPr algn="ctr"/>
            <a:r>
              <a:rPr lang="en-US" sz="4000"/>
              <a:t>Register today at </a:t>
            </a:r>
            <a:r>
              <a:rPr lang="en-US" sz="4000" u="sng"/>
              <a:t>shpllc.com/webinars</a:t>
            </a:r>
            <a:r>
              <a:rPr lang="en-US" sz="4000"/>
              <a:t> </a:t>
            </a:r>
          </a:p>
        </p:txBody>
      </p:sp>
      <p:sp>
        <p:nvSpPr>
          <p:cNvPr id="6" name="TextBox 5">
            <a:extLst>
              <a:ext uri="{FF2B5EF4-FFF2-40B4-BE49-F238E27FC236}">
                <a16:creationId xmlns:a16="http://schemas.microsoft.com/office/drawing/2014/main" id="{41A08669-2CEC-42A3-B098-0AA50444450D}"/>
              </a:ext>
            </a:extLst>
          </p:cNvPr>
          <p:cNvSpPr txBox="1"/>
          <p:nvPr/>
        </p:nvSpPr>
        <p:spPr>
          <a:xfrm>
            <a:off x="838199" y="1232938"/>
            <a:ext cx="10515599" cy="3046988"/>
          </a:xfrm>
          <a:prstGeom prst="rect">
            <a:avLst/>
          </a:prstGeom>
          <a:noFill/>
        </p:spPr>
        <p:txBody>
          <a:bodyPr wrap="square">
            <a:spAutoFit/>
          </a:bodyPr>
          <a:lstStyle/>
          <a:p>
            <a:endParaRPr lang="en-US" sz="2400" b="1"/>
          </a:p>
          <a:p>
            <a:pPr algn="l">
              <a:buFont typeface="Arial" panose="020B0604020202020204" pitchFamily="34" charset="0"/>
              <a:buChar char="•"/>
            </a:pPr>
            <a:r>
              <a:rPr lang="en-US" sz="2400" b="0" i="0">
                <a:solidFill>
                  <a:srgbClr val="636161"/>
                </a:solidFill>
                <a:effectLst/>
                <a:latin typeface="Open Sans"/>
              </a:rPr>
              <a:t>November 18 – COVID Latest &amp; Greatest</a:t>
            </a:r>
            <a:br>
              <a:rPr lang="en-US" sz="2400" b="0" i="0">
                <a:solidFill>
                  <a:srgbClr val="636161"/>
                </a:solidFill>
                <a:effectLst/>
                <a:latin typeface="Open Sans"/>
              </a:rPr>
            </a:br>
            <a:endParaRPr lang="en-US" sz="2400" b="0" i="0">
              <a:solidFill>
                <a:srgbClr val="636161"/>
              </a:solidFill>
              <a:effectLst/>
              <a:latin typeface="Open Sans"/>
            </a:endParaRPr>
          </a:p>
          <a:p>
            <a:pPr algn="l">
              <a:buFont typeface="Arial" panose="020B0604020202020204" pitchFamily="34" charset="0"/>
              <a:buChar char="•"/>
            </a:pPr>
            <a:r>
              <a:rPr lang="en-US" sz="2400" b="0" i="0">
                <a:solidFill>
                  <a:srgbClr val="636161"/>
                </a:solidFill>
                <a:effectLst/>
                <a:latin typeface="Open Sans"/>
              </a:rPr>
              <a:t>Late Nov / Early Dec – QPP 2021 Final Rule</a:t>
            </a:r>
            <a:br>
              <a:rPr lang="en-US" sz="2400" b="0" i="0">
                <a:solidFill>
                  <a:srgbClr val="636161"/>
                </a:solidFill>
                <a:effectLst/>
                <a:latin typeface="Open Sans"/>
              </a:rPr>
            </a:br>
            <a:endParaRPr lang="en-US" sz="2400" b="0" i="0">
              <a:solidFill>
                <a:srgbClr val="636161"/>
              </a:solidFill>
              <a:effectLst/>
              <a:latin typeface="Open Sans"/>
            </a:endParaRPr>
          </a:p>
          <a:p>
            <a:pPr algn="l">
              <a:buFont typeface="Arial" panose="020B0604020202020204" pitchFamily="34" charset="0"/>
              <a:buChar char="•"/>
            </a:pPr>
            <a:r>
              <a:rPr lang="en-US" sz="2400">
                <a:solidFill>
                  <a:srgbClr val="636161"/>
                </a:solidFill>
                <a:latin typeface="Open Sans"/>
              </a:rPr>
              <a:t>Late Nov/ Early Dec – Physician Fee Schedule Final Rule</a:t>
            </a:r>
            <a:br>
              <a:rPr lang="en-US" sz="2400">
                <a:solidFill>
                  <a:srgbClr val="636161"/>
                </a:solidFill>
                <a:latin typeface="Open Sans"/>
              </a:rPr>
            </a:br>
            <a:endParaRPr lang="en-US" sz="2400" b="0" i="0">
              <a:solidFill>
                <a:srgbClr val="636161"/>
              </a:solidFill>
              <a:effectLst/>
              <a:latin typeface="Open Sans"/>
            </a:endParaRPr>
          </a:p>
          <a:p>
            <a:pPr algn="l">
              <a:buFont typeface="Arial" panose="020B0604020202020204" pitchFamily="34" charset="0"/>
              <a:buChar char="•"/>
            </a:pPr>
            <a:r>
              <a:rPr lang="en-US" sz="2400" b="0" i="0">
                <a:solidFill>
                  <a:srgbClr val="636161"/>
                </a:solidFill>
                <a:effectLst/>
                <a:latin typeface="Open Sans"/>
              </a:rPr>
              <a:t>December 18 – COVID Latest &amp; Greatest</a:t>
            </a:r>
          </a:p>
        </p:txBody>
      </p:sp>
    </p:spTree>
    <p:extLst>
      <p:ext uri="{BB962C8B-B14F-4D97-AF65-F5344CB8AC3E}">
        <p14:creationId xmlns:p14="http://schemas.microsoft.com/office/powerpoint/2010/main" val="25205173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750987" y="173223"/>
            <a:ext cx="10180070" cy="1018552"/>
          </a:xfrm>
        </p:spPr>
        <p:txBody>
          <a:bodyPr>
            <a:normAutofit/>
          </a:bodyPr>
          <a:lstStyle/>
          <a:p>
            <a:pPr algn="ctr"/>
            <a:r>
              <a:rPr lang="en-US"/>
              <a:t>Speakers</a:t>
            </a:r>
          </a:p>
        </p:txBody>
      </p:sp>
      <p:sp>
        <p:nvSpPr>
          <p:cNvPr id="4" name="Content Placeholder 3"/>
          <p:cNvSpPr>
            <a:spLocks noGrp="1"/>
          </p:cNvSpPr>
          <p:nvPr>
            <p:ph idx="1"/>
          </p:nvPr>
        </p:nvSpPr>
        <p:spPr>
          <a:xfrm>
            <a:off x="1690548" y="3720844"/>
            <a:ext cx="8727171" cy="2046910"/>
          </a:xfrm>
        </p:spPr>
        <p:txBody>
          <a:bodyPr>
            <a:normAutofit fontScale="25000" lnSpcReduction="20000"/>
          </a:bodyPr>
          <a:lstStyle/>
          <a:p>
            <a:pPr marL="0" indent="0" algn="ctr">
              <a:buNone/>
            </a:pPr>
            <a:r>
              <a:rPr lang="en-US" sz="6400">
                <a:solidFill>
                  <a:schemeClr val="accent1">
                    <a:lumMod val="75000"/>
                  </a:schemeClr>
                </a:solidFill>
                <a:ea typeface="+mj-ea"/>
                <a:cs typeface="+mj-cs"/>
              </a:rPr>
              <a:t>Nearly 10 combined years experience with provider enrollment:</a:t>
            </a:r>
            <a:br>
              <a:rPr lang="en-US" sz="6400">
                <a:solidFill>
                  <a:schemeClr val="accent1">
                    <a:lumMod val="75000"/>
                  </a:schemeClr>
                </a:solidFill>
                <a:ea typeface="+mj-ea"/>
                <a:cs typeface="+mj-cs"/>
              </a:rPr>
            </a:br>
            <a:br>
              <a:rPr lang="en-US" sz="6400">
                <a:solidFill>
                  <a:schemeClr val="accent1">
                    <a:lumMod val="75000"/>
                  </a:schemeClr>
                </a:solidFill>
                <a:ea typeface="+mj-ea"/>
                <a:cs typeface="+mj-cs"/>
              </a:rPr>
            </a:br>
            <a:r>
              <a:rPr lang="en-US" sz="5600"/>
              <a:t>Initial credentialing and recredentialing</a:t>
            </a:r>
          </a:p>
          <a:p>
            <a:pPr marL="0" indent="0" algn="ctr">
              <a:lnSpc>
                <a:spcPct val="120000"/>
              </a:lnSpc>
              <a:spcBef>
                <a:spcPts val="0"/>
              </a:spcBef>
              <a:buNone/>
            </a:pPr>
            <a:r>
              <a:rPr lang="en-US" sz="5600"/>
              <a:t>Facility Enrollment</a:t>
            </a:r>
          </a:p>
          <a:p>
            <a:pPr marL="0" indent="0" algn="ctr">
              <a:lnSpc>
                <a:spcPct val="120000"/>
              </a:lnSpc>
              <a:spcBef>
                <a:spcPts val="0"/>
              </a:spcBef>
              <a:buNone/>
            </a:pPr>
            <a:r>
              <a:rPr lang="en-US" sz="5600"/>
              <a:t>Provider Enrollment</a:t>
            </a:r>
          </a:p>
          <a:p>
            <a:pPr marL="0" indent="0" algn="ctr">
              <a:lnSpc>
                <a:spcPct val="120000"/>
              </a:lnSpc>
              <a:spcBef>
                <a:spcPts val="0"/>
              </a:spcBef>
              <a:buNone/>
            </a:pPr>
            <a:r>
              <a:rPr lang="en-US" sz="5600"/>
              <a:t>New Practice Start Up</a:t>
            </a:r>
          </a:p>
          <a:p>
            <a:pPr marL="0" indent="0" algn="ctr">
              <a:lnSpc>
                <a:spcPct val="120000"/>
              </a:lnSpc>
              <a:spcBef>
                <a:spcPts val="0"/>
              </a:spcBef>
              <a:buNone/>
            </a:pPr>
            <a:r>
              <a:rPr lang="en-US" sz="5600"/>
              <a:t>Joint Ventures</a:t>
            </a:r>
          </a:p>
          <a:p>
            <a:pPr marL="0" indent="0" algn="ctr">
              <a:lnSpc>
                <a:spcPct val="120000"/>
              </a:lnSpc>
              <a:spcBef>
                <a:spcPts val="0"/>
              </a:spcBef>
              <a:buNone/>
            </a:pPr>
            <a:r>
              <a:rPr lang="en-US" sz="5600"/>
              <a:t>Full PE outsourcing</a:t>
            </a:r>
          </a:p>
          <a:p>
            <a:pPr marL="0" indent="0" algn="ctr">
              <a:lnSpc>
                <a:spcPct val="120000"/>
              </a:lnSpc>
              <a:spcBef>
                <a:spcPts val="0"/>
              </a:spcBef>
              <a:buNone/>
            </a:pPr>
            <a:r>
              <a:rPr lang="en-US" sz="5600"/>
              <a:t>Help Desk/Training programs for employees &amp; practices to keep enrollment “in house”</a:t>
            </a:r>
          </a:p>
          <a:p>
            <a:pPr algn="ctr"/>
            <a:endParaRPr lang="en-US" sz="2400"/>
          </a:p>
          <a:p>
            <a:pPr marL="0" indent="0" algn="ctr">
              <a:buNone/>
            </a:pPr>
            <a:endParaRPr lang="en-US" sz="2400"/>
          </a:p>
        </p:txBody>
      </p:sp>
      <p:pic>
        <p:nvPicPr>
          <p:cNvPr id="5" name="Picture 4" descr="C:\Users\rgrizzard\AppData\Local\Microsoft\Windows\INetCache\Content.Word\Melissa Solo_Final.jp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933818" y="421581"/>
            <a:ext cx="2997239" cy="2283599"/>
          </a:xfrm>
          <a:prstGeom prst="rect">
            <a:avLst/>
          </a:prstGeom>
          <a:noFill/>
          <a:ln>
            <a:noFill/>
          </a:ln>
        </p:spPr>
      </p:pic>
      <p:pic>
        <p:nvPicPr>
          <p:cNvPr id="7" name="Picture 6" descr="C:\Users\rgrizzard\AppData\Local\Microsoft\Windows\INetCache\Content.Word\Raquel Solo_Final.jpg"/>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907251" y="503046"/>
            <a:ext cx="3008034" cy="2202134"/>
          </a:xfrm>
          <a:prstGeom prst="rect">
            <a:avLst/>
          </a:prstGeom>
          <a:noFill/>
          <a:ln>
            <a:noFill/>
          </a:ln>
        </p:spPr>
      </p:pic>
      <p:sp>
        <p:nvSpPr>
          <p:cNvPr id="2" name="Rectangle 1"/>
          <p:cNvSpPr/>
          <p:nvPr/>
        </p:nvSpPr>
        <p:spPr>
          <a:xfrm>
            <a:off x="218751" y="2705180"/>
            <a:ext cx="4385033" cy="1015663"/>
          </a:xfrm>
          <a:prstGeom prst="rect">
            <a:avLst/>
          </a:prstGeom>
        </p:spPr>
        <p:txBody>
          <a:bodyPr wrap="square">
            <a:spAutoFit/>
          </a:bodyPr>
          <a:lstStyle/>
          <a:p>
            <a:pPr algn="ctr"/>
            <a:r>
              <a:rPr lang="en-US" sz="2000">
                <a:solidFill>
                  <a:schemeClr val="accent1">
                    <a:lumMod val="75000"/>
                  </a:schemeClr>
                </a:solidFill>
                <a:ea typeface="+mj-ea"/>
                <a:cs typeface="+mj-cs"/>
              </a:rPr>
              <a:t>Raquel Grizzard</a:t>
            </a:r>
          </a:p>
          <a:p>
            <a:pPr algn="ctr"/>
            <a:r>
              <a:rPr lang="en-US" sz="2000">
                <a:solidFill>
                  <a:schemeClr val="accent1">
                    <a:lumMod val="75000"/>
                  </a:schemeClr>
                </a:solidFill>
                <a:ea typeface="+mj-ea"/>
                <a:cs typeface="+mj-cs"/>
              </a:rPr>
              <a:t>Provider Enrollment Initiatives Manager </a:t>
            </a:r>
          </a:p>
          <a:p>
            <a:pPr algn="ctr"/>
            <a:r>
              <a:rPr lang="en-US">
                <a:solidFill>
                  <a:schemeClr val="accent1">
                    <a:lumMod val="75000"/>
                  </a:schemeClr>
                </a:solidFill>
                <a:ea typeface="+mj-ea"/>
                <a:cs typeface="+mj-cs"/>
              </a:rPr>
              <a:t>Joined SHP March 2014</a:t>
            </a:r>
          </a:p>
        </p:txBody>
      </p:sp>
      <p:sp>
        <p:nvSpPr>
          <p:cNvPr id="8" name="Rectangle 7"/>
          <p:cNvSpPr/>
          <p:nvPr/>
        </p:nvSpPr>
        <p:spPr>
          <a:xfrm>
            <a:off x="7021426" y="2705180"/>
            <a:ext cx="4980074" cy="1015663"/>
          </a:xfrm>
          <a:prstGeom prst="rect">
            <a:avLst/>
          </a:prstGeom>
        </p:spPr>
        <p:txBody>
          <a:bodyPr wrap="square">
            <a:spAutoFit/>
          </a:bodyPr>
          <a:lstStyle/>
          <a:p>
            <a:pPr algn="ctr"/>
            <a:r>
              <a:rPr lang="en-US" sz="2000">
                <a:solidFill>
                  <a:schemeClr val="accent1">
                    <a:lumMod val="75000"/>
                  </a:schemeClr>
                </a:solidFill>
                <a:ea typeface="+mj-ea"/>
                <a:cs typeface="+mj-cs"/>
              </a:rPr>
              <a:t>Melissa Gibbs</a:t>
            </a:r>
          </a:p>
          <a:p>
            <a:pPr algn="ctr"/>
            <a:r>
              <a:rPr lang="en-US" sz="2000">
                <a:solidFill>
                  <a:schemeClr val="accent1">
                    <a:lumMod val="75000"/>
                  </a:schemeClr>
                </a:solidFill>
                <a:ea typeface="+mj-ea"/>
                <a:cs typeface="+mj-cs"/>
              </a:rPr>
              <a:t>Provider Enrollment Department Manager</a:t>
            </a:r>
          </a:p>
          <a:p>
            <a:pPr algn="ctr"/>
            <a:r>
              <a:rPr lang="en-US">
                <a:solidFill>
                  <a:schemeClr val="accent1">
                    <a:lumMod val="75000"/>
                  </a:schemeClr>
                </a:solidFill>
                <a:ea typeface="+mj-ea"/>
                <a:cs typeface="+mj-cs"/>
              </a:rPr>
              <a:t>Joined SHP June 2017</a:t>
            </a:r>
          </a:p>
        </p:txBody>
      </p:sp>
    </p:spTree>
    <p:extLst>
      <p:ext uri="{BB962C8B-B14F-4D97-AF65-F5344CB8AC3E}">
        <p14:creationId xmlns:p14="http://schemas.microsoft.com/office/powerpoint/2010/main" val="38928432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Topics</a:t>
            </a:r>
          </a:p>
        </p:txBody>
      </p:sp>
      <p:sp>
        <p:nvSpPr>
          <p:cNvPr id="3" name="Content Placeholder 2"/>
          <p:cNvSpPr>
            <a:spLocks noGrp="1"/>
          </p:cNvSpPr>
          <p:nvPr>
            <p:ph sz="half" idx="1"/>
          </p:nvPr>
        </p:nvSpPr>
        <p:spPr>
          <a:xfrm>
            <a:off x="838200" y="1469171"/>
            <a:ext cx="10640786" cy="4351338"/>
          </a:xfrm>
        </p:spPr>
        <p:txBody>
          <a:bodyPr>
            <a:normAutofit/>
          </a:bodyPr>
          <a:lstStyle/>
          <a:p>
            <a:pPr marL="731520" lvl="1" indent="-457200">
              <a:buFont typeface="+mj-lt"/>
              <a:buAutoNum type="arabicPeriod"/>
            </a:pPr>
            <a:r>
              <a:rPr lang="en-US" sz="2800" u="sng"/>
              <a:t>What is Provider Enrollment? </a:t>
            </a:r>
          </a:p>
          <a:p>
            <a:pPr marL="731520" lvl="1" indent="-457200">
              <a:buFont typeface="+mj-lt"/>
              <a:buAutoNum type="arabicPeriod"/>
            </a:pPr>
            <a:endParaRPr lang="en-US" sz="2800" u="sng"/>
          </a:p>
          <a:p>
            <a:pPr marL="731520" lvl="1" indent="-457200">
              <a:buFont typeface="+mj-lt"/>
              <a:buAutoNum type="arabicPeriod"/>
            </a:pPr>
            <a:r>
              <a:rPr lang="en-US" sz="2800" u="sng"/>
              <a:t>Provider Enrollment Process</a:t>
            </a:r>
          </a:p>
          <a:p>
            <a:pPr marL="731520" lvl="1" indent="-457200">
              <a:buFont typeface="+mj-lt"/>
              <a:buAutoNum type="arabicPeriod"/>
            </a:pPr>
            <a:endParaRPr lang="en-US" sz="2800" u="sng"/>
          </a:p>
          <a:p>
            <a:pPr marL="731520" lvl="1" indent="-457200">
              <a:buFont typeface="+mj-lt"/>
              <a:buAutoNum type="arabicPeriod"/>
            </a:pPr>
            <a:r>
              <a:rPr lang="en-US" sz="2800" u="sng"/>
              <a:t>Provider Enrollment Best Practices</a:t>
            </a:r>
          </a:p>
          <a:p>
            <a:pPr marL="731520" lvl="1" indent="-457200">
              <a:buFont typeface="+mj-lt"/>
              <a:buAutoNum type="arabicPeriod"/>
            </a:pPr>
            <a:endParaRPr lang="en-US" sz="2800" u="sng">
              <a:solidFill>
                <a:prstClr val="black"/>
              </a:solidFill>
            </a:endParaRPr>
          </a:p>
          <a:p>
            <a:pPr marL="731520" lvl="1" indent="-457200">
              <a:buFont typeface="+mj-lt"/>
              <a:buAutoNum type="arabicPeriod"/>
            </a:pPr>
            <a:r>
              <a:rPr lang="en-US" sz="2800" u="sng">
                <a:solidFill>
                  <a:prstClr val="black"/>
                </a:solidFill>
              </a:rPr>
              <a:t>Q&amp;A</a:t>
            </a:r>
          </a:p>
          <a:p>
            <a:pPr marL="731520" lvl="1" indent="-457200">
              <a:buFont typeface="+mj-lt"/>
              <a:buAutoNum type="arabicPeriod"/>
            </a:pPr>
            <a:endParaRPr lang="en-US" sz="2800" u="sng">
              <a:solidFill>
                <a:prstClr val="black"/>
              </a:solidFill>
            </a:endParaRPr>
          </a:p>
          <a:p>
            <a:pPr marL="731520" lvl="1" indent="-457200">
              <a:buFont typeface="+mj-lt"/>
              <a:buAutoNum type="arabicPeriod"/>
            </a:pPr>
            <a:endParaRPr lang="en-US" sz="2800" u="sng">
              <a:solidFill>
                <a:prstClr val="black"/>
              </a:solidFill>
            </a:endParaRPr>
          </a:p>
          <a:p>
            <a:pPr marL="731520" lvl="1" indent="-457200">
              <a:buFont typeface="+mj-lt"/>
              <a:buAutoNum type="arabicPeriod"/>
            </a:pPr>
            <a:endParaRPr lang="en-US" sz="2800" u="sng">
              <a:solidFill>
                <a:prstClr val="black"/>
              </a:solidFill>
            </a:endParaRPr>
          </a:p>
          <a:p>
            <a:pPr marL="731520" lvl="1" indent="-457200">
              <a:buFont typeface="+mj-lt"/>
              <a:buAutoNum type="arabicPeriod"/>
            </a:pPr>
            <a:endParaRPr lang="en-US" sz="2800" u="sng">
              <a:solidFill>
                <a:prstClr val="black"/>
              </a:solidFill>
            </a:endParaRPr>
          </a:p>
          <a:p>
            <a:endParaRPr lang="en-US"/>
          </a:p>
        </p:txBody>
      </p:sp>
    </p:spTree>
    <p:extLst>
      <p:ext uri="{BB962C8B-B14F-4D97-AF65-F5344CB8AC3E}">
        <p14:creationId xmlns:p14="http://schemas.microsoft.com/office/powerpoint/2010/main" val="5462983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5470191"/>
          </a:xfrm>
        </p:spPr>
        <p:txBody>
          <a:bodyPr/>
          <a:lstStyle/>
          <a:p>
            <a:r>
              <a:rPr lang="en-US"/>
              <a:t>What is Provider Enrollment?</a:t>
            </a:r>
          </a:p>
        </p:txBody>
      </p:sp>
    </p:spTree>
    <p:extLst>
      <p:ext uri="{BB962C8B-B14F-4D97-AF65-F5344CB8AC3E}">
        <p14:creationId xmlns:p14="http://schemas.microsoft.com/office/powerpoint/2010/main" val="106419937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D4FDC3-529E-4E76-AD6B-3B4E7B47108B}"/>
              </a:ext>
            </a:extLst>
          </p:cNvPr>
          <p:cNvSpPr>
            <a:spLocks noGrp="1"/>
          </p:cNvSpPr>
          <p:nvPr>
            <p:ph type="title"/>
          </p:nvPr>
        </p:nvSpPr>
        <p:spPr/>
        <p:txBody>
          <a:bodyPr/>
          <a:lstStyle/>
          <a:p>
            <a:r>
              <a:rPr lang="en-US"/>
              <a:t>Provider Enrollment is…</a:t>
            </a:r>
          </a:p>
        </p:txBody>
      </p:sp>
      <p:sp>
        <p:nvSpPr>
          <p:cNvPr id="3" name="Content Placeholder 2">
            <a:extLst>
              <a:ext uri="{FF2B5EF4-FFF2-40B4-BE49-F238E27FC236}">
                <a16:creationId xmlns:a16="http://schemas.microsoft.com/office/drawing/2014/main" id="{93E04096-DC5B-4A1C-94DC-2DA5B3EC9AED}"/>
              </a:ext>
            </a:extLst>
          </p:cNvPr>
          <p:cNvSpPr>
            <a:spLocks noGrp="1"/>
          </p:cNvSpPr>
          <p:nvPr>
            <p:ph sz="half" idx="1"/>
          </p:nvPr>
        </p:nvSpPr>
        <p:spPr>
          <a:xfrm>
            <a:off x="838200" y="1468786"/>
            <a:ext cx="10979727" cy="4351338"/>
          </a:xfrm>
        </p:spPr>
        <p:txBody>
          <a:bodyPr>
            <a:normAutofit/>
          </a:bodyPr>
          <a:lstStyle/>
          <a:p>
            <a:r>
              <a:rPr lang="en-US">
                <a:solidFill>
                  <a:srgbClr val="111111"/>
                </a:solidFill>
                <a:latin typeface="Roboto"/>
              </a:rPr>
              <a:t>The process by which a medical professional has their credentials properly vetted and accounted for, to meet national guidelines for network participation. </a:t>
            </a:r>
          </a:p>
          <a:p>
            <a:r>
              <a:rPr lang="en-US">
                <a:solidFill>
                  <a:srgbClr val="111111"/>
                </a:solidFill>
                <a:latin typeface="Roboto"/>
              </a:rPr>
              <a:t>Required for most medical professionals (MD/DO, NP, PA, LPC, MFT, CRNA, DMD).</a:t>
            </a:r>
          </a:p>
          <a:p>
            <a:r>
              <a:rPr lang="en-US">
                <a:solidFill>
                  <a:srgbClr val="111111"/>
                </a:solidFill>
                <a:latin typeface="Roboto"/>
              </a:rPr>
              <a:t>Often goes hand in hand with contracting.</a:t>
            </a:r>
          </a:p>
          <a:p>
            <a:r>
              <a:rPr lang="en-US">
                <a:solidFill>
                  <a:srgbClr val="111111"/>
                </a:solidFill>
                <a:latin typeface="Roboto"/>
              </a:rPr>
              <a:t>Being enrolled is how you get paid.</a:t>
            </a:r>
          </a:p>
          <a:p>
            <a:pPr lvl="1"/>
            <a:r>
              <a:rPr lang="en-US">
                <a:solidFill>
                  <a:srgbClr val="111111"/>
                </a:solidFill>
                <a:latin typeface="Roboto"/>
              </a:rPr>
              <a:t>Non-enrolled providers are often not paid any out of network benefits and the cost is passed on to your patient.</a:t>
            </a:r>
          </a:p>
          <a:p>
            <a:endParaRPr lang="en-US">
              <a:solidFill>
                <a:srgbClr val="111111"/>
              </a:solidFill>
              <a:latin typeface="Roboto"/>
            </a:endParaRPr>
          </a:p>
        </p:txBody>
      </p:sp>
    </p:spTree>
    <p:extLst>
      <p:ext uri="{BB962C8B-B14F-4D97-AF65-F5344CB8AC3E}">
        <p14:creationId xmlns:p14="http://schemas.microsoft.com/office/powerpoint/2010/main" val="122600292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5470191"/>
          </a:xfrm>
        </p:spPr>
        <p:txBody>
          <a:bodyPr/>
          <a:lstStyle/>
          <a:p>
            <a:r>
              <a:rPr lang="en-US"/>
              <a:t>Provider Enrollment Process</a:t>
            </a:r>
          </a:p>
        </p:txBody>
      </p:sp>
    </p:spTree>
    <p:extLst>
      <p:ext uri="{BB962C8B-B14F-4D97-AF65-F5344CB8AC3E}">
        <p14:creationId xmlns:p14="http://schemas.microsoft.com/office/powerpoint/2010/main" val="5066165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Provider Enrollment Process</a:t>
            </a:r>
          </a:p>
        </p:txBody>
      </p:sp>
      <p:sp>
        <p:nvSpPr>
          <p:cNvPr id="4" name="Content Placeholder 3"/>
          <p:cNvSpPr>
            <a:spLocks noGrp="1"/>
          </p:cNvSpPr>
          <p:nvPr>
            <p:ph sz="half" idx="2"/>
          </p:nvPr>
        </p:nvSpPr>
        <p:spPr>
          <a:xfrm>
            <a:off x="838200" y="1690688"/>
            <a:ext cx="10515600" cy="4351338"/>
          </a:xfrm>
        </p:spPr>
        <p:txBody>
          <a:bodyPr vert="horz" lIns="91440" tIns="45720" rIns="91440" bIns="45720" rtlCol="0" anchor="t">
            <a:normAutofit/>
          </a:bodyPr>
          <a:lstStyle/>
          <a:p>
            <a:r>
              <a:rPr lang="en-US">
                <a:ea typeface="+mn-lt"/>
                <a:cs typeface="+mn-lt"/>
              </a:rPr>
              <a:t>Timeframe of enrollment process: 90-180 days</a:t>
            </a:r>
          </a:p>
          <a:p>
            <a:pPr>
              <a:buClr>
                <a:srgbClr val="2E75B6"/>
              </a:buClr>
            </a:pPr>
            <a:endParaRPr lang="en-US"/>
          </a:p>
          <a:p>
            <a:pPr>
              <a:buClr>
                <a:srgbClr val="2E75B6"/>
              </a:buClr>
            </a:pPr>
            <a:r>
              <a:rPr lang="en-US" b="1"/>
              <a:t>Step One:</a:t>
            </a:r>
            <a:r>
              <a:rPr lang="en-US"/>
              <a:t> Data Collection – Provider/Facility/Practice, etc.</a:t>
            </a:r>
            <a:endParaRPr lang="en-US">
              <a:cs typeface="Calibri"/>
            </a:endParaRPr>
          </a:p>
          <a:p>
            <a:r>
              <a:rPr lang="en-US" b="1"/>
              <a:t>Step Two:</a:t>
            </a:r>
            <a:r>
              <a:rPr lang="en-US"/>
              <a:t> Application Submission – this may also include obtaining contracts.</a:t>
            </a:r>
            <a:endParaRPr lang="en-US">
              <a:cs typeface="Calibri"/>
            </a:endParaRPr>
          </a:p>
          <a:p>
            <a:r>
              <a:rPr lang="en-US" b="1"/>
              <a:t>Step Three:</a:t>
            </a:r>
            <a:r>
              <a:rPr lang="en-US"/>
              <a:t> Follow Up, Follow Up, Follow Up</a:t>
            </a:r>
            <a:endParaRPr lang="en-US">
              <a:cs typeface="Calibri"/>
            </a:endParaRPr>
          </a:p>
          <a:p>
            <a:pPr marL="0" indent="0">
              <a:buNone/>
            </a:pPr>
            <a:endParaRPr lang="en-US"/>
          </a:p>
          <a:p>
            <a:endParaRPr lang="en-US"/>
          </a:p>
          <a:p>
            <a:endParaRPr lang="en-US"/>
          </a:p>
        </p:txBody>
      </p:sp>
    </p:spTree>
    <p:extLst>
      <p:ext uri="{BB962C8B-B14F-4D97-AF65-F5344CB8AC3E}">
        <p14:creationId xmlns:p14="http://schemas.microsoft.com/office/powerpoint/2010/main" val="422326393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197F8A-EFB5-4E5E-8763-4D6655133565}"/>
              </a:ext>
            </a:extLst>
          </p:cNvPr>
          <p:cNvSpPr>
            <a:spLocks noGrp="1"/>
          </p:cNvSpPr>
          <p:nvPr>
            <p:ph type="title"/>
          </p:nvPr>
        </p:nvSpPr>
        <p:spPr/>
        <p:txBody>
          <a:bodyPr/>
          <a:lstStyle/>
          <a:p>
            <a:r>
              <a:rPr lang="en-US"/>
              <a:t>Roadblocks Are Inevitable</a:t>
            </a:r>
          </a:p>
        </p:txBody>
      </p:sp>
      <p:sp>
        <p:nvSpPr>
          <p:cNvPr id="3" name="Content Placeholder 2">
            <a:extLst>
              <a:ext uri="{FF2B5EF4-FFF2-40B4-BE49-F238E27FC236}">
                <a16:creationId xmlns:a16="http://schemas.microsoft.com/office/drawing/2014/main" id="{43165912-2027-4178-BC7F-50772C981A7C}"/>
              </a:ext>
            </a:extLst>
          </p:cNvPr>
          <p:cNvSpPr>
            <a:spLocks noGrp="1"/>
          </p:cNvSpPr>
          <p:nvPr>
            <p:ph sz="half" idx="1"/>
          </p:nvPr>
        </p:nvSpPr>
        <p:spPr>
          <a:xfrm>
            <a:off x="838200" y="1825625"/>
            <a:ext cx="10704616" cy="4351338"/>
          </a:xfrm>
        </p:spPr>
        <p:txBody>
          <a:bodyPr vert="horz" lIns="91440" tIns="45720" rIns="91440" bIns="45720" rtlCol="0" anchor="t">
            <a:normAutofit/>
          </a:bodyPr>
          <a:lstStyle/>
          <a:p>
            <a:pPr>
              <a:buClr>
                <a:srgbClr val="2E75B6"/>
              </a:buClr>
            </a:pPr>
            <a:r>
              <a:rPr lang="en-US"/>
              <a:t>Different payer, different apps, different requirements</a:t>
            </a:r>
            <a:endParaRPr lang="en-US">
              <a:cs typeface="Calibri"/>
            </a:endParaRPr>
          </a:p>
          <a:p>
            <a:r>
              <a:rPr lang="en-US"/>
              <a:t>Payer requirements change and checklists fail</a:t>
            </a:r>
            <a:endParaRPr lang="en-US">
              <a:cs typeface="Calibri"/>
            </a:endParaRPr>
          </a:p>
          <a:p>
            <a:r>
              <a:rPr lang="en-US"/>
              <a:t>Difficulty communicating with payers</a:t>
            </a:r>
            <a:endParaRPr lang="en-US">
              <a:cs typeface="Calibri"/>
            </a:endParaRPr>
          </a:p>
          <a:p>
            <a:r>
              <a:rPr lang="en-US"/>
              <a:t>Lost applications</a:t>
            </a:r>
            <a:endParaRPr lang="en-US">
              <a:cs typeface="Calibri"/>
            </a:endParaRPr>
          </a:p>
          <a:p>
            <a:pPr>
              <a:buClr>
                <a:srgbClr val="5B9BD5">
                  <a:lumMod val="75000"/>
                </a:srgbClr>
              </a:buClr>
            </a:pPr>
            <a:endParaRPr lang="en-US">
              <a:cs typeface="Calibri"/>
            </a:endParaRPr>
          </a:p>
          <a:p>
            <a:pPr marL="0" indent="0">
              <a:buNone/>
            </a:pPr>
            <a:endParaRPr lang="en-US">
              <a:cs typeface="Calibri"/>
            </a:endParaRPr>
          </a:p>
        </p:txBody>
      </p:sp>
    </p:spTree>
    <p:extLst>
      <p:ext uri="{BB962C8B-B14F-4D97-AF65-F5344CB8AC3E}">
        <p14:creationId xmlns:p14="http://schemas.microsoft.com/office/powerpoint/2010/main" val="1261010220"/>
      </p:ext>
    </p:extLst>
  </p:cSld>
  <p:clrMapOvr>
    <a:masterClrMapping/>
  </p:clrMapOvr>
</p:sld>
</file>

<file path=ppt/theme/theme1.xml><?xml version="1.0" encoding="utf-8"?>
<a:theme xmlns:a="http://schemas.openxmlformats.org/drawingml/2006/main" name="Office Theme">
  <a:themeElements>
    <a:clrScheme name="SHP">
      <a:dk1>
        <a:sysClr val="windowText" lastClr="000000"/>
      </a:dk1>
      <a:lt1>
        <a:sysClr val="window" lastClr="FFFFFF"/>
      </a:lt1>
      <a:dk2>
        <a:srgbClr val="44546A"/>
      </a:dk2>
      <a:lt2>
        <a:srgbClr val="E7E6E6"/>
      </a:lt2>
      <a:accent1>
        <a:srgbClr val="5B9BD5"/>
      </a:accent1>
      <a:accent2>
        <a:srgbClr val="BDD7EE"/>
      </a:accent2>
      <a:accent3>
        <a:srgbClr val="A5A5A5"/>
      </a:accent3>
      <a:accent4>
        <a:srgbClr val="DEEBF6"/>
      </a:accent4>
      <a:accent5>
        <a:srgbClr val="4472C4"/>
      </a:accent5>
      <a:accent6>
        <a:srgbClr val="70AD47"/>
      </a:accent6>
      <a:hlink>
        <a:srgbClr val="0563C1"/>
      </a:hlink>
      <a:folHlink>
        <a:srgbClr val="0563C1"/>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SHP Presentation Template" id="{0576BB22-684F-46D2-8CE6-64EAA78BB063}" vid="{CA73DFC3-0248-4EC2-B385-17D7F8DD8D9B}"/>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D0E53FB0B496154D870D2FE64EA140CE" ma:contentTypeVersion="12" ma:contentTypeDescription="Create a new document." ma:contentTypeScope="" ma:versionID="110f0e7b7706572f738ad1e9b1840218">
  <xsd:schema xmlns:xsd="http://www.w3.org/2001/XMLSchema" xmlns:xs="http://www.w3.org/2001/XMLSchema" xmlns:p="http://schemas.microsoft.com/office/2006/metadata/properties" xmlns:ns3="ed886cf7-7a34-4969-b852-ea26241dd751" xmlns:ns4="463ef653-ba70-4138-80cc-02de58fdaa80" targetNamespace="http://schemas.microsoft.com/office/2006/metadata/properties" ma:root="true" ma:fieldsID="3107507a787a5aca72506d7f9171c0f3" ns3:_="" ns4:_="">
    <xsd:import namespace="ed886cf7-7a34-4969-b852-ea26241dd751"/>
    <xsd:import namespace="463ef653-ba70-4138-80cc-02de58fdaa80"/>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element ref="ns3:MediaServiceAutoKeyPoints" minOccurs="0"/>
                <xsd:element ref="ns3:MediaServiceKeyPoints" minOccurs="0"/>
                <xsd:element ref="ns3:MediaServiceDateTaken" minOccurs="0"/>
                <xsd:element ref="ns3:MediaServiceAutoTags" minOccurs="0"/>
                <xsd:element ref="ns3:MediaServiceOCR" minOccurs="0"/>
                <xsd:element ref="ns3:MediaServiceGenerationTime" minOccurs="0"/>
                <xsd:element ref="ns3: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d886cf7-7a34-4969-b852-ea26241dd751"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3" nillable="true" ma:displayName="MediaServiceAutoKeyPoints" ma:hidden="true" ma:internalName="MediaServiceAutoKeyPoints" ma:readOnly="true">
      <xsd:simpleType>
        <xsd:restriction base="dms:Note"/>
      </xsd:simpleType>
    </xsd:element>
    <xsd:element name="MediaServiceKeyPoints" ma:index="14" nillable="true" ma:displayName="KeyPoints" ma:internalName="MediaServiceKeyPoints" ma:readOnly="true">
      <xsd:simpleType>
        <xsd:restriction base="dms:Note">
          <xsd:maxLength value="255"/>
        </xsd:restriction>
      </xsd:simpleType>
    </xsd:element>
    <xsd:element name="MediaServiceDateTaken" ma:index="15" nillable="true" ma:displayName="MediaServiceDateTaken" ma:hidden="true" ma:internalName="MediaServiceDateTaken" ma:readOnly="true">
      <xsd:simpleType>
        <xsd:restriction base="dms:Text"/>
      </xsd:simpleType>
    </xsd:element>
    <xsd:element name="MediaServiceAutoTags" ma:index="16" nillable="true" ma:displayName="Tags" ma:internalName="MediaServiceAutoTags" ma:readOnly="true">
      <xsd:simpleType>
        <xsd:restriction base="dms:Text"/>
      </xsd:simpleType>
    </xsd:element>
    <xsd:element name="MediaServiceOCR" ma:index="17" nillable="true" ma:displayName="Extracted Text" ma:internalName="MediaServiceOCR" ma:readOnly="true">
      <xsd:simpleType>
        <xsd:restriction base="dms:Note">
          <xsd:maxLength value="255"/>
        </xsd:restriction>
      </xsd:simpleType>
    </xsd:element>
    <xsd:element name="MediaServiceGenerationTime" ma:index="18" nillable="true" ma:displayName="MediaServiceGenerationTime" ma:hidden="true" ma:internalName="MediaServiceGenerationTime" ma:readOnly="true">
      <xsd:simpleType>
        <xsd:restriction base="dms:Text"/>
      </xsd:simpleType>
    </xsd:element>
    <xsd:element name="MediaServiceEventHashCode" ma:index="19"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463ef653-ba70-4138-80cc-02de58fdaa80"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SharingHintHash" ma:index="12"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EC02547F-68F9-4DBF-B729-C41DA47CA526}">
  <ds:schemaRefs>
    <ds:schemaRef ds:uri="http://schemas.microsoft.com/office/2006/documentManagement/types"/>
    <ds:schemaRef ds:uri="http://purl.org/dc/terms/"/>
    <ds:schemaRef ds:uri="http://schemas.openxmlformats.org/package/2006/metadata/core-properties"/>
    <ds:schemaRef ds:uri="463ef653-ba70-4138-80cc-02de58fdaa80"/>
    <ds:schemaRef ds:uri="http://purl.org/dc/dcmitype/"/>
    <ds:schemaRef ds:uri="http://schemas.microsoft.com/office/infopath/2007/PartnerControls"/>
    <ds:schemaRef ds:uri="ed886cf7-7a34-4969-b852-ea26241dd751"/>
    <ds:schemaRef ds:uri="http://purl.org/dc/elements/1.1/"/>
    <ds:schemaRef ds:uri="http://schemas.microsoft.com/office/2006/metadata/properties"/>
    <ds:schemaRef ds:uri="http://www.w3.org/XML/1998/namespace"/>
  </ds:schemaRefs>
</ds:datastoreItem>
</file>

<file path=customXml/itemProps2.xml><?xml version="1.0" encoding="utf-8"?>
<ds:datastoreItem xmlns:ds="http://schemas.openxmlformats.org/officeDocument/2006/customXml" ds:itemID="{6C2C6CA7-81EC-4577-B12A-A089C6357F60}">
  <ds:schemaRefs>
    <ds:schemaRef ds:uri="463ef653-ba70-4138-80cc-02de58fdaa80"/>
    <ds:schemaRef ds:uri="ed886cf7-7a34-4969-b852-ea26241dd751"/>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3.xml><?xml version="1.0" encoding="utf-8"?>
<ds:datastoreItem xmlns:ds="http://schemas.openxmlformats.org/officeDocument/2006/customXml" ds:itemID="{A2B081AE-1617-4270-990C-616363EF1D3B}">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0</TotalTime>
  <Words>1758</Words>
  <Application>Microsoft Office PowerPoint</Application>
  <PresentationFormat>Widescreen</PresentationFormat>
  <Paragraphs>232</Paragraphs>
  <Slides>19</Slides>
  <Notes>18</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19</vt:i4>
      </vt:variant>
    </vt:vector>
  </HeadingPairs>
  <TitlesOfParts>
    <vt:vector size="26" baseType="lpstr">
      <vt:lpstr>Arial</vt:lpstr>
      <vt:lpstr>Calibri</vt:lpstr>
      <vt:lpstr>Calibri Light</vt:lpstr>
      <vt:lpstr>Gill Sans</vt:lpstr>
      <vt:lpstr>Open Sans</vt:lpstr>
      <vt:lpstr>Roboto</vt:lpstr>
      <vt:lpstr>Office Theme</vt:lpstr>
      <vt:lpstr>SHP Lunch ‘n’ Learn Fall Series:  Provider Enrollment Best Practices  </vt:lpstr>
      <vt:lpstr>PowerPoint Presentation</vt:lpstr>
      <vt:lpstr>Speakers</vt:lpstr>
      <vt:lpstr>Topics</vt:lpstr>
      <vt:lpstr>What is Provider Enrollment?</vt:lpstr>
      <vt:lpstr>Provider Enrollment is…</vt:lpstr>
      <vt:lpstr>Provider Enrollment Process</vt:lpstr>
      <vt:lpstr>Provider Enrollment Process</vt:lpstr>
      <vt:lpstr>Roadblocks Are Inevitable</vt:lpstr>
      <vt:lpstr>Provider Enrollment Best Practices</vt:lpstr>
      <vt:lpstr>PE Best Practices: Document Collection</vt:lpstr>
      <vt:lpstr>PE Best Practices: Document Collection</vt:lpstr>
      <vt:lpstr>PE Best Practices: Document Collection</vt:lpstr>
      <vt:lpstr>PE Best Practices: Document Collection</vt:lpstr>
      <vt:lpstr>PowerPoint Presentation</vt:lpstr>
      <vt:lpstr>PowerPoint Presentation</vt:lpstr>
      <vt:lpstr>Got Questions? </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QPP RY 2021 Proposed Rule  SHP Lunch ‘n’ Learn Fall Series</dc:title>
  <dc:creator>Aaron C Higgins</dc:creator>
  <cp:lastModifiedBy>Jason Crosby</cp:lastModifiedBy>
  <cp:revision>2</cp:revision>
  <dcterms:created xsi:type="dcterms:W3CDTF">2020-08-14T16:49:28Z</dcterms:created>
  <dcterms:modified xsi:type="dcterms:W3CDTF">2020-10-28T16:53:02Z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0x010100D0E53FB0B496154D870D2FE64EA140CE</vt:lpwstr>
  </property>
</Properties>
</file>