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5" r:id="rId2"/>
    <p:sldMasterId id="2147483688" r:id="rId3"/>
  </p:sldMasterIdLst>
  <p:notesMasterIdLst>
    <p:notesMasterId r:id="rId50"/>
  </p:notesMasterIdLst>
  <p:handoutMasterIdLst>
    <p:handoutMasterId r:id="rId51"/>
  </p:handoutMasterIdLst>
  <p:sldIdLst>
    <p:sldId id="452" r:id="rId4"/>
    <p:sldId id="256" r:id="rId5"/>
    <p:sldId id="409" r:id="rId6"/>
    <p:sldId id="426" r:id="rId7"/>
    <p:sldId id="410" r:id="rId8"/>
    <p:sldId id="412" r:id="rId9"/>
    <p:sldId id="445" r:id="rId10"/>
    <p:sldId id="436" r:id="rId11"/>
    <p:sldId id="442" r:id="rId12"/>
    <p:sldId id="437" r:id="rId13"/>
    <p:sldId id="438" r:id="rId14"/>
    <p:sldId id="440" r:id="rId15"/>
    <p:sldId id="432" r:id="rId16"/>
    <p:sldId id="441" r:id="rId17"/>
    <p:sldId id="443" r:id="rId18"/>
    <p:sldId id="451" r:id="rId19"/>
    <p:sldId id="449" r:id="rId20"/>
    <p:sldId id="450" r:id="rId21"/>
    <p:sldId id="414" r:id="rId22"/>
    <p:sldId id="415" r:id="rId23"/>
    <p:sldId id="433" r:id="rId24"/>
    <p:sldId id="423" r:id="rId25"/>
    <p:sldId id="417" r:id="rId26"/>
    <p:sldId id="418" r:id="rId27"/>
    <p:sldId id="446" r:id="rId28"/>
    <p:sldId id="419" r:id="rId29"/>
    <p:sldId id="447" r:id="rId30"/>
    <p:sldId id="420" r:id="rId31"/>
    <p:sldId id="421" r:id="rId32"/>
    <p:sldId id="429" r:id="rId33"/>
    <p:sldId id="448" r:id="rId34"/>
    <p:sldId id="422" r:id="rId35"/>
    <p:sldId id="424" r:id="rId36"/>
    <p:sldId id="407" r:id="rId37"/>
    <p:sldId id="258" r:id="rId38"/>
    <p:sldId id="259" r:id="rId39"/>
    <p:sldId id="291" r:id="rId40"/>
    <p:sldId id="292" r:id="rId41"/>
    <p:sldId id="298" r:id="rId42"/>
    <p:sldId id="293" r:id="rId43"/>
    <p:sldId id="294" r:id="rId44"/>
    <p:sldId id="296" r:id="rId45"/>
    <p:sldId id="297" r:id="rId46"/>
    <p:sldId id="295" r:id="rId47"/>
    <p:sldId id="299" r:id="rId48"/>
    <p:sldId id="284" r:id="rId49"/>
  </p:sldIdLst>
  <p:sldSz cx="12192000" cy="6858000"/>
  <p:notesSz cx="6934200" cy="9220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W. Licht" initials="MWL" lastIdx="1" clrIdx="0">
    <p:extLst>
      <p:ext uri="{19B8F6BF-5375-455C-9EA6-DF929625EA0E}">
        <p15:presenceInfo xmlns:p15="http://schemas.microsoft.com/office/powerpoint/2012/main" userId="S-1-5-21-3411110656-3478071965-1894492414-23650" providerId="AD"/>
      </p:ext>
    </p:extLst>
  </p:cmAuthor>
  <p:cmAuthor id="2" name="Elliott L. Coward" initials="ELC" lastIdx="5" clrIdx="1">
    <p:extLst>
      <p:ext uri="{19B8F6BF-5375-455C-9EA6-DF929625EA0E}">
        <p15:presenceInfo xmlns:p15="http://schemas.microsoft.com/office/powerpoint/2012/main" userId="Elliott L. Cow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a:srgbClr val="D60000"/>
    <a:srgbClr val="CCECFF"/>
    <a:srgbClr val="99CCFF"/>
    <a:srgbClr val="0099CC"/>
    <a:srgbClr val="CC0000"/>
    <a:srgbClr val="006699"/>
    <a:srgbClr val="003366"/>
    <a:srgbClr val="3366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1E2FE-FBDA-401E-8783-BE96308B422C}" v="13" dt="2021-12-22T16:48:09.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05" autoAdjust="0"/>
  </p:normalViewPr>
  <p:slideViewPr>
    <p:cSldViewPr>
      <p:cViewPr varScale="1">
        <p:scale>
          <a:sx n="92" d="100"/>
          <a:sy n="92" d="100"/>
        </p:scale>
        <p:origin x="1194"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12"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microsoft.com/office/2016/11/relationships/changesInfo" Target="changesInfos/changesInfo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Higgins" userId="dbd0284b-41fb-4817-a474-e5ef9dd56494" providerId="ADAL" clId="{1B71E2FE-FBDA-401E-8783-BE96308B422C}"/>
    <pc:docChg chg="undo custSel addSld delSld modSld">
      <pc:chgData name="Aaron Higgins" userId="dbd0284b-41fb-4817-a474-e5ef9dd56494" providerId="ADAL" clId="{1B71E2FE-FBDA-401E-8783-BE96308B422C}" dt="2021-12-22T16:49:27.713" v="156" actId="1076"/>
      <pc:docMkLst>
        <pc:docMk/>
      </pc:docMkLst>
      <pc:sldChg chg="add del">
        <pc:chgData name="Aaron Higgins" userId="dbd0284b-41fb-4817-a474-e5ef9dd56494" providerId="ADAL" clId="{1B71E2FE-FBDA-401E-8783-BE96308B422C}" dt="2021-12-22T16:47:17.296" v="131"/>
        <pc:sldMkLst>
          <pc:docMk/>
          <pc:sldMk cId="2773273506" sldId="258"/>
        </pc:sldMkLst>
      </pc:sldChg>
      <pc:sldChg chg="add del">
        <pc:chgData name="Aaron Higgins" userId="dbd0284b-41fb-4817-a474-e5ef9dd56494" providerId="ADAL" clId="{1B71E2FE-FBDA-401E-8783-BE96308B422C}" dt="2021-12-22T16:47:17.296" v="131"/>
        <pc:sldMkLst>
          <pc:docMk/>
          <pc:sldMk cId="573169062" sldId="259"/>
        </pc:sldMkLst>
      </pc:sldChg>
      <pc:sldChg chg="addSp delSp modSp add del mod">
        <pc:chgData name="Aaron Higgins" userId="dbd0284b-41fb-4817-a474-e5ef9dd56494" providerId="ADAL" clId="{1B71E2FE-FBDA-401E-8783-BE96308B422C}" dt="2021-12-22T16:49:27.713" v="156" actId="1076"/>
        <pc:sldMkLst>
          <pc:docMk/>
          <pc:sldMk cId="872959202" sldId="284"/>
        </pc:sldMkLst>
        <pc:spChg chg="mod">
          <ac:chgData name="Aaron Higgins" userId="dbd0284b-41fb-4817-a474-e5ef9dd56494" providerId="ADAL" clId="{1B71E2FE-FBDA-401E-8783-BE96308B422C}" dt="2021-12-22T16:47:51.421" v="134" actId="20577"/>
          <ac:spMkLst>
            <pc:docMk/>
            <pc:sldMk cId="872959202" sldId="284"/>
            <ac:spMk id="3" creationId="{00000000-0000-0000-0000-000000000000}"/>
          </ac:spMkLst>
        </pc:spChg>
        <pc:spChg chg="add mod">
          <ac:chgData name="Aaron Higgins" userId="dbd0284b-41fb-4817-a474-e5ef9dd56494" providerId="ADAL" clId="{1B71E2FE-FBDA-401E-8783-BE96308B422C}" dt="2021-12-22T16:49:20.449" v="154" actId="6549"/>
          <ac:spMkLst>
            <pc:docMk/>
            <pc:sldMk cId="872959202" sldId="284"/>
            <ac:spMk id="7" creationId="{0EC0FF51-E273-488C-9F4B-1B48232EC6BF}"/>
          </ac:spMkLst>
        </pc:spChg>
        <pc:spChg chg="add mod">
          <ac:chgData name="Aaron Higgins" userId="dbd0284b-41fb-4817-a474-e5ef9dd56494" providerId="ADAL" clId="{1B71E2FE-FBDA-401E-8783-BE96308B422C}" dt="2021-12-22T16:49:18.491" v="153" actId="1076"/>
          <ac:spMkLst>
            <pc:docMk/>
            <pc:sldMk cId="872959202" sldId="284"/>
            <ac:spMk id="9" creationId="{13B09615-06FF-4D5C-8085-6A04CFCCF97E}"/>
          </ac:spMkLst>
        </pc:spChg>
        <pc:spChg chg="add mod">
          <ac:chgData name="Aaron Higgins" userId="dbd0284b-41fb-4817-a474-e5ef9dd56494" providerId="ADAL" clId="{1B71E2FE-FBDA-401E-8783-BE96308B422C}" dt="2021-12-22T16:49:25.112" v="155" actId="1076"/>
          <ac:spMkLst>
            <pc:docMk/>
            <pc:sldMk cId="872959202" sldId="284"/>
            <ac:spMk id="10" creationId="{3F66AB4F-D123-4A8C-810D-3C5DD02A2EC0}"/>
          </ac:spMkLst>
        </pc:spChg>
        <pc:spChg chg="add mod">
          <ac:chgData name="Aaron Higgins" userId="dbd0284b-41fb-4817-a474-e5ef9dd56494" providerId="ADAL" clId="{1B71E2FE-FBDA-401E-8783-BE96308B422C}" dt="2021-12-22T16:49:27.713" v="156" actId="1076"/>
          <ac:spMkLst>
            <pc:docMk/>
            <pc:sldMk cId="872959202" sldId="284"/>
            <ac:spMk id="11" creationId="{5CA31C3A-1D45-4920-9217-8170C832E3CC}"/>
          </ac:spMkLst>
        </pc:spChg>
        <pc:spChg chg="add del mod">
          <ac:chgData name="Aaron Higgins" userId="dbd0284b-41fb-4817-a474-e5ef9dd56494" providerId="ADAL" clId="{1B71E2FE-FBDA-401E-8783-BE96308B422C}" dt="2021-12-22T16:49:08.931" v="151" actId="478"/>
          <ac:spMkLst>
            <pc:docMk/>
            <pc:sldMk cId="872959202" sldId="284"/>
            <ac:spMk id="12" creationId="{1ACCD516-B4F5-41BB-9E9F-AE6878EDEC49}"/>
          </ac:spMkLst>
        </pc:spChg>
        <pc:picChg chg="add mod">
          <ac:chgData name="Aaron Higgins" userId="dbd0284b-41fb-4817-a474-e5ef9dd56494" providerId="ADAL" clId="{1B71E2FE-FBDA-401E-8783-BE96308B422C}" dt="2021-12-22T16:49:12.679" v="152" actId="1076"/>
          <ac:picMkLst>
            <pc:docMk/>
            <pc:sldMk cId="872959202" sldId="284"/>
            <ac:picMk id="8" creationId="{A370BB8E-1552-4DAE-90A7-850B5549D019}"/>
          </ac:picMkLst>
        </pc:picChg>
      </pc:sldChg>
      <pc:sldChg chg="add del">
        <pc:chgData name="Aaron Higgins" userId="dbd0284b-41fb-4817-a474-e5ef9dd56494" providerId="ADAL" clId="{1B71E2FE-FBDA-401E-8783-BE96308B422C}" dt="2021-12-22T16:47:17.296" v="131"/>
        <pc:sldMkLst>
          <pc:docMk/>
          <pc:sldMk cId="4182279368" sldId="291"/>
        </pc:sldMkLst>
      </pc:sldChg>
      <pc:sldChg chg="add del">
        <pc:chgData name="Aaron Higgins" userId="dbd0284b-41fb-4817-a474-e5ef9dd56494" providerId="ADAL" clId="{1B71E2FE-FBDA-401E-8783-BE96308B422C}" dt="2021-12-22T16:47:17.296" v="131"/>
        <pc:sldMkLst>
          <pc:docMk/>
          <pc:sldMk cId="3859241116" sldId="292"/>
        </pc:sldMkLst>
      </pc:sldChg>
      <pc:sldChg chg="add del">
        <pc:chgData name="Aaron Higgins" userId="dbd0284b-41fb-4817-a474-e5ef9dd56494" providerId="ADAL" clId="{1B71E2FE-FBDA-401E-8783-BE96308B422C}" dt="2021-12-22T16:47:17.296" v="131"/>
        <pc:sldMkLst>
          <pc:docMk/>
          <pc:sldMk cId="2108612493" sldId="293"/>
        </pc:sldMkLst>
      </pc:sldChg>
      <pc:sldChg chg="add del">
        <pc:chgData name="Aaron Higgins" userId="dbd0284b-41fb-4817-a474-e5ef9dd56494" providerId="ADAL" clId="{1B71E2FE-FBDA-401E-8783-BE96308B422C}" dt="2021-12-22T16:47:17.296" v="131"/>
        <pc:sldMkLst>
          <pc:docMk/>
          <pc:sldMk cId="2225687307" sldId="294"/>
        </pc:sldMkLst>
      </pc:sldChg>
      <pc:sldChg chg="add del">
        <pc:chgData name="Aaron Higgins" userId="dbd0284b-41fb-4817-a474-e5ef9dd56494" providerId="ADAL" clId="{1B71E2FE-FBDA-401E-8783-BE96308B422C}" dt="2021-12-22T16:47:17.296" v="131"/>
        <pc:sldMkLst>
          <pc:docMk/>
          <pc:sldMk cId="2004518818" sldId="295"/>
        </pc:sldMkLst>
      </pc:sldChg>
      <pc:sldChg chg="add del">
        <pc:chgData name="Aaron Higgins" userId="dbd0284b-41fb-4817-a474-e5ef9dd56494" providerId="ADAL" clId="{1B71E2FE-FBDA-401E-8783-BE96308B422C}" dt="2021-12-22T16:47:17.296" v="131"/>
        <pc:sldMkLst>
          <pc:docMk/>
          <pc:sldMk cId="3533758346" sldId="296"/>
        </pc:sldMkLst>
      </pc:sldChg>
      <pc:sldChg chg="add del">
        <pc:chgData name="Aaron Higgins" userId="dbd0284b-41fb-4817-a474-e5ef9dd56494" providerId="ADAL" clId="{1B71E2FE-FBDA-401E-8783-BE96308B422C}" dt="2021-12-22T16:47:17.296" v="131"/>
        <pc:sldMkLst>
          <pc:docMk/>
          <pc:sldMk cId="1706662140" sldId="297"/>
        </pc:sldMkLst>
      </pc:sldChg>
      <pc:sldChg chg="add del">
        <pc:chgData name="Aaron Higgins" userId="dbd0284b-41fb-4817-a474-e5ef9dd56494" providerId="ADAL" clId="{1B71E2FE-FBDA-401E-8783-BE96308B422C}" dt="2021-12-22T16:47:17.296" v="131"/>
        <pc:sldMkLst>
          <pc:docMk/>
          <pc:sldMk cId="1796333179" sldId="298"/>
        </pc:sldMkLst>
      </pc:sldChg>
      <pc:sldChg chg="add del">
        <pc:chgData name="Aaron Higgins" userId="dbd0284b-41fb-4817-a474-e5ef9dd56494" providerId="ADAL" clId="{1B71E2FE-FBDA-401E-8783-BE96308B422C}" dt="2021-12-22T16:47:17.296" v="131"/>
        <pc:sldMkLst>
          <pc:docMk/>
          <pc:sldMk cId="3108545699" sldId="299"/>
        </pc:sldMkLst>
      </pc:sldChg>
      <pc:sldChg chg="delSp">
        <pc:chgData name="Aaron Higgins" userId="dbd0284b-41fb-4817-a474-e5ef9dd56494" providerId="ADAL" clId="{1B71E2FE-FBDA-401E-8783-BE96308B422C}" dt="2021-12-22T15:13:42.809" v="0" actId="478"/>
        <pc:sldMkLst>
          <pc:docMk/>
          <pc:sldMk cId="1044038703" sldId="410"/>
        </pc:sldMkLst>
        <pc:spChg chg="del">
          <ac:chgData name="Aaron Higgins" userId="dbd0284b-41fb-4817-a474-e5ef9dd56494" providerId="ADAL" clId="{1B71E2FE-FBDA-401E-8783-BE96308B422C}" dt="2021-12-22T15:13:42.809" v="0" actId="478"/>
          <ac:spMkLst>
            <pc:docMk/>
            <pc:sldMk cId="1044038703" sldId="410"/>
            <ac:spMk id="6" creationId="{00000000-0000-0000-0000-000000000000}"/>
          </ac:spMkLst>
        </pc:spChg>
      </pc:sldChg>
      <pc:sldChg chg="delSp">
        <pc:chgData name="Aaron Higgins" userId="dbd0284b-41fb-4817-a474-e5ef9dd56494" providerId="ADAL" clId="{1B71E2FE-FBDA-401E-8783-BE96308B422C}" dt="2021-12-22T15:13:47.576" v="1" actId="478"/>
        <pc:sldMkLst>
          <pc:docMk/>
          <pc:sldMk cId="431010820" sldId="412"/>
        </pc:sldMkLst>
        <pc:spChg chg="del">
          <ac:chgData name="Aaron Higgins" userId="dbd0284b-41fb-4817-a474-e5ef9dd56494" providerId="ADAL" clId="{1B71E2FE-FBDA-401E-8783-BE96308B422C}" dt="2021-12-22T15:13:47.576" v="1" actId="478"/>
          <ac:spMkLst>
            <pc:docMk/>
            <pc:sldMk cId="431010820" sldId="412"/>
            <ac:spMk id="5" creationId="{00000000-0000-0000-0000-000000000000}"/>
          </ac:spMkLst>
        </pc:spChg>
      </pc:sldChg>
      <pc:sldChg chg="addSp modSp mod">
        <pc:chgData name="Aaron Higgins" userId="dbd0284b-41fb-4817-a474-e5ef9dd56494" providerId="ADAL" clId="{1B71E2FE-FBDA-401E-8783-BE96308B422C}" dt="2021-12-22T15:19:55.278" v="129" actId="20577"/>
        <pc:sldMkLst>
          <pc:docMk/>
          <pc:sldMk cId="2046757515" sldId="452"/>
        </pc:sldMkLst>
        <pc:spChg chg="mod">
          <ac:chgData name="Aaron Higgins" userId="dbd0284b-41fb-4817-a474-e5ef9dd56494" providerId="ADAL" clId="{1B71E2FE-FBDA-401E-8783-BE96308B422C}" dt="2021-12-22T15:19:55.278" v="129" actId="20577"/>
          <ac:spMkLst>
            <pc:docMk/>
            <pc:sldMk cId="2046757515" sldId="452"/>
            <ac:spMk id="3" creationId="{B3BDD3D6-4790-4ADA-B5F7-985170F1AB85}"/>
          </ac:spMkLst>
        </pc:spChg>
        <pc:spChg chg="add mod">
          <ac:chgData name="Aaron Higgins" userId="dbd0284b-41fb-4817-a474-e5ef9dd56494" providerId="ADAL" clId="{1B71E2FE-FBDA-401E-8783-BE96308B422C}" dt="2021-12-22T15:19:33.476" v="118" actId="1038"/>
          <ac:spMkLst>
            <pc:docMk/>
            <pc:sldMk cId="2046757515" sldId="452"/>
            <ac:spMk id="4" creationId="{24765B98-D4C8-41E0-ABD4-410A7AEAF764}"/>
          </ac:spMkLst>
        </pc:spChg>
        <pc:spChg chg="add mod">
          <ac:chgData name="Aaron Higgins" userId="dbd0284b-41fb-4817-a474-e5ef9dd56494" providerId="ADAL" clId="{1B71E2FE-FBDA-401E-8783-BE96308B422C}" dt="2021-12-22T15:18:16.904" v="87" actId="108"/>
          <ac:spMkLst>
            <pc:docMk/>
            <pc:sldMk cId="2046757515" sldId="452"/>
            <ac:spMk id="7" creationId="{AF371E03-738B-4829-AB02-921A64EFF8B6}"/>
          </ac:spMkLst>
        </pc:spChg>
        <pc:spChg chg="add mod">
          <ac:chgData name="Aaron Higgins" userId="dbd0284b-41fb-4817-a474-e5ef9dd56494" providerId="ADAL" clId="{1B71E2FE-FBDA-401E-8783-BE96308B422C}" dt="2021-12-22T15:18:17.692" v="88" actId="108"/>
          <ac:spMkLst>
            <pc:docMk/>
            <pc:sldMk cId="2046757515" sldId="452"/>
            <ac:spMk id="8" creationId="{25DCDDB7-FE58-4DC7-9FEC-945CF934109E}"/>
          </ac:spMkLst>
        </pc:spChg>
        <pc:spChg chg="add mod">
          <ac:chgData name="Aaron Higgins" userId="dbd0284b-41fb-4817-a474-e5ef9dd56494" providerId="ADAL" clId="{1B71E2FE-FBDA-401E-8783-BE96308B422C}" dt="2021-12-22T15:19:53.948" v="128" actId="1037"/>
          <ac:spMkLst>
            <pc:docMk/>
            <pc:sldMk cId="2046757515" sldId="452"/>
            <ac:spMk id="10" creationId="{78C0D21F-8424-4E03-814A-EFFC4AD11FD1}"/>
          </ac:spMkLst>
        </pc:spChg>
        <pc:picChg chg="mod">
          <ac:chgData name="Aaron Higgins" userId="dbd0284b-41fb-4817-a474-e5ef9dd56494" providerId="ADAL" clId="{1B71E2FE-FBDA-401E-8783-BE96308B422C}" dt="2021-12-22T15:15:23.857" v="33" actId="1076"/>
          <ac:picMkLst>
            <pc:docMk/>
            <pc:sldMk cId="2046757515" sldId="452"/>
            <ac:picMk id="9" creationId="{EBBC50B1-2ED7-495B-9801-AE4380394B6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t" anchorCtr="0" compatLnSpc="1">
            <a:prstTxWarp prst="textNoShape">
              <a:avLst/>
            </a:prstTxWarp>
          </a:bodyPr>
          <a:lstStyle>
            <a:lvl1pPr defTabSz="922466">
              <a:defRPr sz="1200"/>
            </a:lvl1pPr>
          </a:lstStyle>
          <a:p>
            <a:endParaRPr lang="en-US" dirty="0"/>
          </a:p>
        </p:txBody>
      </p:sp>
      <p:sp>
        <p:nvSpPr>
          <p:cNvPr id="28675" name="Rectangle 3"/>
          <p:cNvSpPr>
            <a:spLocks noGrp="1" noChangeArrowheads="1"/>
          </p:cNvSpPr>
          <p:nvPr>
            <p:ph type="dt" sz="quarter" idx="1"/>
          </p:nvPr>
        </p:nvSpPr>
        <p:spPr bwMode="auto">
          <a:xfrm>
            <a:off x="3927624" y="0"/>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t" anchorCtr="0" compatLnSpc="1">
            <a:prstTxWarp prst="textNoShape">
              <a:avLst/>
            </a:prstTxWarp>
          </a:bodyPr>
          <a:lstStyle>
            <a:lvl1pPr algn="r" defTabSz="922466">
              <a:defRPr sz="1200"/>
            </a:lvl1pPr>
          </a:lstStyle>
          <a:p>
            <a:endParaRPr lang="en-US" dirty="0"/>
          </a:p>
        </p:txBody>
      </p:sp>
      <p:sp>
        <p:nvSpPr>
          <p:cNvPr id="28676" name="Rectangle 4"/>
          <p:cNvSpPr>
            <a:spLocks noGrp="1" noChangeArrowheads="1"/>
          </p:cNvSpPr>
          <p:nvPr>
            <p:ph type="ftr" sz="quarter" idx="2"/>
          </p:nvPr>
        </p:nvSpPr>
        <p:spPr bwMode="auto">
          <a:xfrm>
            <a:off x="0" y="8757007"/>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b" anchorCtr="0" compatLnSpc="1">
            <a:prstTxWarp prst="textNoShape">
              <a:avLst/>
            </a:prstTxWarp>
          </a:bodyPr>
          <a:lstStyle>
            <a:lvl1pPr defTabSz="922466">
              <a:defRPr sz="1200"/>
            </a:lvl1pPr>
          </a:lstStyle>
          <a:p>
            <a:endParaRPr lang="en-US" dirty="0"/>
          </a:p>
        </p:txBody>
      </p:sp>
      <p:sp>
        <p:nvSpPr>
          <p:cNvPr id="28677" name="Rectangle 5"/>
          <p:cNvSpPr>
            <a:spLocks noGrp="1" noChangeArrowheads="1"/>
          </p:cNvSpPr>
          <p:nvPr>
            <p:ph type="sldNum" sz="quarter" idx="3"/>
          </p:nvPr>
        </p:nvSpPr>
        <p:spPr bwMode="auto">
          <a:xfrm>
            <a:off x="3927624" y="8757007"/>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b" anchorCtr="0" compatLnSpc="1">
            <a:prstTxWarp prst="textNoShape">
              <a:avLst/>
            </a:prstTxWarp>
          </a:bodyPr>
          <a:lstStyle>
            <a:lvl1pPr algn="r" defTabSz="922466">
              <a:defRPr sz="1200"/>
            </a:lvl1pPr>
          </a:lstStyle>
          <a:p>
            <a:fld id="{520C4A25-4B97-454D-8963-B552D47A5449}" type="slidenum">
              <a:rPr lang="en-US"/>
              <a:pPr/>
              <a:t>‹#›</a:t>
            </a:fld>
            <a:endParaRPr lang="en-US" dirty="0"/>
          </a:p>
        </p:txBody>
      </p:sp>
    </p:spTree>
    <p:extLst>
      <p:ext uri="{BB962C8B-B14F-4D97-AF65-F5344CB8AC3E}">
        <p14:creationId xmlns:p14="http://schemas.microsoft.com/office/powerpoint/2010/main" val="3779553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t" anchorCtr="0" compatLnSpc="1">
            <a:prstTxWarp prst="textNoShape">
              <a:avLst/>
            </a:prstTxWarp>
          </a:bodyPr>
          <a:lstStyle>
            <a:lvl1pPr defTabSz="922466">
              <a:defRPr sz="1200"/>
            </a:lvl1pPr>
          </a:lstStyle>
          <a:p>
            <a:endParaRPr lang="en-US" dirty="0"/>
          </a:p>
        </p:txBody>
      </p:sp>
      <p:sp>
        <p:nvSpPr>
          <p:cNvPr id="12291" name="Rectangle 3"/>
          <p:cNvSpPr>
            <a:spLocks noGrp="1" noChangeArrowheads="1"/>
          </p:cNvSpPr>
          <p:nvPr>
            <p:ph type="dt" idx="1"/>
          </p:nvPr>
        </p:nvSpPr>
        <p:spPr bwMode="auto">
          <a:xfrm>
            <a:off x="3927624" y="0"/>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t" anchorCtr="0" compatLnSpc="1">
            <a:prstTxWarp prst="textNoShape">
              <a:avLst/>
            </a:prstTxWarp>
          </a:bodyPr>
          <a:lstStyle>
            <a:lvl1pPr algn="r" defTabSz="922466">
              <a:defRPr sz="1200"/>
            </a:lvl1pPr>
          </a:lstStyle>
          <a:p>
            <a:endParaRPr lang="en-US" dirty="0"/>
          </a:p>
        </p:txBody>
      </p:sp>
      <p:sp>
        <p:nvSpPr>
          <p:cNvPr id="12292" name="Rectangle 4"/>
          <p:cNvSpPr>
            <a:spLocks noGrp="1" noRot="1" noChangeAspect="1" noChangeArrowheads="1" noTextEdit="1"/>
          </p:cNvSpPr>
          <p:nvPr>
            <p:ph type="sldImg" idx="2"/>
          </p:nvPr>
        </p:nvSpPr>
        <p:spPr bwMode="auto">
          <a:xfrm>
            <a:off x="393700" y="690563"/>
            <a:ext cx="6146800" cy="3457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93111" y="4379283"/>
            <a:ext cx="5547980" cy="4150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757007"/>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b" anchorCtr="0" compatLnSpc="1">
            <a:prstTxWarp prst="textNoShape">
              <a:avLst/>
            </a:prstTxWarp>
          </a:bodyPr>
          <a:lstStyle>
            <a:lvl1pPr defTabSz="922466">
              <a:defRPr sz="1200"/>
            </a:lvl1pPr>
          </a:lstStyle>
          <a:p>
            <a:endParaRPr lang="en-US" dirty="0"/>
          </a:p>
        </p:txBody>
      </p:sp>
      <p:sp>
        <p:nvSpPr>
          <p:cNvPr id="12295" name="Rectangle 7"/>
          <p:cNvSpPr>
            <a:spLocks noGrp="1" noChangeArrowheads="1"/>
          </p:cNvSpPr>
          <p:nvPr>
            <p:ph type="sldNum" sz="quarter" idx="5"/>
          </p:nvPr>
        </p:nvSpPr>
        <p:spPr bwMode="auto">
          <a:xfrm>
            <a:off x="3927624" y="8757007"/>
            <a:ext cx="3005027" cy="4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9" tIns="46149" rIns="92299" bIns="46149" numCol="1" anchor="b" anchorCtr="0" compatLnSpc="1">
            <a:prstTxWarp prst="textNoShape">
              <a:avLst/>
            </a:prstTxWarp>
          </a:bodyPr>
          <a:lstStyle>
            <a:lvl1pPr algn="r" defTabSz="922466">
              <a:defRPr sz="1200"/>
            </a:lvl1pPr>
          </a:lstStyle>
          <a:p>
            <a:fld id="{BD989E7C-D9C0-4DE9-BEF8-A59857F6F73F}" type="slidenum">
              <a:rPr lang="en-US"/>
              <a:pPr/>
              <a:t>‹#›</a:t>
            </a:fld>
            <a:endParaRPr lang="en-US" dirty="0"/>
          </a:p>
        </p:txBody>
      </p:sp>
    </p:spTree>
    <p:extLst>
      <p:ext uri="{BB962C8B-B14F-4D97-AF65-F5344CB8AC3E}">
        <p14:creationId xmlns:p14="http://schemas.microsoft.com/office/powerpoint/2010/main" val="15150725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0563"/>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AF503-9BEC-499A-8DD5-6D58E5F84B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6719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0563"/>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989E7C-D9C0-4DE9-BEF8-A59857F6F73F}" type="slidenum">
              <a:rPr lang="en-US">
                <a:solidFill>
                  <a:srgbClr val="000000"/>
                </a:solidFill>
              </a:rPr>
              <a:pPr>
                <a:defRPr/>
              </a:pPr>
              <a:t>34</a:t>
            </a:fld>
            <a:endParaRPr lang="en-US" dirty="0">
              <a:solidFill>
                <a:srgbClr val="000000"/>
              </a:solidFill>
            </a:endParaRPr>
          </a:p>
        </p:txBody>
      </p:sp>
    </p:spTree>
    <p:extLst>
      <p:ext uri="{BB962C8B-B14F-4D97-AF65-F5344CB8AC3E}">
        <p14:creationId xmlns:p14="http://schemas.microsoft.com/office/powerpoint/2010/main" val="2781220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914400" y="2130426"/>
            <a:ext cx="10363200" cy="1470025"/>
          </a:xfrm>
        </p:spPr>
        <p:txBody>
          <a:bodyPr/>
          <a:lstStyle>
            <a:lvl1pPr>
              <a:defRPr/>
            </a:lvl1pPr>
          </a:lstStyle>
          <a:p>
            <a:pPr lvl="0"/>
            <a:r>
              <a:rPr lang="en-US" noProof="0"/>
              <a:t>Click to edit Master title style</a:t>
            </a:r>
          </a:p>
        </p:txBody>
      </p:sp>
      <p:sp>
        <p:nvSpPr>
          <p:cNvPr id="33795" name="Rectangle 3"/>
          <p:cNvSpPr>
            <a:spLocks noGrp="1" noChangeArrowheads="1"/>
          </p:cNvSpPr>
          <p:nvPr>
            <p:ph type="subTitle" idx="1"/>
          </p:nvPr>
        </p:nvSpPr>
        <p:spPr>
          <a:xfrm>
            <a:off x="1828800" y="3886200"/>
            <a:ext cx="8534400" cy="1752600"/>
          </a:xfrm>
        </p:spPr>
        <p:txBody>
          <a:bodyPr/>
          <a:lstStyle>
            <a:lvl1pPr marL="0" indent="0" algn="ctr">
              <a:defRPr/>
            </a:lvl1pPr>
          </a:lstStyle>
          <a:p>
            <a:pPr lvl="0"/>
            <a:r>
              <a:rPr lang="en-US" noProof="0"/>
              <a:t>Click to edit Master subtitle style</a:t>
            </a:r>
          </a:p>
        </p:txBody>
      </p:sp>
      <p:sp>
        <p:nvSpPr>
          <p:cNvPr id="33796" name="Rectangle 4"/>
          <p:cNvSpPr>
            <a:spLocks noGrp="1" noChangeArrowheads="1"/>
          </p:cNvSpPr>
          <p:nvPr>
            <p:ph type="dt" sz="half" idx="2"/>
          </p:nvPr>
        </p:nvSpPr>
        <p:spPr/>
        <p:txBody>
          <a:bodyPr/>
          <a:lstStyle>
            <a:lvl1pPr>
              <a:defRPr/>
            </a:lvl1pPr>
          </a:lstStyle>
          <a:p>
            <a:endParaRPr lang="en-US" dirty="0"/>
          </a:p>
        </p:txBody>
      </p:sp>
      <p:sp>
        <p:nvSpPr>
          <p:cNvPr id="33797" name="Rectangle 5"/>
          <p:cNvSpPr>
            <a:spLocks noGrp="1" noChangeArrowheads="1"/>
          </p:cNvSpPr>
          <p:nvPr>
            <p:ph type="ftr" sz="quarter" idx="3"/>
          </p:nvPr>
        </p:nvSpPr>
        <p:spPr/>
        <p:txBody>
          <a:bodyPr/>
          <a:lstStyle>
            <a:lvl1pPr>
              <a:defRPr/>
            </a:lvl1pPr>
          </a:lstStyle>
          <a:p>
            <a:endParaRPr lang="en-US" dirty="0"/>
          </a:p>
        </p:txBody>
      </p:sp>
      <p:sp>
        <p:nvSpPr>
          <p:cNvPr id="33798" name="Rectangle 6"/>
          <p:cNvSpPr>
            <a:spLocks noGrp="1" noChangeArrowheads="1"/>
          </p:cNvSpPr>
          <p:nvPr>
            <p:ph type="sldNum" sz="quarter" idx="4"/>
          </p:nvPr>
        </p:nvSpPr>
        <p:spPr/>
        <p:txBody>
          <a:bodyPr/>
          <a:lstStyle>
            <a:lvl1pPr>
              <a:defRPr/>
            </a:lvl1pPr>
          </a:lstStyle>
          <a:p>
            <a:fld id="{DB7D2940-0D21-4B10-AA9C-5EA8E669739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626EE19-2BD1-4D57-94D9-B5D663678F68}" type="slidenum">
              <a:rPr lang="en-US"/>
              <a:pPr/>
              <a:t>‹#›</a:t>
            </a:fld>
            <a:endParaRPr lang="en-US" dirty="0"/>
          </a:p>
        </p:txBody>
      </p:sp>
    </p:spTree>
    <p:extLst>
      <p:ext uri="{BB962C8B-B14F-4D97-AF65-F5344CB8AC3E}">
        <p14:creationId xmlns:p14="http://schemas.microsoft.com/office/powerpoint/2010/main" val="38932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0" y="228600"/>
            <a:ext cx="2870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0" y="228600"/>
            <a:ext cx="8407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D487D1B-CA7E-41D8-9884-803EFDF35E7A}" type="slidenum">
              <a:rPr lang="en-US"/>
              <a:pPr/>
              <a:t>‹#›</a:t>
            </a:fld>
            <a:endParaRPr lang="en-US" dirty="0"/>
          </a:p>
        </p:txBody>
      </p:sp>
    </p:spTree>
    <p:extLst>
      <p:ext uri="{BB962C8B-B14F-4D97-AF65-F5344CB8AC3E}">
        <p14:creationId xmlns:p14="http://schemas.microsoft.com/office/powerpoint/2010/main" val="322937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21B026-8190-4358-9F0D-3EBA6323F4DC}"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6205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21B026-8190-4358-9F0D-3EBA6323F4DC}"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19401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21B026-8190-4358-9F0D-3EBA6323F4DC}"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4132450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21B026-8190-4358-9F0D-3EBA6323F4DC}"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756360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21B026-8190-4358-9F0D-3EBA6323F4DC}"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760361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21B026-8190-4358-9F0D-3EBA6323F4DC}"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3381632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1B026-8190-4358-9F0D-3EBA6323F4DC}"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38908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21B026-8190-4358-9F0D-3EBA6323F4DC}"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303920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B26B203-0E38-4050-8C69-74950DF6919E}" type="slidenum">
              <a:rPr lang="en-US"/>
              <a:pPr/>
              <a:t>‹#›</a:t>
            </a:fld>
            <a:endParaRPr lang="en-US" dirty="0"/>
          </a:p>
        </p:txBody>
      </p:sp>
    </p:spTree>
    <p:extLst>
      <p:ext uri="{BB962C8B-B14F-4D97-AF65-F5344CB8AC3E}">
        <p14:creationId xmlns:p14="http://schemas.microsoft.com/office/powerpoint/2010/main" val="3083045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21B026-8190-4358-9F0D-3EBA6323F4DC}"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4047385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21B026-8190-4358-9F0D-3EBA6323F4DC}"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2078446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21B026-8190-4358-9F0D-3EBA6323F4DC}"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CED8-3698-49E9-BFEF-419B8DC4250D}" type="slidenum">
              <a:rPr lang="en-US" smtClean="0"/>
              <a:t>‹#›</a:t>
            </a:fld>
            <a:endParaRPr lang="en-US"/>
          </a:p>
        </p:txBody>
      </p:sp>
    </p:spTree>
    <p:extLst>
      <p:ext uri="{BB962C8B-B14F-4D97-AF65-F5344CB8AC3E}">
        <p14:creationId xmlns:p14="http://schemas.microsoft.com/office/powerpoint/2010/main" val="18874819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45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1800" baseline="0">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Speaker Name, Speaker Title</a:t>
            </a:r>
          </a:p>
        </p:txBody>
      </p:sp>
      <p:sp>
        <p:nvSpPr>
          <p:cNvPr id="7" name="Rectangle 6"/>
          <p:cNvSpPr/>
          <p:nvPr userDrawn="1"/>
        </p:nvSpPr>
        <p:spPr>
          <a:xfrm>
            <a:off x="0" y="5849959"/>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Rectangle 7"/>
          <p:cNvSpPr/>
          <p:nvPr userDrawn="1"/>
        </p:nvSpPr>
        <p:spPr>
          <a:xfrm>
            <a:off x="9397390" y="5552501"/>
            <a:ext cx="2093207"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30" y="5712245"/>
            <a:ext cx="1784028" cy="947450"/>
          </a:xfrm>
          <a:prstGeom prst="rect">
            <a:avLst/>
          </a:prstGeom>
        </p:spPr>
      </p:pic>
      <p:sp>
        <p:nvSpPr>
          <p:cNvPr id="10" name="TextBox 9"/>
          <p:cNvSpPr txBox="1"/>
          <p:nvPr userDrawn="1"/>
        </p:nvSpPr>
        <p:spPr>
          <a:xfrm>
            <a:off x="2020993" y="6047624"/>
            <a:ext cx="2573039" cy="253916"/>
          </a:xfrm>
          <a:prstGeom prst="rect">
            <a:avLst/>
          </a:prstGeom>
          <a:noFill/>
        </p:spPr>
        <p:txBody>
          <a:bodyPr wrap="square" rtlCol="0">
            <a:spAutoFit/>
          </a:bodyPr>
          <a:lstStyle/>
          <a:p>
            <a:r>
              <a:rPr lang="en-US" sz="105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8" y="6047626"/>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6" y="6047626"/>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6" y="6048261"/>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6" y="6047626"/>
            <a:ext cx="311045" cy="311045"/>
          </a:xfrm>
          <a:prstGeom prst="rect">
            <a:avLst/>
          </a:prstGeom>
        </p:spPr>
      </p:pic>
    </p:spTree>
    <p:extLst>
      <p:ext uri="{BB962C8B-B14F-4D97-AF65-F5344CB8AC3E}">
        <p14:creationId xmlns:p14="http://schemas.microsoft.com/office/powerpoint/2010/main" val="3609957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6EB5C6-48A1-4133-A0DD-FD59A6279FD3}"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3681864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6EB5C6-48A1-4133-A0DD-FD59A6279FD3}"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21252145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6EB5C6-48A1-4133-A0DD-FD59A6279FD3}"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39920115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6EB5C6-48A1-4133-A0DD-FD59A6279FD3}"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41071496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6EB5C6-48A1-4133-A0DD-FD59A6279FD3}"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26007955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6EB5C6-48A1-4133-A0DD-FD59A6279FD3}"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248088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C7159F1-8878-4471-B265-0343A46171A1}" type="slidenum">
              <a:rPr lang="en-US"/>
              <a:pPr/>
              <a:t>‹#›</a:t>
            </a:fld>
            <a:endParaRPr lang="en-US" dirty="0"/>
          </a:p>
        </p:txBody>
      </p:sp>
    </p:spTree>
    <p:extLst>
      <p:ext uri="{BB962C8B-B14F-4D97-AF65-F5344CB8AC3E}">
        <p14:creationId xmlns:p14="http://schemas.microsoft.com/office/powerpoint/2010/main" val="20393138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EB5C6-48A1-4133-A0DD-FD59A6279FD3}"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19355499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6EB5C6-48A1-4133-A0DD-FD59A6279FD3}"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34285617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6EB5C6-48A1-4133-A0DD-FD59A6279FD3}"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1866166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6EB5C6-48A1-4133-A0DD-FD59A6279FD3}"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8369617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6EB5C6-48A1-4133-A0DD-FD59A6279FD3}"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6B1AE-A4E6-40DA-B925-2EA8A8D6FD84}" type="slidenum">
              <a:rPr lang="en-US" smtClean="0"/>
              <a:t>‹#›</a:t>
            </a:fld>
            <a:endParaRPr lang="en-US"/>
          </a:p>
        </p:txBody>
      </p:sp>
    </p:spTree>
    <p:extLst>
      <p:ext uri="{BB962C8B-B14F-4D97-AF65-F5344CB8AC3E}">
        <p14:creationId xmlns:p14="http://schemas.microsoft.com/office/powerpoint/2010/main" val="38055324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0830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74165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14664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82152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722438"/>
            <a:ext cx="5638800" cy="4373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722438"/>
            <a:ext cx="5638800" cy="4373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95E1197-63D5-4B23-8A30-2F2CBE195166}" type="slidenum">
              <a:rPr lang="en-US"/>
              <a:pPr/>
              <a:t>‹#›</a:t>
            </a:fld>
            <a:endParaRPr lang="en-US" dirty="0"/>
          </a:p>
        </p:txBody>
      </p:sp>
    </p:spTree>
    <p:extLst>
      <p:ext uri="{BB962C8B-B14F-4D97-AF65-F5344CB8AC3E}">
        <p14:creationId xmlns:p14="http://schemas.microsoft.com/office/powerpoint/2010/main" val="291048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AD3228-81A3-4E2F-BD4D-34A40BE2C932}" type="slidenum">
              <a:rPr lang="en-US"/>
              <a:pPr/>
              <a:t>‹#›</a:t>
            </a:fld>
            <a:endParaRPr lang="en-US" dirty="0"/>
          </a:p>
        </p:txBody>
      </p:sp>
    </p:spTree>
    <p:extLst>
      <p:ext uri="{BB962C8B-B14F-4D97-AF65-F5344CB8AC3E}">
        <p14:creationId xmlns:p14="http://schemas.microsoft.com/office/powerpoint/2010/main" val="267870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5D91EC9-4126-4D22-BF63-D402A64BE2D7}" type="slidenum">
              <a:rPr lang="en-US"/>
              <a:pPr/>
              <a:t>‹#›</a:t>
            </a:fld>
            <a:endParaRPr lang="en-US" dirty="0"/>
          </a:p>
        </p:txBody>
      </p:sp>
    </p:spTree>
    <p:extLst>
      <p:ext uri="{BB962C8B-B14F-4D97-AF65-F5344CB8AC3E}">
        <p14:creationId xmlns:p14="http://schemas.microsoft.com/office/powerpoint/2010/main" val="3415285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BB33874-F5A7-4A69-863F-B2A13768518A}" type="slidenum">
              <a:rPr lang="en-US"/>
              <a:pPr/>
              <a:t>‹#›</a:t>
            </a:fld>
            <a:endParaRPr lang="en-US" dirty="0"/>
          </a:p>
        </p:txBody>
      </p:sp>
    </p:spTree>
    <p:extLst>
      <p:ext uri="{BB962C8B-B14F-4D97-AF65-F5344CB8AC3E}">
        <p14:creationId xmlns:p14="http://schemas.microsoft.com/office/powerpoint/2010/main" val="39141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799FA17-DA46-4697-921F-BC08D5479481}" type="slidenum">
              <a:rPr lang="en-US"/>
              <a:pPr/>
              <a:t>‹#›</a:t>
            </a:fld>
            <a:endParaRPr lang="en-US" dirty="0"/>
          </a:p>
        </p:txBody>
      </p:sp>
    </p:spTree>
    <p:extLst>
      <p:ext uri="{BB962C8B-B14F-4D97-AF65-F5344CB8AC3E}">
        <p14:creationId xmlns:p14="http://schemas.microsoft.com/office/powerpoint/2010/main" val="280029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6C696B-5125-4638-9BEB-1C541C80B8D6}" type="slidenum">
              <a:rPr lang="en-US"/>
              <a:pPr/>
              <a:t>‹#›</a:t>
            </a:fld>
            <a:endParaRPr lang="en-US" dirty="0"/>
          </a:p>
        </p:txBody>
      </p:sp>
    </p:spTree>
    <p:extLst>
      <p:ext uri="{BB962C8B-B14F-4D97-AF65-F5344CB8AC3E}">
        <p14:creationId xmlns:p14="http://schemas.microsoft.com/office/powerpoint/2010/main" val="424497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2787" name="Picture 19" descr="ppt temp - insert 200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400" y="0"/>
            <a:ext cx="12217400" cy="6877050"/>
          </a:xfrm>
          <a:prstGeom prst="rect">
            <a:avLst/>
          </a:prstGeom>
          <a:noFill/>
          <a:extLst>
            <a:ext uri="{909E8E84-426E-40DD-AFC4-6F175D3DCCD1}">
              <a14:hiddenFill xmlns:a14="http://schemas.microsoft.com/office/drawing/2010/main">
                <a:solidFill>
                  <a:srgbClr val="FFFFFF"/>
                </a:solidFill>
              </a14:hiddenFill>
            </a:ext>
          </a:extLst>
        </p:spPr>
      </p:pic>
      <p:sp>
        <p:nvSpPr>
          <p:cNvPr id="32788" name="Rectangle 20"/>
          <p:cNvSpPr>
            <a:spLocks noGrp="1" noChangeArrowheads="1"/>
          </p:cNvSpPr>
          <p:nvPr>
            <p:ph type="title"/>
          </p:nvPr>
        </p:nvSpPr>
        <p:spPr bwMode="auto">
          <a:xfrm>
            <a:off x="1828800" y="228600"/>
            <a:ext cx="10058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2789" name="Rectangle 21"/>
          <p:cNvSpPr>
            <a:spLocks noGrp="1" noChangeArrowheads="1"/>
          </p:cNvSpPr>
          <p:nvPr>
            <p:ph type="body" idx="1"/>
          </p:nvPr>
        </p:nvSpPr>
        <p:spPr bwMode="auto">
          <a:xfrm>
            <a:off x="406400" y="1722438"/>
            <a:ext cx="11480800" cy="437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32790" name="Rectangle 22"/>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32791" name="Rectangle 23"/>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32792" name="Rectangle 24"/>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8F03015-C51A-4A51-A896-E349DD42B10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fontAlgn="base">
        <a:spcBef>
          <a:spcPct val="0"/>
        </a:spcBef>
        <a:spcAft>
          <a:spcPct val="0"/>
        </a:spcAft>
        <a:defRPr sz="3500" b="1">
          <a:solidFill>
            <a:srgbClr val="003366"/>
          </a:solidFill>
          <a:latin typeface="+mj-lt"/>
          <a:ea typeface="+mj-ea"/>
          <a:cs typeface="+mj-cs"/>
        </a:defRPr>
      </a:lvl1pPr>
      <a:lvl2pPr algn="ctr" rtl="0" fontAlgn="base">
        <a:spcBef>
          <a:spcPct val="0"/>
        </a:spcBef>
        <a:spcAft>
          <a:spcPct val="0"/>
        </a:spcAft>
        <a:defRPr sz="3500" b="1">
          <a:solidFill>
            <a:srgbClr val="003366"/>
          </a:solidFill>
          <a:latin typeface="Arial" charset="0"/>
        </a:defRPr>
      </a:lvl2pPr>
      <a:lvl3pPr algn="ctr" rtl="0" fontAlgn="base">
        <a:spcBef>
          <a:spcPct val="0"/>
        </a:spcBef>
        <a:spcAft>
          <a:spcPct val="0"/>
        </a:spcAft>
        <a:defRPr sz="3500" b="1">
          <a:solidFill>
            <a:srgbClr val="003366"/>
          </a:solidFill>
          <a:latin typeface="Arial" charset="0"/>
        </a:defRPr>
      </a:lvl3pPr>
      <a:lvl4pPr algn="ctr" rtl="0" fontAlgn="base">
        <a:spcBef>
          <a:spcPct val="0"/>
        </a:spcBef>
        <a:spcAft>
          <a:spcPct val="0"/>
        </a:spcAft>
        <a:defRPr sz="3500" b="1">
          <a:solidFill>
            <a:srgbClr val="003366"/>
          </a:solidFill>
          <a:latin typeface="Arial" charset="0"/>
        </a:defRPr>
      </a:lvl4pPr>
      <a:lvl5pPr algn="ctr" rtl="0" fontAlgn="base">
        <a:spcBef>
          <a:spcPct val="0"/>
        </a:spcBef>
        <a:spcAft>
          <a:spcPct val="0"/>
        </a:spcAft>
        <a:defRPr sz="3500" b="1">
          <a:solidFill>
            <a:srgbClr val="003366"/>
          </a:solidFill>
          <a:latin typeface="Arial" charset="0"/>
        </a:defRPr>
      </a:lvl5pPr>
      <a:lvl6pPr marL="457200" algn="ctr" rtl="0" fontAlgn="base">
        <a:spcBef>
          <a:spcPct val="0"/>
        </a:spcBef>
        <a:spcAft>
          <a:spcPct val="0"/>
        </a:spcAft>
        <a:defRPr sz="3500" b="1">
          <a:solidFill>
            <a:srgbClr val="003366"/>
          </a:solidFill>
          <a:latin typeface="Arial" charset="0"/>
        </a:defRPr>
      </a:lvl6pPr>
      <a:lvl7pPr marL="914400" algn="ctr" rtl="0" fontAlgn="base">
        <a:spcBef>
          <a:spcPct val="0"/>
        </a:spcBef>
        <a:spcAft>
          <a:spcPct val="0"/>
        </a:spcAft>
        <a:defRPr sz="3500" b="1">
          <a:solidFill>
            <a:srgbClr val="003366"/>
          </a:solidFill>
          <a:latin typeface="Arial" charset="0"/>
        </a:defRPr>
      </a:lvl7pPr>
      <a:lvl8pPr marL="1371600" algn="ctr" rtl="0" fontAlgn="base">
        <a:spcBef>
          <a:spcPct val="0"/>
        </a:spcBef>
        <a:spcAft>
          <a:spcPct val="0"/>
        </a:spcAft>
        <a:defRPr sz="3500" b="1">
          <a:solidFill>
            <a:srgbClr val="003366"/>
          </a:solidFill>
          <a:latin typeface="Arial" charset="0"/>
        </a:defRPr>
      </a:lvl8pPr>
      <a:lvl9pPr marL="1828800" algn="ctr" rtl="0" fontAlgn="base">
        <a:spcBef>
          <a:spcPct val="0"/>
        </a:spcBef>
        <a:spcAft>
          <a:spcPct val="0"/>
        </a:spcAft>
        <a:defRPr sz="3500" b="1">
          <a:solidFill>
            <a:srgbClr val="003366"/>
          </a:solidFill>
          <a:latin typeface="Arial" charset="0"/>
        </a:defRPr>
      </a:lvl9pPr>
    </p:titleStyle>
    <p:bodyStyle>
      <a:lvl1pPr marL="173038" indent="-173038" algn="l" rtl="0" fontAlgn="base">
        <a:spcBef>
          <a:spcPct val="20000"/>
        </a:spcBef>
        <a:spcAft>
          <a:spcPct val="50000"/>
        </a:spcAft>
        <a:buClr>
          <a:srgbClr val="003366"/>
        </a:buClr>
        <a:defRPr sz="2100">
          <a:solidFill>
            <a:schemeClr val="tx1"/>
          </a:solidFill>
          <a:latin typeface="+mn-lt"/>
          <a:ea typeface="+mn-ea"/>
          <a:cs typeface="+mn-cs"/>
        </a:defRPr>
      </a:lvl1pPr>
      <a:lvl2pPr marL="685800" indent="-228600" algn="l" rtl="0" fontAlgn="base">
        <a:spcBef>
          <a:spcPct val="20000"/>
        </a:spcBef>
        <a:spcAft>
          <a:spcPct val="30000"/>
        </a:spcAft>
        <a:buChar char="–"/>
        <a:defRPr sz="2200">
          <a:solidFill>
            <a:schemeClr val="tx1"/>
          </a:solidFill>
          <a:latin typeface="+mn-lt"/>
        </a:defRPr>
      </a:lvl2pPr>
      <a:lvl3pPr marL="1143000" indent="-228600" algn="l" rtl="0" fontAlgn="base">
        <a:spcBef>
          <a:spcPct val="20000"/>
        </a:spcBef>
        <a:spcAft>
          <a:spcPct val="30000"/>
        </a:spcAft>
        <a:buChar char="•"/>
        <a:defRPr sz="2400">
          <a:solidFill>
            <a:schemeClr val="tx1"/>
          </a:solidFill>
          <a:latin typeface="+mn-lt"/>
        </a:defRPr>
      </a:lvl3pPr>
      <a:lvl4pPr marL="1600200" indent="-228600" algn="l" rtl="0" fontAlgn="base">
        <a:spcBef>
          <a:spcPct val="20000"/>
        </a:spcBef>
        <a:spcAft>
          <a:spcPct val="30000"/>
        </a:spcAft>
        <a:buChar char="–"/>
        <a:defRPr sz="2000">
          <a:solidFill>
            <a:schemeClr val="tx1"/>
          </a:solidFill>
          <a:latin typeface="+mn-lt"/>
        </a:defRPr>
      </a:lvl4pPr>
      <a:lvl5pPr marL="2057400" indent="-228600" algn="l" rtl="0" fontAlgn="base">
        <a:spcBef>
          <a:spcPct val="20000"/>
        </a:spcBef>
        <a:spcAft>
          <a:spcPct val="30000"/>
        </a:spcAft>
        <a:buChar char="»"/>
        <a:defRPr sz="2000">
          <a:solidFill>
            <a:schemeClr val="tx1"/>
          </a:solidFill>
          <a:latin typeface="+mn-lt"/>
        </a:defRPr>
      </a:lvl5pPr>
      <a:lvl6pPr marL="2514600" indent="-228600" algn="l" rtl="0" fontAlgn="base">
        <a:spcBef>
          <a:spcPct val="20000"/>
        </a:spcBef>
        <a:spcAft>
          <a:spcPct val="30000"/>
        </a:spcAft>
        <a:buChar char="»"/>
        <a:defRPr sz="2000">
          <a:solidFill>
            <a:schemeClr val="tx1"/>
          </a:solidFill>
          <a:latin typeface="+mn-lt"/>
        </a:defRPr>
      </a:lvl6pPr>
      <a:lvl7pPr marL="2971800" indent="-228600" algn="l" rtl="0" fontAlgn="base">
        <a:spcBef>
          <a:spcPct val="20000"/>
        </a:spcBef>
        <a:spcAft>
          <a:spcPct val="30000"/>
        </a:spcAft>
        <a:buChar char="»"/>
        <a:defRPr sz="2000">
          <a:solidFill>
            <a:schemeClr val="tx1"/>
          </a:solidFill>
          <a:latin typeface="+mn-lt"/>
        </a:defRPr>
      </a:lvl7pPr>
      <a:lvl8pPr marL="3429000" indent="-228600" algn="l" rtl="0" fontAlgn="base">
        <a:spcBef>
          <a:spcPct val="20000"/>
        </a:spcBef>
        <a:spcAft>
          <a:spcPct val="30000"/>
        </a:spcAft>
        <a:buChar char="»"/>
        <a:defRPr sz="2000">
          <a:solidFill>
            <a:schemeClr val="tx1"/>
          </a:solidFill>
          <a:latin typeface="+mn-lt"/>
        </a:defRPr>
      </a:lvl8pPr>
      <a:lvl9pPr marL="3886200" indent="-228600" algn="l" rtl="0" fontAlgn="base">
        <a:spcBef>
          <a:spcPct val="20000"/>
        </a:spcBef>
        <a:spcAft>
          <a:spcPct val="3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03015-C51A-4A51-A896-E349DD42B10F}" type="slidenum">
              <a:rPr lang="en-US" smtClean="0"/>
              <a:pPr/>
              <a:t>‹#›</a:t>
            </a:fld>
            <a:endParaRPr lang="en-US" dirty="0"/>
          </a:p>
        </p:txBody>
      </p:sp>
    </p:spTree>
    <p:extLst>
      <p:ext uri="{BB962C8B-B14F-4D97-AF65-F5344CB8AC3E}">
        <p14:creationId xmlns:p14="http://schemas.microsoft.com/office/powerpoint/2010/main" val="21505549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EB5C6-48A1-4133-A0DD-FD59A6279FD3}"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6B1AE-A4E6-40DA-B925-2EA8A8D6FD84}" type="slidenum">
              <a:rPr lang="en-US" smtClean="0"/>
              <a:t>‹#›</a:t>
            </a:fld>
            <a:endParaRPr lang="en-US"/>
          </a:p>
        </p:txBody>
      </p:sp>
    </p:spTree>
    <p:extLst>
      <p:ext uri="{BB962C8B-B14F-4D97-AF65-F5344CB8AC3E}">
        <p14:creationId xmlns:p14="http://schemas.microsoft.com/office/powerpoint/2010/main" val="232797428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7.xml.rels><?xml version="1.0" encoding="UTF-8" standalone="yes"?>
<Relationships xmlns="http://schemas.openxmlformats.org/package/2006/relationships"><Relationship Id="rId2" Type="http://schemas.openxmlformats.org/officeDocument/2006/relationships/hyperlink" Target="https://cares.linkhealth.com/#/" TargetMode="External"/><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07B59-0492-40D7-8FC4-5FE3396734A7}"/>
              </a:ext>
            </a:extLst>
          </p:cNvPr>
          <p:cNvSpPr>
            <a:spLocks noGrp="1"/>
          </p:cNvSpPr>
          <p:nvPr>
            <p:ph type="ctrTitle"/>
          </p:nvPr>
        </p:nvSpPr>
        <p:spPr>
          <a:xfrm>
            <a:off x="1517073" y="319962"/>
            <a:ext cx="9144000" cy="1322349"/>
          </a:xfrm>
        </p:spPr>
        <p:txBody>
          <a:bodyPr>
            <a:normAutofit fontScale="90000"/>
          </a:bodyPr>
          <a:lstStyle/>
          <a:p>
            <a:r>
              <a:rPr lang="en-US" dirty="0">
                <a:latin typeface="+mn-lt"/>
              </a:rPr>
              <a:t>Welcome to the </a:t>
            </a:r>
            <a:r>
              <a:rPr lang="en-US" b="0" i="0" dirty="0">
                <a:effectLst/>
                <a:latin typeface="+mn-lt"/>
              </a:rPr>
              <a:t>No Surprises Act Legislation </a:t>
            </a:r>
            <a:r>
              <a:rPr lang="en-US" dirty="0">
                <a:latin typeface="+mn-lt"/>
              </a:rPr>
              <a:t>Webinar</a:t>
            </a:r>
          </a:p>
        </p:txBody>
      </p:sp>
      <p:sp>
        <p:nvSpPr>
          <p:cNvPr id="3" name="Subtitle 2">
            <a:extLst>
              <a:ext uri="{FF2B5EF4-FFF2-40B4-BE49-F238E27FC236}">
                <a16:creationId xmlns:a16="http://schemas.microsoft.com/office/drawing/2014/main" id="{B3BDD3D6-4790-4ADA-B5F7-985170F1AB85}"/>
              </a:ext>
            </a:extLst>
          </p:cNvPr>
          <p:cNvSpPr>
            <a:spLocks noGrp="1"/>
          </p:cNvSpPr>
          <p:nvPr>
            <p:ph type="subTitle" idx="1"/>
          </p:nvPr>
        </p:nvSpPr>
        <p:spPr>
          <a:xfrm>
            <a:off x="381000" y="2189662"/>
            <a:ext cx="11430000" cy="3026028"/>
          </a:xfrm>
        </p:spPr>
        <p:txBody>
          <a:bodyPr>
            <a:normAutofit/>
          </a:bodyPr>
          <a:lstStyle/>
          <a:p>
            <a:endParaRPr lang="en-US" dirty="0"/>
          </a:p>
          <a:p>
            <a:r>
              <a:rPr lang="en-US" dirty="0"/>
              <a:t>You can ask a question at any time during the presentation in the chat       . </a:t>
            </a:r>
          </a:p>
          <a:p>
            <a:r>
              <a:rPr lang="en-US" dirty="0"/>
              <a:t>Or, if you wish to be unmuted, please raise your hand        &amp;        and a moderator will enable your microphone.</a:t>
            </a:r>
          </a:p>
          <a:p>
            <a:r>
              <a:rPr lang="en-US" dirty="0"/>
              <a:t>Additionally, under the menu         you can enable Live Captions and enable other Accessibility features.</a:t>
            </a:r>
          </a:p>
          <a:p>
            <a:endParaRPr lang="en-US" dirty="0"/>
          </a:p>
          <a:p>
            <a:endParaRPr lang="en-US" dirty="0"/>
          </a:p>
          <a:p>
            <a:endParaRPr lang="en-US" dirty="0"/>
          </a:p>
        </p:txBody>
      </p:sp>
      <p:pic>
        <p:nvPicPr>
          <p:cNvPr id="9" name="Picture 8">
            <a:extLst>
              <a:ext uri="{FF2B5EF4-FFF2-40B4-BE49-F238E27FC236}">
                <a16:creationId xmlns:a16="http://schemas.microsoft.com/office/drawing/2014/main" id="{EBBC50B1-2ED7-495B-9801-AE4380394B68}"/>
              </a:ext>
            </a:extLst>
          </p:cNvPr>
          <p:cNvPicPr>
            <a:picLocks noChangeAspect="1"/>
          </p:cNvPicPr>
          <p:nvPr/>
        </p:nvPicPr>
        <p:blipFill>
          <a:blip r:embed="rId3"/>
          <a:stretch>
            <a:fillRect/>
          </a:stretch>
        </p:blipFill>
        <p:spPr>
          <a:xfrm>
            <a:off x="2959277" y="3886200"/>
            <a:ext cx="6273445" cy="1013481"/>
          </a:xfrm>
          <a:prstGeom prst="rect">
            <a:avLst/>
          </a:prstGeom>
        </p:spPr>
      </p:pic>
      <p:sp>
        <p:nvSpPr>
          <p:cNvPr id="5" name="Subtitle 2">
            <a:extLst>
              <a:ext uri="{FF2B5EF4-FFF2-40B4-BE49-F238E27FC236}">
                <a16:creationId xmlns:a16="http://schemas.microsoft.com/office/drawing/2014/main" id="{310802DB-3591-476D-90AB-468C3F8493F3}"/>
              </a:ext>
            </a:extLst>
          </p:cNvPr>
          <p:cNvSpPr txBox="1">
            <a:spLocks/>
          </p:cNvSpPr>
          <p:nvPr/>
        </p:nvSpPr>
        <p:spPr>
          <a:xfrm>
            <a:off x="1517073" y="1642310"/>
            <a:ext cx="9144000" cy="714286"/>
          </a:xfrm>
          <a:prstGeom prst="rect">
            <a:avLst/>
          </a:prstGeom>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baseline="0">
                <a:solidFill>
                  <a:schemeClr val="tx1"/>
                </a:soli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pPr>
            <a:r>
              <a:rPr lang="en-US" sz="2400" dirty="0"/>
              <a:t>We will begin shortly.</a:t>
            </a:r>
          </a:p>
          <a:p>
            <a:pPr fontAlgn="auto">
              <a:spcAft>
                <a:spcPts val="0"/>
              </a:spcAft>
            </a:pPr>
            <a:r>
              <a:rPr lang="en-US" sz="2400" b="1" dirty="0">
                <a:solidFill>
                  <a:srgbClr val="FF0000"/>
                </a:solidFill>
              </a:rPr>
              <a:t>The webinar will be recorded.</a:t>
            </a:r>
          </a:p>
        </p:txBody>
      </p:sp>
      <p:sp>
        <p:nvSpPr>
          <p:cNvPr id="4" name="Oval 3">
            <a:extLst>
              <a:ext uri="{FF2B5EF4-FFF2-40B4-BE49-F238E27FC236}">
                <a16:creationId xmlns:a16="http://schemas.microsoft.com/office/drawing/2014/main" id="{24765B98-D4C8-41E0-ABD4-410A7AEAF764}"/>
              </a:ext>
            </a:extLst>
          </p:cNvPr>
          <p:cNvSpPr/>
          <p:nvPr/>
        </p:nvSpPr>
        <p:spPr>
          <a:xfrm>
            <a:off x="9144000" y="2535925"/>
            <a:ext cx="304800"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7" name="Oval 6">
            <a:extLst>
              <a:ext uri="{FF2B5EF4-FFF2-40B4-BE49-F238E27FC236}">
                <a16:creationId xmlns:a16="http://schemas.microsoft.com/office/drawing/2014/main" id="{AF371E03-738B-4829-AB02-921A64EFF8B6}"/>
              </a:ext>
            </a:extLst>
          </p:cNvPr>
          <p:cNvSpPr/>
          <p:nvPr/>
        </p:nvSpPr>
        <p:spPr>
          <a:xfrm>
            <a:off x="5943600" y="2940627"/>
            <a:ext cx="304800"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8" name="Oval 7">
            <a:extLst>
              <a:ext uri="{FF2B5EF4-FFF2-40B4-BE49-F238E27FC236}">
                <a16:creationId xmlns:a16="http://schemas.microsoft.com/office/drawing/2014/main" id="{25DCDDB7-FE58-4DC7-9FEC-945CF934109E}"/>
              </a:ext>
            </a:extLst>
          </p:cNvPr>
          <p:cNvSpPr/>
          <p:nvPr/>
        </p:nvSpPr>
        <p:spPr>
          <a:xfrm>
            <a:off x="6570518" y="2937807"/>
            <a:ext cx="287482"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a:extLst>
              <a:ext uri="{FF2B5EF4-FFF2-40B4-BE49-F238E27FC236}">
                <a16:creationId xmlns:a16="http://schemas.microsoft.com/office/drawing/2014/main" id="{78C0D21F-8424-4E03-814A-EFFC4AD11FD1}"/>
              </a:ext>
            </a:extLst>
          </p:cNvPr>
          <p:cNvSpPr/>
          <p:nvPr/>
        </p:nvSpPr>
        <p:spPr>
          <a:xfrm>
            <a:off x="4114800" y="3276600"/>
            <a:ext cx="287482"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Tree>
    <p:extLst>
      <p:ext uri="{BB962C8B-B14F-4D97-AF65-F5344CB8AC3E}">
        <p14:creationId xmlns:p14="http://schemas.microsoft.com/office/powerpoint/2010/main" val="204675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Billing in Cases of Emergency Services</a:t>
            </a:r>
          </a:p>
        </p:txBody>
      </p:sp>
      <p:sp>
        <p:nvSpPr>
          <p:cNvPr id="3" name="Content Placeholder 2"/>
          <p:cNvSpPr>
            <a:spLocks noGrp="1"/>
          </p:cNvSpPr>
          <p:nvPr>
            <p:ph idx="1"/>
          </p:nvPr>
        </p:nvSpPr>
        <p:spPr/>
        <p:txBody>
          <a:bodyPr/>
          <a:lstStyle/>
          <a:p>
            <a:r>
              <a:rPr lang="en-US" dirty="0"/>
              <a:t>The Restrictions do not apply if: </a:t>
            </a:r>
          </a:p>
          <a:p>
            <a:pPr marL="457200" indent="-457200">
              <a:buAutoNum type="arabicPeriod"/>
            </a:pPr>
            <a:r>
              <a:rPr lang="en-US" dirty="0"/>
              <a:t>The attending emergency physician or treating provider determines that the participant, beneficiary or enrollee is able to travel using nonmedical transportation or nonemergency medical transportation to an available participating provider or facility within a reasonable travel distance</a:t>
            </a:r>
          </a:p>
          <a:p>
            <a:pPr marL="457200" indent="-457200">
              <a:buAutoNum type="arabicPeriod"/>
            </a:pPr>
            <a:r>
              <a:rPr lang="en-US" dirty="0"/>
              <a:t>The provider or facility furnishing such additional items and services satisfies the notice and consent criteria</a:t>
            </a:r>
          </a:p>
          <a:p>
            <a:pPr marL="969962" lvl="1" indent="-457200">
              <a:buAutoNum type="arabicPeriod"/>
            </a:pPr>
            <a:r>
              <a:rPr lang="en-US" sz="1800" dirty="0"/>
              <a:t>Written notice to include list of participating providers at the facility who can provide services;</a:t>
            </a:r>
          </a:p>
          <a:p>
            <a:pPr marL="969962" lvl="1" indent="-457200">
              <a:buAutoNum type="arabicPeriod"/>
            </a:pPr>
            <a:r>
              <a:rPr lang="en-US" sz="1800" dirty="0"/>
              <a:t>Written notice of good faith estimate amount for items or services</a:t>
            </a:r>
          </a:p>
          <a:p>
            <a:pPr marL="969962" lvl="1" indent="-457200">
              <a:buAutoNum type="arabicPeriod"/>
            </a:pPr>
            <a:endParaRPr lang="en-US" dirty="0"/>
          </a:p>
          <a:p>
            <a:pPr marL="457200" indent="-457200">
              <a:buAutoNum type="arabicPeriod"/>
            </a:pPr>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10</a:t>
            </a:fld>
            <a:endParaRPr lang="en-US" dirty="0"/>
          </a:p>
        </p:txBody>
      </p:sp>
    </p:spTree>
    <p:extLst>
      <p:ext uri="{BB962C8B-B14F-4D97-AF65-F5344CB8AC3E}">
        <p14:creationId xmlns:p14="http://schemas.microsoft.com/office/powerpoint/2010/main" val="202151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Billing in Cases of Emergency Services</a:t>
            </a:r>
          </a:p>
        </p:txBody>
      </p:sp>
      <p:sp>
        <p:nvSpPr>
          <p:cNvPr id="3" name="Content Placeholder 2"/>
          <p:cNvSpPr>
            <a:spLocks noGrp="1"/>
          </p:cNvSpPr>
          <p:nvPr>
            <p:ph idx="1"/>
          </p:nvPr>
        </p:nvSpPr>
        <p:spPr/>
        <p:txBody>
          <a:bodyPr/>
          <a:lstStyle/>
          <a:p>
            <a:r>
              <a:rPr lang="en-US" dirty="0"/>
              <a:t>3. The patient is in a condition to receive the information and provide informed consent </a:t>
            </a:r>
          </a:p>
          <a:p>
            <a:r>
              <a:rPr lang="en-US" dirty="0"/>
              <a:t>4. State law requirements must be satisfied</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11</a:t>
            </a:fld>
            <a:endParaRPr lang="en-US" dirty="0"/>
          </a:p>
        </p:txBody>
      </p:sp>
    </p:spTree>
    <p:extLst>
      <p:ext uri="{BB962C8B-B14F-4D97-AF65-F5344CB8AC3E}">
        <p14:creationId xmlns:p14="http://schemas.microsoft.com/office/powerpoint/2010/main" val="380481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Billing in Cases of Non-Emergency Services </a:t>
            </a:r>
          </a:p>
        </p:txBody>
      </p:sp>
      <p:sp>
        <p:nvSpPr>
          <p:cNvPr id="3" name="Content Placeholder 2"/>
          <p:cNvSpPr>
            <a:spLocks noGrp="1"/>
          </p:cNvSpPr>
          <p:nvPr>
            <p:ph idx="1"/>
          </p:nvPr>
        </p:nvSpPr>
        <p:spPr/>
        <p:txBody>
          <a:bodyPr/>
          <a:lstStyle/>
          <a:p>
            <a:r>
              <a:rPr lang="en-US" dirty="0"/>
              <a:t>Nonparticipating provider cannot bill a patient for an amount that exceeds the cost sharing requirement for such item or service unless the provider or facility satisfies the notice and consent criteria</a:t>
            </a:r>
          </a:p>
          <a:p>
            <a:endParaRPr lang="en-US" dirty="0"/>
          </a:p>
          <a:p>
            <a:r>
              <a:rPr lang="en-US" dirty="0"/>
              <a:t>Model notice and Consent Forms provided by CMS</a:t>
            </a:r>
          </a:p>
        </p:txBody>
      </p:sp>
      <p:sp>
        <p:nvSpPr>
          <p:cNvPr id="4" name="Slide Number Placeholder 3"/>
          <p:cNvSpPr>
            <a:spLocks noGrp="1"/>
          </p:cNvSpPr>
          <p:nvPr>
            <p:ph type="sldNum" sz="quarter" idx="12"/>
          </p:nvPr>
        </p:nvSpPr>
        <p:spPr/>
        <p:txBody>
          <a:bodyPr/>
          <a:lstStyle/>
          <a:p>
            <a:fld id="{EB26B203-0E38-4050-8C69-74950DF6919E}" type="slidenum">
              <a:rPr lang="en-US" smtClean="0"/>
              <a:pPr/>
              <a:t>12</a:t>
            </a:fld>
            <a:endParaRPr lang="en-US" dirty="0"/>
          </a:p>
        </p:txBody>
      </p:sp>
    </p:spTree>
    <p:extLst>
      <p:ext uri="{BB962C8B-B14F-4D97-AF65-F5344CB8AC3E}">
        <p14:creationId xmlns:p14="http://schemas.microsoft.com/office/powerpoint/2010/main" val="234221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and Notice</a:t>
            </a:r>
          </a:p>
        </p:txBody>
      </p:sp>
      <p:sp>
        <p:nvSpPr>
          <p:cNvPr id="3" name="Content Placeholder 2"/>
          <p:cNvSpPr>
            <a:spLocks noGrp="1"/>
          </p:cNvSpPr>
          <p:nvPr>
            <p:ph idx="1"/>
          </p:nvPr>
        </p:nvSpPr>
        <p:spPr/>
        <p:txBody>
          <a:bodyPr/>
          <a:lstStyle/>
          <a:p>
            <a:r>
              <a:rPr lang="en-US" dirty="0"/>
              <a:t>For Post Stabilization or Certain LIMITED non-emergency services the limit on cost sharing or prohibition on balance billing does not apply IF:</a:t>
            </a:r>
          </a:p>
          <a:p>
            <a:r>
              <a:rPr lang="en-US" dirty="0"/>
              <a:t>	1. The provider makes certain disclosures to the participant, beneficiary, or enrollee, </a:t>
            </a:r>
            <a:r>
              <a:rPr lang="en-US" b="1" dirty="0"/>
              <a:t>and </a:t>
            </a:r>
            <a:endParaRPr lang="en-US" dirty="0"/>
          </a:p>
          <a:p>
            <a:r>
              <a:rPr lang="en-US" dirty="0"/>
              <a:t>	2. Obtains the individual’s consent to waive balance billing protections</a:t>
            </a:r>
          </a:p>
        </p:txBody>
      </p:sp>
      <p:sp>
        <p:nvSpPr>
          <p:cNvPr id="4" name="Slide Number Placeholder 3"/>
          <p:cNvSpPr>
            <a:spLocks noGrp="1"/>
          </p:cNvSpPr>
          <p:nvPr>
            <p:ph type="sldNum" sz="quarter" idx="12"/>
          </p:nvPr>
        </p:nvSpPr>
        <p:spPr/>
        <p:txBody>
          <a:bodyPr/>
          <a:lstStyle/>
          <a:p>
            <a:fld id="{EB26B203-0E38-4050-8C69-74950DF6919E}" type="slidenum">
              <a:rPr lang="en-US" smtClean="0"/>
              <a:pPr/>
              <a:t>13</a:t>
            </a:fld>
            <a:endParaRPr lang="en-US" dirty="0"/>
          </a:p>
        </p:txBody>
      </p:sp>
    </p:spTree>
    <p:extLst>
      <p:ext uri="{BB962C8B-B14F-4D97-AF65-F5344CB8AC3E}">
        <p14:creationId xmlns:p14="http://schemas.microsoft.com/office/powerpoint/2010/main" val="3352190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and Consent do not Apply</a:t>
            </a:r>
          </a:p>
        </p:txBody>
      </p:sp>
      <p:sp>
        <p:nvSpPr>
          <p:cNvPr id="3" name="Content Placeholder 2"/>
          <p:cNvSpPr>
            <a:spLocks noGrp="1"/>
          </p:cNvSpPr>
          <p:nvPr>
            <p:ph idx="1"/>
          </p:nvPr>
        </p:nvSpPr>
        <p:spPr/>
        <p:txBody>
          <a:bodyPr/>
          <a:lstStyle/>
          <a:p>
            <a:pPr marL="0" indent="0"/>
            <a:r>
              <a:rPr lang="en-US" sz="1800" dirty="0"/>
              <a:t>Ancillary Services:</a:t>
            </a:r>
          </a:p>
          <a:p>
            <a:pPr marL="457200" indent="-457200">
              <a:buAutoNum type="arabicPeriod"/>
            </a:pPr>
            <a:r>
              <a:rPr lang="en-US" sz="1800" dirty="0"/>
              <a:t>Items or Services related to emergency medicine, anesthesiology, pathology, radiology and neonatology;</a:t>
            </a:r>
          </a:p>
          <a:p>
            <a:pPr marL="457200" indent="-457200">
              <a:buAutoNum type="arabicPeriod"/>
            </a:pPr>
            <a:r>
              <a:rPr lang="en-US" sz="1800" dirty="0"/>
              <a:t>Items and services provided by assistant surgeons, hospitalists, and intensivists;</a:t>
            </a:r>
          </a:p>
          <a:p>
            <a:pPr marL="457200" indent="-457200">
              <a:buAutoNum type="arabicPeriod"/>
            </a:pPr>
            <a:r>
              <a:rPr lang="en-US" sz="1800" dirty="0"/>
              <a:t>Diagnostic services, including radiology and laboratory services; and </a:t>
            </a:r>
          </a:p>
          <a:p>
            <a:pPr marL="457200" indent="-457200">
              <a:buAutoNum type="arabicPeriod"/>
            </a:pPr>
            <a:r>
              <a:rPr lang="en-US" sz="1800" dirty="0"/>
              <a:t>Items and services provided by nonparticipating provider if there is no participating provider who can provide such item or service at such facility</a:t>
            </a:r>
          </a:p>
          <a:p>
            <a:r>
              <a:rPr lang="en-US" sz="1800" dirty="0"/>
              <a:t>Notice and Consent is not applicable for unforeseen, urgent medical needs that arise at the time the service is rendered</a:t>
            </a:r>
          </a:p>
          <a:p>
            <a:endParaRPr lang="en-US" sz="1800" dirty="0"/>
          </a:p>
          <a:p>
            <a:pPr marL="457200" indent="-457200">
              <a:buAutoNum type="arabicPeriod"/>
            </a:pPr>
            <a:endParaRPr lang="en-US" sz="1800"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14</a:t>
            </a:fld>
            <a:endParaRPr lang="en-US" dirty="0"/>
          </a:p>
        </p:txBody>
      </p:sp>
    </p:spTree>
    <p:extLst>
      <p:ext uri="{BB962C8B-B14F-4D97-AF65-F5344CB8AC3E}">
        <p14:creationId xmlns:p14="http://schemas.microsoft.com/office/powerpoint/2010/main" val="1294862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a:t>
            </a:r>
          </a:p>
        </p:txBody>
      </p:sp>
      <p:sp>
        <p:nvSpPr>
          <p:cNvPr id="3" name="Content Placeholder 2"/>
          <p:cNvSpPr>
            <a:spLocks noGrp="1"/>
          </p:cNvSpPr>
          <p:nvPr>
            <p:ph idx="1"/>
          </p:nvPr>
        </p:nvSpPr>
        <p:spPr/>
        <p:txBody>
          <a:bodyPr/>
          <a:lstStyle/>
          <a:p>
            <a:r>
              <a:rPr lang="en-US" dirty="0"/>
              <a:t>A nonparticipating provider or nonparticipating emergency facility when furnishing certain post-stabilization services, or </a:t>
            </a:r>
          </a:p>
          <a:p>
            <a:r>
              <a:rPr lang="en-US" dirty="0"/>
              <a:t>A nonparticipating provider(or facility on behalf of the provider) when furnishing non- emergency services (other than ancillary services) at certain participating health care facilities.</a:t>
            </a:r>
          </a:p>
          <a:p>
            <a:r>
              <a:rPr lang="en-US" dirty="0"/>
              <a:t>The standard notice and consent documents must be given physically separate from and not attached to or incorporated into any other documents.</a:t>
            </a:r>
          </a:p>
          <a:p>
            <a:r>
              <a:rPr lang="en-US" dirty="0"/>
              <a:t>The standard notice must be provided on paper, or, when feasible, electronically, if selected by the individual. The individual must be provided with a copy of the signed consent document in-person, by mail or via email, as selected by the individual.</a:t>
            </a:r>
          </a:p>
          <a:p>
            <a:endParaRPr lang="en-US" dirty="0"/>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15</a:t>
            </a:fld>
            <a:endParaRPr lang="en-US" dirty="0"/>
          </a:p>
        </p:txBody>
      </p:sp>
    </p:spTree>
    <p:extLst>
      <p:ext uri="{BB962C8B-B14F-4D97-AF65-F5344CB8AC3E}">
        <p14:creationId xmlns:p14="http://schemas.microsoft.com/office/powerpoint/2010/main" val="2306413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Elements</a:t>
            </a:r>
          </a:p>
        </p:txBody>
      </p:sp>
      <p:sp>
        <p:nvSpPr>
          <p:cNvPr id="3" name="Content Placeholder 2"/>
          <p:cNvSpPr>
            <a:spLocks noGrp="1"/>
          </p:cNvSpPr>
          <p:nvPr>
            <p:ph idx="1"/>
          </p:nvPr>
        </p:nvSpPr>
        <p:spPr/>
        <p:txBody>
          <a:bodyPr/>
          <a:lstStyle/>
          <a:p>
            <a:pPr marL="457200" indent="-457200">
              <a:buAutoNum type="arabicPeriod"/>
            </a:pPr>
            <a:r>
              <a:rPr lang="en-US" dirty="0"/>
              <a:t>Acknowledges in Clear and Understandable Language that the enrollee has been provided the written notice and that the payment by the patient may not accrue toward the plan cost sharing or deductible</a:t>
            </a:r>
          </a:p>
          <a:p>
            <a:pPr marL="457200" indent="-457200">
              <a:buAutoNum type="arabicPeriod"/>
            </a:pPr>
            <a:r>
              <a:rPr lang="en-US" dirty="0"/>
              <a:t>The consent means the patient agrees to be treated by the nonparticipating provider and the individual may be balance billed subject to cost sharing requirements</a:t>
            </a:r>
          </a:p>
          <a:p>
            <a:pPr marL="457200" indent="-457200">
              <a:buAutoNum type="arabicPeriod"/>
            </a:pPr>
            <a:r>
              <a:rPr lang="en-US" dirty="0"/>
              <a:t>Documents the time and date on which the participant received the written notice and the time and date of when the consent is signed</a:t>
            </a:r>
          </a:p>
        </p:txBody>
      </p:sp>
      <p:sp>
        <p:nvSpPr>
          <p:cNvPr id="4" name="Slide Number Placeholder 3"/>
          <p:cNvSpPr>
            <a:spLocks noGrp="1"/>
          </p:cNvSpPr>
          <p:nvPr>
            <p:ph type="sldNum" sz="quarter" idx="12"/>
          </p:nvPr>
        </p:nvSpPr>
        <p:spPr/>
        <p:txBody>
          <a:bodyPr/>
          <a:lstStyle/>
          <a:p>
            <a:fld id="{EB26B203-0E38-4050-8C69-74950DF6919E}" type="slidenum">
              <a:rPr lang="en-US" smtClean="0"/>
              <a:pPr/>
              <a:t>16</a:t>
            </a:fld>
            <a:endParaRPr lang="en-US" dirty="0"/>
          </a:p>
        </p:txBody>
      </p:sp>
    </p:spTree>
    <p:extLst>
      <p:ext uri="{BB962C8B-B14F-4D97-AF65-F5344CB8AC3E}">
        <p14:creationId xmlns:p14="http://schemas.microsoft.com/office/powerpoint/2010/main" val="4207980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Timing</a:t>
            </a:r>
          </a:p>
        </p:txBody>
      </p:sp>
      <p:sp>
        <p:nvSpPr>
          <p:cNvPr id="3" name="Content Placeholder 2"/>
          <p:cNvSpPr>
            <a:spLocks noGrp="1"/>
          </p:cNvSpPr>
          <p:nvPr>
            <p:ph idx="1"/>
          </p:nvPr>
        </p:nvSpPr>
        <p:spPr/>
        <p:txBody>
          <a:bodyPr/>
          <a:lstStyle/>
          <a:p>
            <a:r>
              <a:rPr lang="en-US" sz="1800" dirty="0"/>
              <a:t>If an individual makes an appointment for the relevant items or services at least 72 hours before the date that the items and services are to be furnished, these notice and consent documents must be provided to the individual, or the individual’s authorized representative, at least 72 hours before the date that the items and services are to be furnished. If the individual makes an appointment for the relevant items or services within 72 hours of the date the items and services are to be furnished, these notice and consent documents must be provided to the individual, or the individual’s authorized representative, on the day the appointment is scheduled. </a:t>
            </a:r>
          </a:p>
          <a:p>
            <a:r>
              <a:rPr lang="en-US" sz="1800" dirty="0"/>
              <a:t>Where an individual is provided the notice and consent documents on the day the items or services are to be furnished, including for post-stabilization services, the documents must be provided no later than 3 hours prior to furnishing the relevant items or services.</a:t>
            </a:r>
          </a:p>
          <a:p>
            <a:endParaRPr lang="en-US" sz="1800"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17</a:t>
            </a:fld>
            <a:endParaRPr lang="en-US" dirty="0"/>
          </a:p>
        </p:txBody>
      </p:sp>
    </p:spTree>
    <p:extLst>
      <p:ext uri="{BB962C8B-B14F-4D97-AF65-F5344CB8AC3E}">
        <p14:creationId xmlns:p14="http://schemas.microsoft.com/office/powerpoint/2010/main" val="1242742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Requirements</a:t>
            </a:r>
          </a:p>
        </p:txBody>
      </p:sp>
      <p:sp>
        <p:nvSpPr>
          <p:cNvPr id="3" name="Content Placeholder 2"/>
          <p:cNvSpPr>
            <a:spLocks noGrp="1"/>
          </p:cNvSpPr>
          <p:nvPr>
            <p:ph idx="1"/>
          </p:nvPr>
        </p:nvSpPr>
        <p:spPr/>
        <p:txBody>
          <a:bodyPr/>
          <a:lstStyle/>
          <a:p>
            <a:pPr marL="457200" indent="-457200">
              <a:buAutoNum type="arabicPeriod"/>
            </a:pPr>
            <a:r>
              <a:rPr lang="en-US" dirty="0"/>
              <a:t>State that the healthcare provider is a nonparticipating provider</a:t>
            </a:r>
          </a:p>
          <a:p>
            <a:pPr marL="457200" indent="-457200">
              <a:buAutoNum type="arabicPeriod"/>
            </a:pPr>
            <a:r>
              <a:rPr lang="en-US" dirty="0"/>
              <a:t>Include the good faith estimated amount the nonparticipating provider may charge the participant</a:t>
            </a:r>
          </a:p>
          <a:p>
            <a:pPr marL="457200" indent="-457200">
              <a:buAutoNum type="arabicPeriod"/>
            </a:pPr>
            <a:r>
              <a:rPr lang="en-US" dirty="0"/>
              <a:t>Provide a statement that prior authorization may be required in advance of receiving such items or services</a:t>
            </a:r>
          </a:p>
          <a:p>
            <a:pPr marL="457200" indent="-457200">
              <a:buAutoNum type="arabicPeriod"/>
            </a:pPr>
            <a:r>
              <a:rPr lang="en-US" dirty="0"/>
              <a:t>State the consent to receive such services from the nonparticipating provider is optional and they may seek to receive care from a participating provider</a:t>
            </a:r>
          </a:p>
          <a:p>
            <a:pPr marL="457200" indent="-457200">
              <a:buAutoNum type="arabicPeriod"/>
            </a:pPr>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18</a:t>
            </a:fld>
            <a:endParaRPr lang="en-US" dirty="0"/>
          </a:p>
        </p:txBody>
      </p:sp>
    </p:spTree>
    <p:extLst>
      <p:ext uri="{BB962C8B-B14F-4D97-AF65-F5344CB8AC3E}">
        <p14:creationId xmlns:p14="http://schemas.microsoft.com/office/powerpoint/2010/main" val="35694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Billing</a:t>
            </a:r>
          </a:p>
        </p:txBody>
      </p:sp>
      <p:sp>
        <p:nvSpPr>
          <p:cNvPr id="3" name="Content Placeholder 2"/>
          <p:cNvSpPr>
            <a:spLocks noGrp="1"/>
          </p:cNvSpPr>
          <p:nvPr>
            <p:ph idx="1"/>
          </p:nvPr>
        </p:nvSpPr>
        <p:spPr/>
        <p:txBody>
          <a:bodyPr/>
          <a:lstStyle/>
          <a:p>
            <a:r>
              <a:rPr lang="en-US" dirty="0"/>
              <a:t>Bans balance billing for emergency services. Cost-sharing for emergency services must be determined on an in-network basis.</a:t>
            </a:r>
          </a:p>
          <a:p>
            <a:r>
              <a:rPr lang="en-US" dirty="0"/>
              <a:t>Requires that patient cost-sharing, such as copayments, co-insurance, or a deductible, for emergency services and certain non-emergency services provided at an in-network facility cannot be higher than if such services were provided by an in-network provider, and any cost-sharing obligation must be based on in-network provider rates.</a:t>
            </a:r>
          </a:p>
          <a:p>
            <a:r>
              <a:rPr lang="en-US" dirty="0"/>
              <a:t>Prohibits OON charges for items or services provided by an OON provider at an in-network facility, unless certain notice and consent is given. Providers and facilities must provide patients with a plain-language consumer notice explaining that patient consent is required to receive care on an OON basis before that provider can bill the patient more than in-network cost-sharing rates.</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19</a:t>
            </a:fld>
            <a:endParaRPr lang="en-US" dirty="0"/>
          </a:p>
        </p:txBody>
      </p:sp>
    </p:spTree>
    <p:extLst>
      <p:ext uri="{BB962C8B-B14F-4D97-AF65-F5344CB8AC3E}">
        <p14:creationId xmlns:p14="http://schemas.microsoft.com/office/powerpoint/2010/main" val="7753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0" y="419100"/>
            <a:ext cx="4419600" cy="6019800"/>
          </a:xfrm>
        </p:spPr>
        <p:txBody>
          <a:bodyPr/>
          <a:lstStyle/>
          <a:p>
            <a:pPr>
              <a:spcBef>
                <a:spcPct val="10000"/>
              </a:spcBef>
            </a:pPr>
            <a:r>
              <a:rPr lang="en-US" sz="3200" dirty="0"/>
              <a:t>No Surprises Act Legislation</a:t>
            </a:r>
            <a:br>
              <a:rPr lang="en-US" sz="1600" b="0" i="0" dirty="0">
                <a:effectLst/>
                <a:latin typeface="Segoe UI" panose="020B0502040204020203" pitchFamily="34" charset="0"/>
              </a:rPr>
            </a:br>
            <a:r>
              <a:rPr lang="en-US" sz="3200" dirty="0"/>
              <a:t>Surprise Billing – </a:t>
            </a:r>
            <a:br>
              <a:rPr lang="en-US" sz="3200" dirty="0"/>
            </a:br>
            <a:r>
              <a:rPr lang="en-US" sz="3200" dirty="0"/>
              <a:t>December 22, 2021</a:t>
            </a:r>
            <a:endParaRPr lang="en-US" sz="1800" b="0" dirty="0"/>
          </a:p>
        </p:txBody>
      </p:sp>
      <p:pic>
        <p:nvPicPr>
          <p:cNvPr id="2054" name="Picture 6" descr="ppt temp - front 2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457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DB7D2940-0D21-4B10-AA9C-5EA8E6697399}"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Billing</a:t>
            </a:r>
          </a:p>
        </p:txBody>
      </p:sp>
      <p:sp>
        <p:nvSpPr>
          <p:cNvPr id="3" name="Content Placeholder 2"/>
          <p:cNvSpPr>
            <a:spLocks noGrp="1"/>
          </p:cNvSpPr>
          <p:nvPr>
            <p:ph idx="1"/>
          </p:nvPr>
        </p:nvSpPr>
        <p:spPr/>
        <p:txBody>
          <a:bodyPr/>
          <a:lstStyle/>
          <a:p>
            <a:r>
              <a:rPr lang="en-US" dirty="0"/>
              <a:t>For emergency services and certain non-emergency services furnished by OON providers at certain in-network facilities, the patient pays a cost-sharing rate similar to that imposed in-network. </a:t>
            </a:r>
          </a:p>
          <a:p>
            <a:r>
              <a:rPr lang="en-US" dirty="0"/>
              <a:t>	The balance of the bill to be paid by the plan or issuer following patient cost sharing and any initial payment from the plan or issuer is determined between the provider, facility, provider of air ambulance services, and the plan or issuer through an open negotiation period and, if the parties cannot agree on a payment amount, the federal independent dispute resolution process described below.</a:t>
            </a:r>
          </a:p>
        </p:txBody>
      </p:sp>
      <p:sp>
        <p:nvSpPr>
          <p:cNvPr id="4" name="Slide Number Placeholder 3"/>
          <p:cNvSpPr>
            <a:spLocks noGrp="1"/>
          </p:cNvSpPr>
          <p:nvPr>
            <p:ph type="sldNum" sz="quarter" idx="12"/>
          </p:nvPr>
        </p:nvSpPr>
        <p:spPr/>
        <p:txBody>
          <a:bodyPr/>
          <a:lstStyle/>
          <a:p>
            <a:fld id="{EB26B203-0E38-4050-8C69-74950DF6919E}" type="slidenum">
              <a:rPr lang="en-US" smtClean="0"/>
              <a:pPr/>
              <a:t>20</a:t>
            </a:fld>
            <a:endParaRPr lang="en-US" dirty="0"/>
          </a:p>
        </p:txBody>
      </p:sp>
    </p:spTree>
    <p:extLst>
      <p:ext uri="{BB962C8B-B14F-4D97-AF65-F5344CB8AC3E}">
        <p14:creationId xmlns:p14="http://schemas.microsoft.com/office/powerpoint/2010/main" val="319965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 </a:t>
            </a:r>
          </a:p>
        </p:txBody>
      </p:sp>
      <p:sp>
        <p:nvSpPr>
          <p:cNvPr id="3" name="Content Placeholder 2"/>
          <p:cNvSpPr>
            <a:spLocks noGrp="1"/>
          </p:cNvSpPr>
          <p:nvPr>
            <p:ph idx="1"/>
          </p:nvPr>
        </p:nvSpPr>
        <p:spPr/>
        <p:txBody>
          <a:bodyPr/>
          <a:lstStyle/>
          <a:p>
            <a:r>
              <a:rPr lang="en-US" dirty="0"/>
              <a:t>	Providers and facilities must prominently display a sign with the required disclosure information in a location of the provider or facility, such as, where individuals schedule care, check-in for appointments, or pay bills, unless the provider doesn’t have a publicly accessible location.</a:t>
            </a:r>
          </a:p>
          <a:p>
            <a:r>
              <a:rPr lang="en-US" dirty="0"/>
              <a:t>	The disclosure or a link to the disclosure must appear on a searchable homepage of the provider’s or facility’s public website.</a:t>
            </a:r>
          </a:p>
          <a:p>
            <a:r>
              <a:rPr lang="en-US" dirty="0"/>
              <a:t>	Providers and facilities must provide the notice in-person, by mail, or via email, as selected by the individual. The disclosure notice must be limited to one-page (double-sided) and must use a font size of 12-points or larger.</a:t>
            </a:r>
          </a:p>
          <a:p>
            <a:endParaRPr lang="en-US" dirty="0"/>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21</a:t>
            </a:fld>
            <a:endParaRPr lang="en-US" dirty="0"/>
          </a:p>
        </p:txBody>
      </p:sp>
    </p:spTree>
    <p:extLst>
      <p:ext uri="{BB962C8B-B14F-4D97-AF65-F5344CB8AC3E}">
        <p14:creationId xmlns:p14="http://schemas.microsoft.com/office/powerpoint/2010/main" val="1875220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Surprise billing part ii</a:t>
            </a:r>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22</a:t>
            </a:fld>
            <a:endParaRPr lang="en-US" dirty="0"/>
          </a:p>
        </p:txBody>
      </p:sp>
    </p:spTree>
    <p:extLst>
      <p:ext uri="{BB962C8B-B14F-4D97-AF65-F5344CB8AC3E}">
        <p14:creationId xmlns:p14="http://schemas.microsoft.com/office/powerpoint/2010/main" val="2654828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Dispute Resolution</a:t>
            </a:r>
          </a:p>
        </p:txBody>
      </p:sp>
      <p:sp>
        <p:nvSpPr>
          <p:cNvPr id="3" name="Content Placeholder 2"/>
          <p:cNvSpPr>
            <a:spLocks noGrp="1"/>
          </p:cNvSpPr>
          <p:nvPr>
            <p:ph idx="1"/>
          </p:nvPr>
        </p:nvSpPr>
        <p:spPr/>
        <p:txBody>
          <a:bodyPr/>
          <a:lstStyle/>
          <a:p>
            <a:pPr marL="457200" indent="-457200">
              <a:buAutoNum type="arabicPeriod"/>
            </a:pPr>
            <a:r>
              <a:rPr lang="en-US" dirty="0"/>
              <a:t>Open Negotiation period (30 business days) of initial payment or notice of a denied payment</a:t>
            </a:r>
          </a:p>
          <a:p>
            <a:pPr marL="457200" indent="-457200">
              <a:buAutoNum type="arabicPeriod"/>
            </a:pPr>
            <a:r>
              <a:rPr lang="en-US" dirty="0"/>
              <a:t>Open Negotiation Fails then move to Independent Dispute Resolution process (IDR)-4 business days after open negotiation period ends</a:t>
            </a:r>
          </a:p>
          <a:p>
            <a:pPr marL="457200" indent="-457200">
              <a:buAutoNum type="arabicPeriod"/>
            </a:pPr>
            <a:r>
              <a:rPr lang="en-US" dirty="0"/>
              <a:t>Select an IDR Entity (certified) and must not have conflicts of interest 3 business days after IDR initiation date</a:t>
            </a:r>
          </a:p>
          <a:p>
            <a:pPr marL="457200" indent="-457200">
              <a:buAutoNum type="arabicPeriod"/>
            </a:pPr>
            <a:r>
              <a:rPr lang="en-US" dirty="0"/>
              <a:t>Submit offers of payment with supporting documentation 10 business days after certification of the IDR entity</a:t>
            </a:r>
          </a:p>
          <a:p>
            <a:pPr marL="457200" indent="-457200">
              <a:buAutoNum type="arabicPeriod"/>
            </a:pPr>
            <a:r>
              <a:rPr lang="en-US" dirty="0"/>
              <a:t>IDR Entity selects one of the parties offers which is a binding determination -30 business days after the selection of IDR entity</a:t>
            </a:r>
          </a:p>
        </p:txBody>
      </p:sp>
      <p:sp>
        <p:nvSpPr>
          <p:cNvPr id="4" name="Slide Number Placeholder 3"/>
          <p:cNvSpPr>
            <a:spLocks noGrp="1"/>
          </p:cNvSpPr>
          <p:nvPr>
            <p:ph type="sldNum" sz="quarter" idx="12"/>
          </p:nvPr>
        </p:nvSpPr>
        <p:spPr/>
        <p:txBody>
          <a:bodyPr/>
          <a:lstStyle/>
          <a:p>
            <a:fld id="{EB26B203-0E38-4050-8C69-74950DF6919E}" type="slidenum">
              <a:rPr lang="en-US" smtClean="0"/>
              <a:pPr/>
              <a:t>23</a:t>
            </a:fld>
            <a:endParaRPr lang="en-US" dirty="0"/>
          </a:p>
        </p:txBody>
      </p:sp>
    </p:spTree>
    <p:extLst>
      <p:ext uri="{BB962C8B-B14F-4D97-AF65-F5344CB8AC3E}">
        <p14:creationId xmlns:p14="http://schemas.microsoft.com/office/powerpoint/2010/main" val="2914455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Dispute Resolution</a:t>
            </a:r>
          </a:p>
        </p:txBody>
      </p:sp>
      <p:sp>
        <p:nvSpPr>
          <p:cNvPr id="3" name="Content Placeholder 2"/>
          <p:cNvSpPr>
            <a:spLocks noGrp="1"/>
          </p:cNvSpPr>
          <p:nvPr>
            <p:ph idx="1"/>
          </p:nvPr>
        </p:nvSpPr>
        <p:spPr/>
        <p:txBody>
          <a:bodyPr/>
          <a:lstStyle/>
          <a:p>
            <a:pPr marL="457200" indent="-457200">
              <a:buAutoNum type="arabicPeriod"/>
            </a:pPr>
            <a:r>
              <a:rPr lang="en-US" dirty="0"/>
              <a:t>Presumption that the qualifying payment amount (QPA) is the proper amount </a:t>
            </a:r>
          </a:p>
          <a:p>
            <a:pPr marL="969962" lvl="1" indent="-457200">
              <a:buAutoNum type="arabicPeriod"/>
            </a:pPr>
            <a:r>
              <a:rPr lang="en-US" dirty="0"/>
              <a:t>QPA is the insurers medial contracted rate for the same or similar service in a geographic area</a:t>
            </a:r>
          </a:p>
          <a:p>
            <a:pPr marL="457200" indent="-457200">
              <a:buAutoNum type="arabicPeriod"/>
            </a:pPr>
            <a:r>
              <a:rPr lang="en-US" dirty="0"/>
              <a:t>For the IDR entity to deviate from the offer closest to the QPA, any information submitted must clearly demonstrate that the value of the item or service is materially different from the QPA.</a:t>
            </a:r>
          </a:p>
        </p:txBody>
      </p:sp>
      <p:sp>
        <p:nvSpPr>
          <p:cNvPr id="4" name="Slide Number Placeholder 3"/>
          <p:cNvSpPr>
            <a:spLocks noGrp="1"/>
          </p:cNvSpPr>
          <p:nvPr>
            <p:ph type="sldNum" sz="quarter" idx="12"/>
          </p:nvPr>
        </p:nvSpPr>
        <p:spPr/>
        <p:txBody>
          <a:bodyPr/>
          <a:lstStyle/>
          <a:p>
            <a:fld id="{EB26B203-0E38-4050-8C69-74950DF6919E}" type="slidenum">
              <a:rPr lang="en-US" smtClean="0"/>
              <a:pPr/>
              <a:t>24</a:t>
            </a:fld>
            <a:endParaRPr lang="en-US" dirty="0"/>
          </a:p>
        </p:txBody>
      </p:sp>
    </p:spTree>
    <p:extLst>
      <p:ext uri="{BB962C8B-B14F-4D97-AF65-F5344CB8AC3E}">
        <p14:creationId xmlns:p14="http://schemas.microsoft.com/office/powerpoint/2010/main" val="1999779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Estimates</a:t>
            </a:r>
          </a:p>
        </p:txBody>
      </p:sp>
      <p:sp>
        <p:nvSpPr>
          <p:cNvPr id="3" name="Content Placeholder 2"/>
          <p:cNvSpPr>
            <a:spLocks noGrp="1"/>
          </p:cNvSpPr>
          <p:nvPr>
            <p:ph idx="1"/>
          </p:nvPr>
        </p:nvSpPr>
        <p:spPr/>
        <p:txBody>
          <a:bodyPr/>
          <a:lstStyle/>
          <a:p>
            <a:r>
              <a:rPr lang="en-US" dirty="0"/>
              <a:t>Uninsured means:</a:t>
            </a:r>
          </a:p>
          <a:p>
            <a:r>
              <a:rPr lang="en-US" dirty="0"/>
              <a:t>	1. No benefits for the service or items sought by the patient</a:t>
            </a:r>
          </a:p>
          <a:p>
            <a:r>
              <a:rPr lang="en-US" dirty="0"/>
              <a:t>	2. Does not want to assign the claim to the health insurer</a:t>
            </a:r>
          </a:p>
          <a:p>
            <a:r>
              <a:rPr lang="en-US" dirty="0"/>
              <a:t>Health care providers and health care facilities related to the issuance of good faith estimates of expected charges for uninsured (or self-pay) individuals (or their authorized representatives), upon request upon scheduling an item or service.</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25</a:t>
            </a:fld>
            <a:endParaRPr lang="en-US" dirty="0"/>
          </a:p>
        </p:txBody>
      </p:sp>
    </p:spTree>
    <p:extLst>
      <p:ext uri="{BB962C8B-B14F-4D97-AF65-F5344CB8AC3E}">
        <p14:creationId xmlns:p14="http://schemas.microsoft.com/office/powerpoint/2010/main" val="2349898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Estimates (Self-Pay)</a:t>
            </a:r>
          </a:p>
        </p:txBody>
      </p:sp>
      <p:sp>
        <p:nvSpPr>
          <p:cNvPr id="3" name="Content Placeholder 2"/>
          <p:cNvSpPr>
            <a:spLocks noGrp="1"/>
          </p:cNvSpPr>
          <p:nvPr>
            <p:ph idx="1"/>
          </p:nvPr>
        </p:nvSpPr>
        <p:spPr/>
        <p:txBody>
          <a:bodyPr/>
          <a:lstStyle/>
          <a:p>
            <a:r>
              <a:rPr lang="en-US" dirty="0"/>
              <a:t>Providers must inquire from the patient information on health insurance status and whether the patient is seeking to assign health benefits</a:t>
            </a:r>
          </a:p>
          <a:p>
            <a:endParaRPr lang="en-US" dirty="0"/>
          </a:p>
          <a:p>
            <a:r>
              <a:rPr lang="en-US" dirty="0"/>
              <a:t>Informing all uninsured (or self-pay) individuals of the availability of a good faith estimate of expected charges upon scheduling an item or service or upon request; information regarding the availability of good faith estimates for uninsured (or self-pay) individuals</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26</a:t>
            </a:fld>
            <a:endParaRPr lang="en-US" dirty="0"/>
          </a:p>
        </p:txBody>
      </p:sp>
    </p:spTree>
    <p:extLst>
      <p:ext uri="{BB962C8B-B14F-4D97-AF65-F5344CB8AC3E}">
        <p14:creationId xmlns:p14="http://schemas.microsoft.com/office/powerpoint/2010/main" val="2684628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a:t>
            </a:r>
          </a:p>
        </p:txBody>
      </p:sp>
      <p:sp>
        <p:nvSpPr>
          <p:cNvPr id="3" name="Content Placeholder 2"/>
          <p:cNvSpPr>
            <a:spLocks noGrp="1"/>
          </p:cNvSpPr>
          <p:nvPr>
            <p:ph idx="1"/>
          </p:nvPr>
        </p:nvSpPr>
        <p:spPr/>
        <p:txBody>
          <a:bodyPr/>
          <a:lstStyle/>
          <a:p>
            <a:r>
              <a:rPr lang="en-US" dirty="0"/>
              <a:t>(A) Written in a clear and understandable manner, prominently displayed (and easily searchable from a public search engine) on the convening provider’s or convening facility’s website, in the office, and on-site where scheduling or questions about the cost of items or services occur;</a:t>
            </a:r>
          </a:p>
          <a:p>
            <a:r>
              <a:rPr lang="en-US" dirty="0"/>
              <a:t>(B) Orally provided when scheduling an item or service or when questions about the cost of items or services occur; and</a:t>
            </a:r>
          </a:p>
          <a:p>
            <a:r>
              <a:rPr lang="en-US" dirty="0"/>
              <a:t>(C)Made available in accessible formats, and in the language(s) spoken by individual(s) considering or scheduling items or services with such convening provider or convening facility.</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27</a:t>
            </a:fld>
            <a:endParaRPr lang="en-US" dirty="0"/>
          </a:p>
        </p:txBody>
      </p:sp>
    </p:spTree>
    <p:extLst>
      <p:ext uri="{BB962C8B-B14F-4D97-AF65-F5344CB8AC3E}">
        <p14:creationId xmlns:p14="http://schemas.microsoft.com/office/powerpoint/2010/main" val="3851544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a:t>
            </a:r>
          </a:p>
        </p:txBody>
      </p:sp>
      <p:sp>
        <p:nvSpPr>
          <p:cNvPr id="3" name="Content Placeholder 2"/>
          <p:cNvSpPr>
            <a:spLocks noGrp="1"/>
          </p:cNvSpPr>
          <p:nvPr>
            <p:ph idx="1"/>
          </p:nvPr>
        </p:nvSpPr>
        <p:spPr/>
        <p:txBody>
          <a:bodyPr/>
          <a:lstStyle/>
          <a:p>
            <a:r>
              <a:rPr lang="en-US" dirty="0"/>
              <a:t>  The good faith estimate must include expected charges for the items or services that are reasonably expected to be provided together with the primary item or service, including items or services that may be provided by other providers and facilities.  </a:t>
            </a:r>
          </a:p>
          <a:p>
            <a:r>
              <a:rPr lang="en-US" dirty="0"/>
              <a:t>	For example, for a surgery, the good faith estimate might include the cost of the surgery, any labs or tests, and the anesthesia that might be used during the operation. If an item or service is something that isn’t scheduled separately from the surgery itself, it will generally be included in the good faith estimate. Other items or services related to the surgery that might be scheduled separately, like pre-surgery appointments or physical therapy in the weeks after the surgery, won’t</a:t>
            </a:r>
            <a:r>
              <a:rPr lang="en-US" i="1" dirty="0"/>
              <a:t> </a:t>
            </a:r>
            <a:r>
              <a:rPr lang="en-US" dirty="0"/>
              <a:t>be included in the good faith estimate.</a:t>
            </a:r>
          </a:p>
          <a:p>
            <a:br>
              <a:rPr lang="en-US" dirty="0"/>
            </a:br>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28</a:t>
            </a:fld>
            <a:endParaRPr lang="en-US" dirty="0"/>
          </a:p>
        </p:txBody>
      </p:sp>
    </p:spTree>
    <p:extLst>
      <p:ext uri="{BB962C8B-B14F-4D97-AF65-F5344CB8AC3E}">
        <p14:creationId xmlns:p14="http://schemas.microsoft.com/office/powerpoint/2010/main" val="826506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 Enforcement</a:t>
            </a:r>
          </a:p>
        </p:txBody>
      </p:sp>
      <p:sp>
        <p:nvSpPr>
          <p:cNvPr id="3" name="Content Placeholder 2"/>
          <p:cNvSpPr>
            <a:spLocks noGrp="1"/>
          </p:cNvSpPr>
          <p:nvPr>
            <p:ph idx="1"/>
          </p:nvPr>
        </p:nvSpPr>
        <p:spPr/>
        <p:txBody>
          <a:bodyPr/>
          <a:lstStyle/>
          <a:p>
            <a:r>
              <a:rPr lang="en-US" dirty="0"/>
              <a:t>	Good faith estimates provided to uninsured (or self-pay) individuals from January 1, 2022, through December 31, 2022, HHS will exercise its enforcement discretion in situations where a good faith estimate provided to an uninsured (or self-pay) individual does not include expected charges from other providers and facilities that are involved in the individual’s care.</a:t>
            </a:r>
          </a:p>
        </p:txBody>
      </p:sp>
      <p:sp>
        <p:nvSpPr>
          <p:cNvPr id="4" name="Slide Number Placeholder 3"/>
          <p:cNvSpPr>
            <a:spLocks noGrp="1"/>
          </p:cNvSpPr>
          <p:nvPr>
            <p:ph type="sldNum" sz="quarter" idx="12"/>
          </p:nvPr>
        </p:nvSpPr>
        <p:spPr/>
        <p:txBody>
          <a:bodyPr/>
          <a:lstStyle/>
          <a:p>
            <a:fld id="{EB26B203-0E38-4050-8C69-74950DF6919E}" type="slidenum">
              <a:rPr lang="en-US" smtClean="0"/>
              <a:pPr/>
              <a:t>29</a:t>
            </a:fld>
            <a:endParaRPr lang="en-US" dirty="0"/>
          </a:p>
        </p:txBody>
      </p:sp>
    </p:spTree>
    <p:extLst>
      <p:ext uri="{BB962C8B-B14F-4D97-AF65-F5344CB8AC3E}">
        <p14:creationId xmlns:p14="http://schemas.microsoft.com/office/powerpoint/2010/main" val="38148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676400" y="1676401"/>
            <a:ext cx="8610600" cy="4373563"/>
          </a:xfrm>
        </p:spPr>
        <p:txBody>
          <a:bodyPr/>
          <a:lstStyle/>
          <a:p>
            <a:pPr marL="0" indent="0" algn="just">
              <a:spcBef>
                <a:spcPts val="0"/>
              </a:spcBef>
              <a:spcAft>
                <a:spcPts val="600"/>
              </a:spcAft>
            </a:pPr>
            <a:r>
              <a:rPr lang="en-US" altLang="en-US" sz="1800" dirty="0"/>
              <a:t>The materials and information presented and contained within this document are provided by MMM as general information only, and do not, and are not intended to constitute legal advice. </a:t>
            </a:r>
          </a:p>
          <a:p>
            <a:pPr marL="0" indent="0" algn="just">
              <a:spcBef>
                <a:spcPts val="0"/>
              </a:spcBef>
              <a:spcAft>
                <a:spcPts val="600"/>
              </a:spcAft>
            </a:pPr>
            <a:endParaRPr lang="en-US" altLang="en-US" sz="1800" dirty="0"/>
          </a:p>
          <a:p>
            <a:pPr marL="0" indent="0" algn="just">
              <a:spcBef>
                <a:spcPts val="0"/>
              </a:spcBef>
              <a:spcAft>
                <a:spcPts val="600"/>
              </a:spcAft>
            </a:pPr>
            <a:r>
              <a:rPr lang="en-US" altLang="en-US" sz="1800" dirty="0"/>
              <a:t>Any opinions expressed within this document are solely the opinion of the individual author(s) and may not reflect the opinions of MMM, individual attorneys or personnel, or the opinions of MMM clients.</a:t>
            </a:r>
          </a:p>
          <a:p>
            <a:pPr marL="0" indent="0" algn="just">
              <a:spcBef>
                <a:spcPts val="0"/>
              </a:spcBef>
              <a:spcAft>
                <a:spcPts val="600"/>
              </a:spcAft>
            </a:pPr>
            <a:endParaRPr lang="en-US" altLang="en-US" sz="1800" dirty="0"/>
          </a:p>
          <a:p>
            <a:pPr marL="0" indent="0" algn="just">
              <a:spcBef>
                <a:spcPts val="0"/>
              </a:spcBef>
              <a:spcAft>
                <a:spcPts val="600"/>
              </a:spcAft>
            </a:pPr>
            <a:r>
              <a:rPr lang="en-US" altLang="en-US" sz="1800" dirty="0"/>
              <a:t>The materials and information are for the sole use of their recipient and should not be distributed or repurposed without the approval of the individual author(s) and Morris, Manning &amp; Martin, LLP.  </a:t>
            </a:r>
          </a:p>
          <a:p>
            <a:pPr marL="0" indent="0" algn="just">
              <a:spcBef>
                <a:spcPts val="0"/>
              </a:spcBef>
              <a:spcAft>
                <a:spcPts val="600"/>
              </a:spcAft>
            </a:pPr>
            <a:endParaRPr lang="en-US" altLang="en-US" sz="1800" dirty="0"/>
          </a:p>
          <a:p>
            <a:pPr marL="0" indent="0" algn="just">
              <a:spcBef>
                <a:spcPts val="0"/>
              </a:spcBef>
              <a:spcAft>
                <a:spcPts val="600"/>
              </a:spcAft>
            </a:pPr>
            <a:r>
              <a:rPr lang="en-US" altLang="en-US" sz="1800" dirty="0"/>
              <a:t>This document is Copyright ©2021 Morris, Manning &amp; Martin, LLP. All Rights Reserved worldwide. </a:t>
            </a:r>
          </a:p>
          <a:p>
            <a:pPr marL="0" indent="0">
              <a:spcBef>
                <a:spcPts val="0"/>
              </a:spcBef>
              <a:spcAft>
                <a:spcPts val="600"/>
              </a:spcAft>
            </a:pPr>
            <a:endParaRPr lang="en-US" sz="1800" dirty="0"/>
          </a:p>
        </p:txBody>
      </p:sp>
      <p:sp>
        <p:nvSpPr>
          <p:cNvPr id="5129" name="Rectangle 9"/>
          <p:cNvSpPr>
            <a:spLocks noGrp="1" noChangeArrowheads="1"/>
          </p:cNvSpPr>
          <p:nvPr>
            <p:ph type="title"/>
          </p:nvPr>
        </p:nvSpPr>
        <p:spPr>
          <a:xfrm>
            <a:off x="3048000" y="152400"/>
            <a:ext cx="7467600" cy="1295400"/>
          </a:xfrm>
          <a:noFill/>
          <a:ln/>
        </p:spPr>
        <p:txBody>
          <a:bodyPr/>
          <a:lstStyle/>
          <a:p>
            <a:r>
              <a:rPr lang="en-US" dirty="0"/>
              <a:t>Disclaimer</a:t>
            </a:r>
          </a:p>
        </p:txBody>
      </p:sp>
      <p:sp>
        <p:nvSpPr>
          <p:cNvPr id="2" name="Slide Number Placeholder 1"/>
          <p:cNvSpPr>
            <a:spLocks noGrp="1"/>
          </p:cNvSpPr>
          <p:nvPr>
            <p:ph type="sldNum" sz="quarter" idx="12"/>
          </p:nvPr>
        </p:nvSpPr>
        <p:spPr/>
        <p:txBody>
          <a:bodyPr/>
          <a:lstStyle/>
          <a:p>
            <a:pPr>
              <a:defRPr/>
            </a:pPr>
            <a:fld id="{EB26B203-0E38-4050-8C69-74950DF6919E}" type="slidenum">
              <a:rPr lang="en-US">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334013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for Good Faith Estimates</a:t>
            </a:r>
          </a:p>
        </p:txBody>
      </p:sp>
      <p:sp>
        <p:nvSpPr>
          <p:cNvPr id="3" name="Content Placeholder 2"/>
          <p:cNvSpPr>
            <a:spLocks noGrp="1"/>
          </p:cNvSpPr>
          <p:nvPr>
            <p:ph idx="1"/>
          </p:nvPr>
        </p:nvSpPr>
        <p:spPr/>
        <p:txBody>
          <a:bodyPr/>
          <a:lstStyle/>
          <a:p>
            <a:r>
              <a:rPr lang="en-US" dirty="0"/>
              <a:t>	When a primary item or service is scheduled at least 3 business days </a:t>
            </a:r>
            <a:r>
              <a:rPr lang="en-US" b="1" dirty="0"/>
              <a:t>before</a:t>
            </a:r>
            <a:r>
              <a:rPr lang="en-US" dirty="0"/>
              <a:t> the date the item or service is to be provided and no later than 1 business day </a:t>
            </a:r>
            <a:r>
              <a:rPr lang="en-US" b="1" dirty="0"/>
              <a:t>after</a:t>
            </a:r>
            <a:r>
              <a:rPr lang="en-US" dirty="0"/>
              <a:t> scheduling</a:t>
            </a:r>
          </a:p>
          <a:p>
            <a:r>
              <a:rPr lang="en-US" dirty="0"/>
              <a:t>  When a primary item or service is scheduled  10 business days before such item or service is scheduled to be furnished: Not later than 3 business days after the date of scheduling;</a:t>
            </a:r>
          </a:p>
          <a:p>
            <a:r>
              <a:rPr lang="en-US" dirty="0"/>
              <a:t>	Otherwise, within 3 business days of receiving the request for the estimate</a:t>
            </a:r>
          </a:p>
        </p:txBody>
      </p:sp>
      <p:sp>
        <p:nvSpPr>
          <p:cNvPr id="4" name="Slide Number Placeholder 3"/>
          <p:cNvSpPr>
            <a:spLocks noGrp="1"/>
          </p:cNvSpPr>
          <p:nvPr>
            <p:ph type="sldNum" sz="quarter" idx="12"/>
          </p:nvPr>
        </p:nvSpPr>
        <p:spPr/>
        <p:txBody>
          <a:bodyPr/>
          <a:lstStyle/>
          <a:p>
            <a:fld id="{EB26B203-0E38-4050-8C69-74950DF6919E}" type="slidenum">
              <a:rPr lang="en-US" smtClean="0"/>
              <a:pPr/>
              <a:t>30</a:t>
            </a:fld>
            <a:endParaRPr lang="en-US" dirty="0"/>
          </a:p>
        </p:txBody>
      </p:sp>
    </p:spTree>
    <p:extLst>
      <p:ext uri="{BB962C8B-B14F-4D97-AF65-F5344CB8AC3E}">
        <p14:creationId xmlns:p14="http://schemas.microsoft.com/office/powerpoint/2010/main" val="362513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Estimate</a:t>
            </a:r>
          </a:p>
        </p:txBody>
      </p:sp>
      <p:sp>
        <p:nvSpPr>
          <p:cNvPr id="3" name="Content Placeholder 2"/>
          <p:cNvSpPr>
            <a:spLocks noGrp="1"/>
          </p:cNvSpPr>
          <p:nvPr>
            <p:ph idx="1"/>
          </p:nvPr>
        </p:nvSpPr>
        <p:spPr/>
        <p:txBody>
          <a:bodyPr/>
          <a:lstStyle/>
          <a:p>
            <a:r>
              <a:rPr lang="en-US" dirty="0"/>
              <a:t>Must be provided in written or electronic form (electronic must be capable of being saved and printed)</a:t>
            </a:r>
          </a:p>
          <a:p>
            <a:r>
              <a:rPr lang="en-US" dirty="0"/>
              <a:t>Oral submission should be followed by written form.</a:t>
            </a:r>
          </a:p>
          <a:p>
            <a:r>
              <a:rPr lang="en-US" dirty="0"/>
              <a:t>Good faith estimates should be stored in the medical record system</a:t>
            </a:r>
          </a:p>
        </p:txBody>
      </p:sp>
      <p:sp>
        <p:nvSpPr>
          <p:cNvPr id="4" name="Slide Number Placeholder 3"/>
          <p:cNvSpPr>
            <a:spLocks noGrp="1"/>
          </p:cNvSpPr>
          <p:nvPr>
            <p:ph type="sldNum" sz="quarter" idx="12"/>
          </p:nvPr>
        </p:nvSpPr>
        <p:spPr/>
        <p:txBody>
          <a:bodyPr/>
          <a:lstStyle/>
          <a:p>
            <a:fld id="{EB26B203-0E38-4050-8C69-74950DF6919E}" type="slidenum">
              <a:rPr lang="en-US" smtClean="0"/>
              <a:pPr/>
              <a:t>31</a:t>
            </a:fld>
            <a:endParaRPr lang="en-US" dirty="0"/>
          </a:p>
        </p:txBody>
      </p:sp>
    </p:spTree>
    <p:extLst>
      <p:ext uri="{BB962C8B-B14F-4D97-AF65-F5344CB8AC3E}">
        <p14:creationId xmlns:p14="http://schemas.microsoft.com/office/powerpoint/2010/main" val="874601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Provider Dispute Resolution</a:t>
            </a:r>
          </a:p>
        </p:txBody>
      </p:sp>
      <p:sp>
        <p:nvSpPr>
          <p:cNvPr id="3" name="Content Placeholder 2"/>
          <p:cNvSpPr>
            <a:spLocks noGrp="1"/>
          </p:cNvSpPr>
          <p:nvPr>
            <p:ph idx="1"/>
          </p:nvPr>
        </p:nvSpPr>
        <p:spPr/>
        <p:txBody>
          <a:bodyPr/>
          <a:lstStyle/>
          <a:p>
            <a:pPr marL="457200" indent="-457200">
              <a:buAutoNum type="arabicPeriod"/>
            </a:pPr>
            <a:r>
              <a:rPr lang="en-US" dirty="0"/>
              <a:t>Patient receives a Good Faith Estimate</a:t>
            </a:r>
          </a:p>
          <a:p>
            <a:pPr marL="457200" indent="-457200">
              <a:buAutoNum type="arabicPeriod"/>
            </a:pPr>
            <a:r>
              <a:rPr lang="en-US" dirty="0"/>
              <a:t>Patient is billed for the Services and it is $400 or more than the good faith estimate</a:t>
            </a:r>
          </a:p>
          <a:p>
            <a:pPr marL="457200" indent="-457200">
              <a:buAutoNum type="arabicPeriod"/>
            </a:pPr>
            <a:r>
              <a:rPr lang="en-US" dirty="0"/>
              <a:t>Patient may initiate dispute resolution within 120 days after receiving the bill</a:t>
            </a:r>
          </a:p>
          <a:p>
            <a:pPr marL="457200" indent="-457200">
              <a:buAutoNum type="arabicPeriod"/>
            </a:pPr>
            <a:r>
              <a:rPr lang="en-US" dirty="0"/>
              <a:t>Select Dispute Resolution (SDR) entities will make a determination</a:t>
            </a:r>
          </a:p>
        </p:txBody>
      </p:sp>
      <p:sp>
        <p:nvSpPr>
          <p:cNvPr id="4" name="Slide Number Placeholder 3"/>
          <p:cNvSpPr>
            <a:spLocks noGrp="1"/>
          </p:cNvSpPr>
          <p:nvPr>
            <p:ph type="sldNum" sz="quarter" idx="12"/>
          </p:nvPr>
        </p:nvSpPr>
        <p:spPr/>
        <p:txBody>
          <a:bodyPr/>
          <a:lstStyle/>
          <a:p>
            <a:fld id="{EB26B203-0E38-4050-8C69-74950DF6919E}" type="slidenum">
              <a:rPr lang="en-US" smtClean="0"/>
              <a:pPr/>
              <a:t>32</a:t>
            </a:fld>
            <a:endParaRPr lang="en-US" dirty="0"/>
          </a:p>
        </p:txBody>
      </p:sp>
    </p:spTree>
    <p:extLst>
      <p:ext uri="{BB962C8B-B14F-4D97-AF65-F5344CB8AC3E}">
        <p14:creationId xmlns:p14="http://schemas.microsoft.com/office/powerpoint/2010/main" val="7711254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AHA and AMA Lawsuit</a:t>
            </a:r>
          </a:p>
        </p:txBody>
      </p:sp>
      <p:sp>
        <p:nvSpPr>
          <p:cNvPr id="6" name="Content Placeholder 5"/>
          <p:cNvSpPr>
            <a:spLocks noGrp="1"/>
          </p:cNvSpPr>
          <p:nvPr>
            <p:ph idx="1"/>
          </p:nvPr>
        </p:nvSpPr>
        <p:spPr/>
        <p:txBody>
          <a:bodyPr/>
          <a:lstStyle/>
          <a:p>
            <a:r>
              <a:rPr lang="en-US" dirty="0"/>
              <a:t>The AHA and AMA allege that HHS regulators have directed independent arbiters to presume that the median in-network rate is the appropriate out-of-network rate and to limit when (and how) other factors can affect payment. </a:t>
            </a:r>
          </a:p>
          <a:p>
            <a:r>
              <a:rPr lang="en-US" dirty="0"/>
              <a:t>They contend that the rules will lead to skewed arbitration processes that discourage contract negotiations, reduce provider networks, and encourage unsustainable compensation for providers.</a:t>
            </a:r>
          </a:p>
          <a:p>
            <a:r>
              <a:rPr lang="en-US" dirty="0"/>
              <a:t> According to the AHA general counsel an unnamed “dominant health insurance company” already has informed some providers that it would terminate contracts if they do not accept significantly lower in-network rates. </a:t>
            </a:r>
          </a:p>
        </p:txBody>
      </p:sp>
      <p:sp>
        <p:nvSpPr>
          <p:cNvPr id="4" name="Slide Number Placeholder 3"/>
          <p:cNvSpPr>
            <a:spLocks noGrp="1"/>
          </p:cNvSpPr>
          <p:nvPr>
            <p:ph type="sldNum" sz="quarter" idx="12"/>
          </p:nvPr>
        </p:nvSpPr>
        <p:spPr/>
        <p:txBody>
          <a:bodyPr/>
          <a:lstStyle/>
          <a:p>
            <a:fld id="{1C7159F1-8878-4471-B265-0343A46171A1}" type="slidenum">
              <a:rPr lang="en-US" smtClean="0"/>
              <a:pPr/>
              <a:t>33</a:t>
            </a:fld>
            <a:endParaRPr lang="en-US" dirty="0"/>
          </a:p>
        </p:txBody>
      </p:sp>
    </p:spTree>
    <p:extLst>
      <p:ext uri="{BB962C8B-B14F-4D97-AF65-F5344CB8AC3E}">
        <p14:creationId xmlns:p14="http://schemas.microsoft.com/office/powerpoint/2010/main" val="1671206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State and Federal Surprise Billing </a:t>
            </a:r>
          </a:p>
        </p:txBody>
      </p:sp>
      <p:sp>
        <p:nvSpPr>
          <p:cNvPr id="4" name="Slide Number Placeholder 3"/>
          <p:cNvSpPr>
            <a:spLocks noGrp="1"/>
          </p:cNvSpPr>
          <p:nvPr>
            <p:ph type="sldNum" sz="quarter" idx="12"/>
          </p:nvPr>
        </p:nvSpPr>
        <p:spPr/>
        <p:txBody>
          <a:bodyPr/>
          <a:lstStyle/>
          <a:p>
            <a:pPr>
              <a:defRPr/>
            </a:pPr>
            <a:fld id="{EB26B203-0E38-4050-8C69-74950DF6919E}" type="slidenum">
              <a:rPr lang="en-US">
                <a:solidFill>
                  <a:srgbClr val="000000"/>
                </a:solidFill>
              </a:rPr>
              <a:pPr>
                <a:defRPr/>
              </a:pPr>
              <a:t>34</a:t>
            </a:fld>
            <a:endParaRPr lang="en-US" dirty="0">
              <a:solidFill>
                <a:srgbClr val="000000"/>
              </a:solidFill>
            </a:endParaRPr>
          </a:p>
        </p:txBody>
      </p:sp>
      <p:sp>
        <p:nvSpPr>
          <p:cNvPr id="5" name="Content Placeholder 4"/>
          <p:cNvSpPr>
            <a:spLocks noGrp="1"/>
          </p:cNvSpPr>
          <p:nvPr>
            <p:ph idx="1"/>
          </p:nvPr>
        </p:nvSpPr>
        <p:spPr/>
        <p:txBody>
          <a:bodyPr numCol="1"/>
          <a:lstStyle/>
          <a:p>
            <a:pPr marL="0" indent="0"/>
            <a:endParaRPr lang="en-US" sz="1800" dirty="0"/>
          </a:p>
          <a:p>
            <a:pPr marL="0" indent="0"/>
            <a:endParaRPr lang="en-US" sz="1800" dirty="0"/>
          </a:p>
          <a:p>
            <a:pPr marL="0" indent="0"/>
            <a:endParaRPr lang="en-US" sz="1800" dirty="0"/>
          </a:p>
          <a:p>
            <a:pPr marL="0" indent="0"/>
            <a:endParaRPr lang="en-US" sz="1800" dirty="0"/>
          </a:p>
          <a:p>
            <a:pPr marL="0" indent="0" algn="ctr"/>
            <a:r>
              <a:rPr lang="en-US" sz="4000" b="1" dirty="0">
                <a:solidFill>
                  <a:srgbClr val="003366"/>
                </a:solidFill>
                <a:latin typeface="+mj-lt"/>
                <a:ea typeface="+mj-ea"/>
                <a:cs typeface="+mj-cs"/>
              </a:rPr>
              <a:t>QUESTIONS?</a:t>
            </a:r>
          </a:p>
          <a:p>
            <a:pPr marL="342900" indent="-342900">
              <a:buFont typeface="Arial" panose="020B0604020202020204" pitchFamily="34" charset="0"/>
              <a:buChar char="•"/>
            </a:pPr>
            <a:endParaRPr lang="en-US" sz="1800" dirty="0"/>
          </a:p>
          <a:p>
            <a:pPr marL="0" indent="0"/>
            <a:endParaRPr lang="en-US" sz="1800" dirty="0"/>
          </a:p>
          <a:p>
            <a:pPr marL="0" indent="0"/>
            <a:endParaRPr lang="en-US" sz="1800" dirty="0"/>
          </a:p>
          <a:p>
            <a:pPr marL="0" indent="0"/>
            <a:endParaRPr lang="en-US" sz="1800" dirty="0"/>
          </a:p>
          <a:p>
            <a:endParaRPr lang="en-US" sz="1800" dirty="0"/>
          </a:p>
        </p:txBody>
      </p:sp>
    </p:spTree>
    <p:extLst>
      <p:ext uri="{BB962C8B-B14F-4D97-AF65-F5344CB8AC3E}">
        <p14:creationId xmlns:p14="http://schemas.microsoft.com/office/powerpoint/2010/main" val="2004653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7600" dirty="0">
                <a:solidFill>
                  <a:schemeClr val="bg1">
                    <a:lumMod val="95000"/>
                  </a:schemeClr>
                </a:solidFill>
                <a:effectLst>
                  <a:outerShdw blurRad="38100" dist="38100" dir="2700000" algn="tl">
                    <a:srgbClr val="000000">
                      <a:alpha val="43137"/>
                    </a:srgbClr>
                  </a:outerShdw>
                </a:effectLst>
              </a:rPr>
              <a:t>COVID PRF Funding Update </a:t>
            </a:r>
            <a:br>
              <a:rPr lang="en-US" sz="7600" dirty="0">
                <a:solidFill>
                  <a:schemeClr val="bg1">
                    <a:lumMod val="95000"/>
                  </a:schemeClr>
                </a:solidFill>
                <a:effectLst>
                  <a:outerShdw blurRad="38100" dist="38100" dir="2700000" algn="tl">
                    <a:srgbClr val="000000">
                      <a:alpha val="43137"/>
                    </a:srgbClr>
                  </a:outerShdw>
                </a:effectLst>
              </a:rPr>
            </a:br>
            <a:r>
              <a:rPr lang="en-US" sz="7600" dirty="0">
                <a:solidFill>
                  <a:schemeClr val="bg1">
                    <a:lumMod val="95000"/>
                  </a:schemeClr>
                </a:solidFill>
                <a:effectLst>
                  <a:outerShdw blurRad="38100" dist="38100" dir="2700000" algn="tl">
                    <a:srgbClr val="000000">
                      <a:alpha val="43137"/>
                    </a:srgbClr>
                  </a:outerShdw>
                </a:effectLst>
              </a:rPr>
              <a:t>&amp; </a:t>
            </a:r>
            <a:br>
              <a:rPr lang="en-US" sz="7600" dirty="0">
                <a:solidFill>
                  <a:schemeClr val="bg1">
                    <a:lumMod val="95000"/>
                  </a:schemeClr>
                </a:solidFill>
                <a:effectLst>
                  <a:outerShdw blurRad="38100" dist="38100" dir="2700000" algn="tl">
                    <a:srgbClr val="000000">
                      <a:alpha val="43137"/>
                    </a:srgbClr>
                  </a:outerShdw>
                </a:effectLst>
              </a:rPr>
            </a:br>
            <a:r>
              <a:rPr lang="en-US" sz="7600" dirty="0">
                <a:solidFill>
                  <a:schemeClr val="bg1">
                    <a:lumMod val="95000"/>
                  </a:schemeClr>
                </a:solidFill>
                <a:effectLst>
                  <a:outerShdw blurRad="38100" dist="38100" dir="2700000" algn="tl">
                    <a:srgbClr val="000000">
                      <a:alpha val="43137"/>
                    </a:srgbClr>
                  </a:outerShdw>
                </a:effectLst>
              </a:rPr>
              <a:t>No Surprises Act</a:t>
            </a:r>
            <a:endParaRPr lang="en-US" sz="7600" dirty="0">
              <a:solidFill>
                <a:schemeClr val="bg1">
                  <a:lumMod val="95000"/>
                </a:schemeClr>
              </a:solidFill>
              <a:effectLst>
                <a:outerShdw blurRad="38100" dist="38100" dir="2700000" algn="tl">
                  <a:srgbClr val="000000">
                    <a:alpha val="43137"/>
                  </a:srgbClr>
                </a:outerShdw>
              </a:effectLst>
              <a:cs typeface="Calibri Light"/>
            </a:endParaRPr>
          </a:p>
        </p:txBody>
      </p:sp>
    </p:spTree>
    <p:extLst>
      <p:ext uri="{BB962C8B-B14F-4D97-AF65-F5344CB8AC3E}">
        <p14:creationId xmlns:p14="http://schemas.microsoft.com/office/powerpoint/2010/main" val="2773273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HRSA Provider Relief Fund (PRF) Updates</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r>
              <a:rPr lang="en-US" sz="2600" dirty="0"/>
              <a:t>Initial reporting period now closed; as a reminder, if any funds were not fully justified, they must be returned to HHS by December 30, 2021! </a:t>
            </a:r>
          </a:p>
          <a:p>
            <a:r>
              <a:rPr lang="en-US" dirty="0"/>
              <a:t>Next Reporting Period Incoming! </a:t>
            </a:r>
          </a:p>
          <a:p>
            <a:pPr lvl="1" fontAlgn="base"/>
            <a:r>
              <a:rPr lang="en-US" sz="2800" b="1" dirty="0"/>
              <a:t>Providers who are required to report in Reporting Period 2:</a:t>
            </a:r>
            <a:endParaRPr lang="en-US" sz="2800" dirty="0"/>
          </a:p>
          <a:p>
            <a:pPr lvl="2" fontAlgn="base"/>
            <a:r>
              <a:rPr lang="en-US" sz="2400" b="1" i="1" dirty="0"/>
              <a:t>Reporting Period 2 opens January 1, 2022 and closes March 31, 2022 for providers who received PRF payments exceeding $10,000 in aggregate received from July 1, 2020 to December 31, 2020. </a:t>
            </a:r>
          </a:p>
          <a:p>
            <a:pPr lvl="2" fontAlgn="base"/>
            <a:r>
              <a:rPr lang="en-US" sz="2400" dirty="0"/>
              <a:t>The deadline to use funds is December 31, 2021.</a:t>
            </a:r>
          </a:p>
          <a:p>
            <a:endParaRPr lang="en-US" sz="2600" dirty="0"/>
          </a:p>
        </p:txBody>
      </p:sp>
    </p:spTree>
    <p:extLst>
      <p:ext uri="{BB962C8B-B14F-4D97-AF65-F5344CB8AC3E}">
        <p14:creationId xmlns:p14="http://schemas.microsoft.com/office/powerpoint/2010/main" val="573169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HRSA Provider Relief Fund (PRF) Updates</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r>
              <a:rPr lang="en-US" sz="1900" b="1" u="sng" dirty="0"/>
              <a:t>ARP Rural </a:t>
            </a:r>
          </a:p>
          <a:p>
            <a:pPr lvl="1"/>
            <a:r>
              <a:rPr lang="en-US" sz="1900" dirty="0"/>
              <a:t>HRSA began distributing ARP Rural payments on November 23, 2021.</a:t>
            </a:r>
          </a:p>
          <a:p>
            <a:pPr lvl="1"/>
            <a:r>
              <a:rPr lang="en-US" sz="1900" dirty="0"/>
              <a:t>Approximately 96% of applications have been processed.</a:t>
            </a:r>
          </a:p>
          <a:p>
            <a:r>
              <a:rPr lang="en-US" sz="1900" b="1" u="sng" dirty="0"/>
              <a:t>Phase 4 General Distribution</a:t>
            </a:r>
          </a:p>
          <a:p>
            <a:r>
              <a:rPr lang="en-US" sz="1900" dirty="0"/>
              <a:t>HRSA began distributing the Phase 4 distributions on December 16, 2021. </a:t>
            </a:r>
          </a:p>
          <a:p>
            <a:r>
              <a:rPr lang="en-US" sz="1900" dirty="0"/>
              <a:t>The majority – approximately 75 percent – of Phase 4 applications have now been processed. </a:t>
            </a:r>
          </a:p>
          <a:p>
            <a:pPr lvl="1"/>
            <a:r>
              <a:rPr lang="en-US" sz="1900" dirty="0"/>
              <a:t>The remaining applications require additional review as part of the previously announced risk mitigation and cost containment safeguards.</a:t>
            </a:r>
          </a:p>
          <a:p>
            <a:r>
              <a:rPr lang="en-US" sz="1900" b="1" u="sng" dirty="0"/>
              <a:t>Attestation</a:t>
            </a:r>
          </a:p>
          <a:p>
            <a:pPr lvl="1"/>
            <a:r>
              <a:rPr lang="en-US" sz="1900" dirty="0"/>
              <a:t>As a reminder, PRF recipients from these rounds must attest to receipt of the funds and agree to the Terms &amp; Conditions of payment at the PRF Application and Attestation Portal.</a:t>
            </a:r>
          </a:p>
          <a:p>
            <a:pPr lvl="1"/>
            <a:r>
              <a:rPr lang="en-US" sz="1900" dirty="0">
                <a:hlinkClick r:id="rId2"/>
              </a:rPr>
              <a:t>https://cares.linkhealth.com/#/</a:t>
            </a:r>
            <a:r>
              <a:rPr lang="en-US" sz="1900" dirty="0"/>
              <a:t>  </a:t>
            </a:r>
          </a:p>
          <a:p>
            <a:r>
              <a:rPr lang="en-US" sz="1900" b="1" i="1" u="sng" dirty="0">
                <a:solidFill>
                  <a:srgbClr val="FF0000"/>
                </a:solidFill>
              </a:rPr>
              <a:t>HHS further notes that if an application was denied, than HRSA will have communicated the denial and the primary reason for the denial.  If no news has been received yet, the application review process remains ongoing.</a:t>
            </a:r>
          </a:p>
          <a:p>
            <a:endParaRPr lang="en-US" sz="1900" dirty="0"/>
          </a:p>
          <a:p>
            <a:pPr lvl="1"/>
            <a:endParaRPr lang="en-US" sz="1900" dirty="0"/>
          </a:p>
          <a:p>
            <a:endParaRPr lang="en-US" sz="1900" dirty="0"/>
          </a:p>
        </p:txBody>
      </p:sp>
    </p:spTree>
    <p:extLst>
      <p:ext uri="{BB962C8B-B14F-4D97-AF65-F5344CB8AC3E}">
        <p14:creationId xmlns:p14="http://schemas.microsoft.com/office/powerpoint/2010/main" val="4182279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ARP Rural Methodology- Reminder</a:t>
            </a:r>
            <a:endParaRPr lang="en-US" sz="3000" dirty="0"/>
          </a:p>
        </p:txBody>
      </p:sp>
      <p:sp>
        <p:nvSpPr>
          <p:cNvPr id="4" name="Content Placeholder 3"/>
          <p:cNvSpPr>
            <a:spLocks noGrp="1"/>
          </p:cNvSpPr>
          <p:nvPr>
            <p:ph idx="1"/>
          </p:nvPr>
        </p:nvSpPr>
        <p:spPr>
          <a:xfrm>
            <a:off x="1" y="923015"/>
            <a:ext cx="12003578" cy="4839402"/>
          </a:xfrm>
        </p:spPr>
        <p:txBody>
          <a:bodyPr vert="horz" lIns="91440" tIns="45720" rIns="91440" bIns="45720" numCol="1" rtlCol="0" anchor="t">
            <a:noAutofit/>
          </a:bodyPr>
          <a:lstStyle/>
          <a:p>
            <a:pPr fontAlgn="base"/>
            <a:r>
              <a:rPr lang="en-US" dirty="0"/>
              <a:t>Payments based on Medicare, Medicaid, and CHIP administrative claims data from January 1, 2019 through September 30, 2020. HRSA used data to which it already has access.</a:t>
            </a:r>
          </a:p>
          <a:p>
            <a:pPr lvl="1" fontAlgn="base"/>
            <a:r>
              <a:rPr lang="en-US" b="1" dirty="0"/>
              <a:t>Step 1</a:t>
            </a:r>
            <a:r>
              <a:rPr lang="en-US" dirty="0"/>
              <a:t>. </a:t>
            </a:r>
          </a:p>
          <a:p>
            <a:pPr lvl="2" fontAlgn="base"/>
            <a:r>
              <a:rPr lang="en-US" dirty="0"/>
              <a:t>HRSA priced Medicaid and CHIP claims data at national Medicare rates, to eliminate any impact from the disparities between Medicare and Medicaid/CHIP reimbursement rates. </a:t>
            </a:r>
          </a:p>
          <a:p>
            <a:pPr lvl="2" fontAlgn="base"/>
            <a:r>
              <a:rPr lang="en-US" dirty="0"/>
              <a:t>Some limited exceptions made for certain services provided predominantly in Medicaid and CHIP, when these services are not typically provided (and, therefore, not priced) by Medicare.</a:t>
            </a:r>
          </a:p>
          <a:p>
            <a:pPr lvl="1" fontAlgn="base"/>
            <a:r>
              <a:rPr lang="en-US" b="1" dirty="0"/>
              <a:t>Step 2</a:t>
            </a:r>
            <a:r>
              <a:rPr lang="en-US" dirty="0"/>
              <a:t>. </a:t>
            </a:r>
          </a:p>
          <a:p>
            <a:pPr lvl="2" fontAlgn="base"/>
            <a:r>
              <a:rPr lang="en-US" dirty="0"/>
              <a:t>HRSA calculated the number and type of Medicare, Medicaid, and CHIP claims per billing/subsidiary TIN from January 1, 2019 through September 30, 2020, and multiplied them by the relevant prices from Step 1.</a:t>
            </a:r>
          </a:p>
          <a:p>
            <a:pPr lvl="1"/>
            <a:endParaRPr lang="en-US" dirty="0"/>
          </a:p>
          <a:p>
            <a:endParaRPr lang="en-US" sz="2600" dirty="0"/>
          </a:p>
        </p:txBody>
      </p:sp>
    </p:spTree>
    <p:extLst>
      <p:ext uri="{BB962C8B-B14F-4D97-AF65-F5344CB8AC3E}">
        <p14:creationId xmlns:p14="http://schemas.microsoft.com/office/powerpoint/2010/main" val="3859241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ARP Rural Methodology</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pPr fontAlgn="base"/>
            <a:r>
              <a:rPr lang="en-US" b="1" dirty="0"/>
              <a:t>Step 3</a:t>
            </a:r>
            <a:r>
              <a:rPr lang="en-US" dirty="0"/>
              <a:t>. </a:t>
            </a:r>
          </a:p>
          <a:p>
            <a:pPr lvl="1" fontAlgn="base"/>
            <a:r>
              <a:rPr lang="en-US" dirty="0"/>
              <a:t>HRSA adjusted the claims-based payments to the amount of funding available for ARP Rural (approximately $8.5 billion), while also ensuring that providers who are eligible for the distribution receive a minimum payment of $500 per subsidiary billing TIN. </a:t>
            </a:r>
          </a:p>
          <a:p>
            <a:pPr lvl="1" fontAlgn="base"/>
            <a:r>
              <a:rPr lang="en-US" dirty="0"/>
              <a:t>Given that the aggregate value of adjusted Medicare, Medicaid, and CHIP claims for rural beneficiaries treated by applicants is significantly larger than the funding available for ARP Rural payments, </a:t>
            </a:r>
            <a:r>
              <a:rPr lang="en-US" b="1" i="1" u="sng" dirty="0"/>
              <a:t>the adjusted value of these claims was scaled to approximately 3% of their original value in order to determine payments.</a:t>
            </a:r>
          </a:p>
          <a:p>
            <a:pPr fontAlgn="base"/>
            <a:r>
              <a:rPr lang="en-US" b="1" dirty="0"/>
              <a:t>Step 4</a:t>
            </a:r>
            <a:r>
              <a:rPr lang="en-US" dirty="0"/>
              <a:t>. </a:t>
            </a:r>
          </a:p>
          <a:p>
            <a:pPr lvl="1" fontAlgn="base"/>
            <a:r>
              <a:rPr lang="en-US" dirty="0"/>
              <a:t>HRSA then aggregated billing </a:t>
            </a:r>
            <a:r>
              <a:rPr lang="en-US" dirty="0" err="1"/>
              <a:t>TINs'</a:t>
            </a:r>
            <a:r>
              <a:rPr lang="en-US" dirty="0"/>
              <a:t> payments to the filing TIN (i.e., applicant)</a:t>
            </a:r>
          </a:p>
          <a:p>
            <a:pPr lvl="1"/>
            <a:endParaRPr lang="en-US" dirty="0"/>
          </a:p>
          <a:p>
            <a:endParaRPr lang="en-US" sz="2600" dirty="0"/>
          </a:p>
        </p:txBody>
      </p:sp>
    </p:spTree>
    <p:extLst>
      <p:ext uri="{BB962C8B-B14F-4D97-AF65-F5344CB8AC3E}">
        <p14:creationId xmlns:p14="http://schemas.microsoft.com/office/powerpoint/2010/main" val="179633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Billing</a:t>
            </a:r>
          </a:p>
        </p:txBody>
      </p:sp>
      <p:sp>
        <p:nvSpPr>
          <p:cNvPr id="3" name="Content Placeholder 2"/>
          <p:cNvSpPr>
            <a:spLocks noGrp="1"/>
          </p:cNvSpPr>
          <p:nvPr>
            <p:ph idx="1"/>
          </p:nvPr>
        </p:nvSpPr>
        <p:spPr/>
        <p:txBody>
          <a:bodyPr/>
          <a:lstStyle/>
          <a:p>
            <a:r>
              <a:rPr lang="en-US" dirty="0"/>
              <a:t>	</a:t>
            </a:r>
          </a:p>
          <a:p>
            <a:endParaRPr lang="en-US" dirty="0"/>
          </a:p>
          <a:p>
            <a:r>
              <a:rPr lang="en-US" dirty="0"/>
              <a:t>	Surprise Billing occurs when an individual receives an unexpected medical bill from a healthcare provider or facility after receiving medical services from a provider or facility that, usually unknown to the participant, beneficiary or enrollee, is a nonparticipating provider or facility with respect to the individual’s coverage. </a:t>
            </a:r>
          </a:p>
          <a:p>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4</a:t>
            </a:fld>
            <a:endParaRPr lang="en-US" dirty="0"/>
          </a:p>
        </p:txBody>
      </p:sp>
    </p:spTree>
    <p:extLst>
      <p:ext uri="{BB962C8B-B14F-4D97-AF65-F5344CB8AC3E}">
        <p14:creationId xmlns:p14="http://schemas.microsoft.com/office/powerpoint/2010/main" val="2776765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Phase 4 Methodology</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pPr fontAlgn="base"/>
            <a:r>
              <a:rPr lang="en-US" dirty="0"/>
              <a:t>PRF Phase 4 consists of two components:</a:t>
            </a:r>
          </a:p>
          <a:p>
            <a:pPr lvl="1" fontAlgn="base"/>
            <a:r>
              <a:rPr lang="en-US" b="1" dirty="0"/>
              <a:t>Base Payments:</a:t>
            </a:r>
            <a:r>
              <a:rPr lang="en-US" dirty="0"/>
              <a:t> </a:t>
            </a:r>
          </a:p>
          <a:p>
            <a:pPr lvl="2" fontAlgn="base"/>
            <a:r>
              <a:rPr lang="en-US" dirty="0"/>
              <a:t>Approximately 75% of the funding allocated to providers based on their reported changes in revenues and expenses for the period from July 1, 2020 to March 31, 2021.</a:t>
            </a:r>
          </a:p>
          <a:p>
            <a:pPr lvl="2" fontAlgn="base"/>
            <a:r>
              <a:rPr lang="en-US" dirty="0"/>
              <a:t>Smaller and medium-sized providers (based on annual net patient care revenues) received relatively higher percentages of their changes in revenues and expenses from this period.</a:t>
            </a:r>
          </a:p>
          <a:p>
            <a:pPr lvl="1" fontAlgn="base"/>
            <a:endParaRPr lang="en-US" b="1" dirty="0"/>
          </a:p>
          <a:p>
            <a:pPr lvl="1" fontAlgn="base"/>
            <a:r>
              <a:rPr lang="en-US" b="1" dirty="0"/>
              <a:t>Bonus Payments:</a:t>
            </a:r>
            <a:r>
              <a:rPr lang="en-US" dirty="0"/>
              <a:t> </a:t>
            </a:r>
          </a:p>
          <a:p>
            <a:pPr lvl="2" fontAlgn="base"/>
            <a:r>
              <a:rPr lang="en-US" dirty="0"/>
              <a:t>Approximately 25% of the funding used to make bonus payments to providers based on the provider’s level of participation in Medicaid, the Children’s Health Insurance Program (CHIP), and Medicare.</a:t>
            </a:r>
          </a:p>
          <a:p>
            <a:pPr lvl="1"/>
            <a:endParaRPr lang="en-US" dirty="0"/>
          </a:p>
          <a:p>
            <a:endParaRPr lang="en-US" sz="2600" dirty="0"/>
          </a:p>
        </p:txBody>
      </p:sp>
    </p:spTree>
    <p:extLst>
      <p:ext uri="{BB962C8B-B14F-4D97-AF65-F5344CB8AC3E}">
        <p14:creationId xmlns:p14="http://schemas.microsoft.com/office/powerpoint/2010/main" val="2108612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Phase 4 Methodology</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pPr fontAlgn="base"/>
            <a:r>
              <a:rPr lang="en-US" b="1" dirty="0"/>
              <a:t>Step 1: Base Payment for Existing Applicants:</a:t>
            </a:r>
          </a:p>
          <a:p>
            <a:pPr lvl="1" fontAlgn="base"/>
            <a:r>
              <a:rPr lang="en-US" dirty="0"/>
              <a:t>HRSA calculated the Base Payment, which is a percentage of a provider's change in quarterly operating revenues and expenses.</a:t>
            </a:r>
          </a:p>
          <a:p>
            <a:pPr lvl="2" fontAlgn="base"/>
            <a:r>
              <a:rPr lang="en-US" dirty="0"/>
              <a:t>This percentage is determined by provider size and based on annual net patient care revenues. </a:t>
            </a:r>
          </a:p>
          <a:p>
            <a:pPr lvl="2" fontAlgn="base"/>
            <a:r>
              <a:rPr lang="en-US" dirty="0"/>
              <a:t>Please note that, due to the risk mitigation and cost containment safeguards outlined in this methodology, a provider may receive less than the full percentage for their size </a:t>
            </a:r>
            <a:r>
              <a:rPr lang="en-US" b="1" i="1" dirty="0"/>
              <a:t>(for example, if prior payments need to be deducted).</a:t>
            </a:r>
          </a:p>
          <a:p>
            <a:endParaRPr lang="en-US" sz="2600" dirty="0"/>
          </a:p>
        </p:txBody>
      </p:sp>
      <p:graphicFrame>
        <p:nvGraphicFramePr>
          <p:cNvPr id="2" name="Table 1"/>
          <p:cNvGraphicFramePr>
            <a:graphicFrameLocks noGrp="1"/>
          </p:cNvGraphicFramePr>
          <p:nvPr/>
        </p:nvGraphicFramePr>
        <p:xfrm>
          <a:off x="1769241" y="3342716"/>
          <a:ext cx="9223014" cy="2251710"/>
        </p:xfrm>
        <a:graphic>
          <a:graphicData uri="http://schemas.openxmlformats.org/drawingml/2006/table">
            <a:tbl>
              <a:tblPr firstRow="1" bandRow="1">
                <a:tableStyleId>{5C22544A-7EE6-4342-B048-85BDC9FD1C3A}</a:tableStyleId>
              </a:tblPr>
              <a:tblGrid>
                <a:gridCol w="3074338">
                  <a:extLst>
                    <a:ext uri="{9D8B030D-6E8A-4147-A177-3AD203B41FA5}">
                      <a16:colId xmlns:a16="http://schemas.microsoft.com/office/drawing/2014/main" val="3152140105"/>
                    </a:ext>
                  </a:extLst>
                </a:gridCol>
                <a:gridCol w="3074338">
                  <a:extLst>
                    <a:ext uri="{9D8B030D-6E8A-4147-A177-3AD203B41FA5}">
                      <a16:colId xmlns:a16="http://schemas.microsoft.com/office/drawing/2014/main" val="3776811713"/>
                    </a:ext>
                  </a:extLst>
                </a:gridCol>
                <a:gridCol w="3074338">
                  <a:extLst>
                    <a:ext uri="{9D8B030D-6E8A-4147-A177-3AD203B41FA5}">
                      <a16:colId xmlns:a16="http://schemas.microsoft.com/office/drawing/2014/main" val="4013926569"/>
                    </a:ext>
                  </a:extLst>
                </a:gridCol>
              </a:tblGrid>
              <a:tr h="370840">
                <a:tc>
                  <a:txBody>
                    <a:bodyPr/>
                    <a:lstStyle/>
                    <a:p>
                      <a:pPr algn="ctr"/>
                      <a:r>
                        <a:rPr lang="en-US" dirty="0"/>
                        <a:t>Size</a:t>
                      </a:r>
                    </a:p>
                  </a:txBody>
                  <a:tcPr/>
                </a:tc>
                <a:tc>
                  <a:txBody>
                    <a:bodyPr/>
                    <a:lstStyle/>
                    <a:p>
                      <a:pPr algn="ctr"/>
                      <a:r>
                        <a:rPr lang="en-US" dirty="0"/>
                        <a:t>Annual Net Patient Care Revenues</a:t>
                      </a:r>
                    </a:p>
                  </a:txBody>
                  <a:tcPr/>
                </a:tc>
                <a:tc>
                  <a:txBody>
                    <a:bodyPr/>
                    <a:lstStyle/>
                    <a:p>
                      <a:pPr algn="ctr"/>
                      <a:r>
                        <a:rPr lang="en-US" dirty="0"/>
                        <a:t>% of Change in Revenues and Expenses to be Paid</a:t>
                      </a:r>
                    </a:p>
                  </a:txBody>
                  <a:tcPr/>
                </a:tc>
                <a:extLst>
                  <a:ext uri="{0D108BD9-81ED-4DB2-BD59-A6C34878D82A}">
                    <a16:rowId xmlns:a16="http://schemas.microsoft.com/office/drawing/2014/main" val="116529020"/>
                  </a:ext>
                </a:extLst>
              </a:tr>
              <a:tr h="370840">
                <a:tc>
                  <a:txBody>
                    <a:bodyPr/>
                    <a:lstStyle/>
                    <a:p>
                      <a:pPr algn="l" fontAlgn="base"/>
                      <a:r>
                        <a:rPr lang="en-US" dirty="0">
                          <a:effectLst/>
                          <a:latin typeface="inherit"/>
                        </a:rPr>
                        <a:t>Small</a:t>
                      </a:r>
                    </a:p>
                  </a:txBody>
                  <a:tcPr marL="95250" marR="95250" marT="85725" marB="85725" anchor="ctr"/>
                </a:tc>
                <a:tc>
                  <a:txBody>
                    <a:bodyPr/>
                    <a:lstStyle/>
                    <a:p>
                      <a:pPr algn="ctr" fontAlgn="base"/>
                      <a:r>
                        <a:rPr lang="en-US">
                          <a:effectLst/>
                          <a:latin typeface="inherit"/>
                        </a:rPr>
                        <a:t>Less than or equal to $10M</a:t>
                      </a:r>
                    </a:p>
                  </a:txBody>
                  <a:tcPr marL="95250" marR="95250" marT="85725" marB="85725" anchor="ctr"/>
                </a:tc>
                <a:tc>
                  <a:txBody>
                    <a:bodyPr/>
                    <a:lstStyle/>
                    <a:p>
                      <a:pPr algn="ctr" fontAlgn="base"/>
                      <a:r>
                        <a:rPr lang="en-US" dirty="0">
                          <a:effectLst/>
                          <a:latin typeface="inherit"/>
                        </a:rPr>
                        <a:t>45%</a:t>
                      </a:r>
                    </a:p>
                  </a:txBody>
                  <a:tcPr marL="95250" marR="95250" marT="85725" marB="85725" anchor="ctr"/>
                </a:tc>
                <a:extLst>
                  <a:ext uri="{0D108BD9-81ED-4DB2-BD59-A6C34878D82A}">
                    <a16:rowId xmlns:a16="http://schemas.microsoft.com/office/drawing/2014/main" val="3356486896"/>
                  </a:ext>
                </a:extLst>
              </a:tr>
              <a:tr h="370840">
                <a:tc>
                  <a:txBody>
                    <a:bodyPr/>
                    <a:lstStyle/>
                    <a:p>
                      <a:pPr algn="l" fontAlgn="base"/>
                      <a:r>
                        <a:rPr lang="en-US">
                          <a:effectLst/>
                          <a:latin typeface="inherit"/>
                        </a:rPr>
                        <a:t>Medium</a:t>
                      </a:r>
                    </a:p>
                  </a:txBody>
                  <a:tcPr marL="95250" marR="95250" marT="85725" marB="85725" anchor="ctr"/>
                </a:tc>
                <a:tc>
                  <a:txBody>
                    <a:bodyPr/>
                    <a:lstStyle/>
                    <a:p>
                      <a:pPr algn="ctr" fontAlgn="base"/>
                      <a:r>
                        <a:rPr lang="en-US">
                          <a:effectLst/>
                          <a:latin typeface="inherit"/>
                        </a:rPr>
                        <a:t>Between $10M and $100M</a:t>
                      </a:r>
                    </a:p>
                  </a:txBody>
                  <a:tcPr marL="95250" marR="95250" marT="85725" marB="85725" anchor="ctr"/>
                </a:tc>
                <a:tc>
                  <a:txBody>
                    <a:bodyPr/>
                    <a:lstStyle/>
                    <a:p>
                      <a:pPr algn="ctr" fontAlgn="base"/>
                      <a:r>
                        <a:rPr lang="en-US" dirty="0">
                          <a:effectLst/>
                          <a:latin typeface="inherit"/>
                        </a:rPr>
                        <a:t>25%</a:t>
                      </a:r>
                    </a:p>
                  </a:txBody>
                  <a:tcPr marL="95250" marR="95250" marT="85725" marB="85725" anchor="ctr"/>
                </a:tc>
                <a:extLst>
                  <a:ext uri="{0D108BD9-81ED-4DB2-BD59-A6C34878D82A}">
                    <a16:rowId xmlns:a16="http://schemas.microsoft.com/office/drawing/2014/main" val="3193307000"/>
                  </a:ext>
                </a:extLst>
              </a:tr>
              <a:tr h="370840">
                <a:tc>
                  <a:txBody>
                    <a:bodyPr/>
                    <a:lstStyle/>
                    <a:p>
                      <a:pPr algn="l" fontAlgn="base"/>
                      <a:r>
                        <a:rPr lang="en-US" dirty="0">
                          <a:effectLst/>
                          <a:latin typeface="inherit"/>
                        </a:rPr>
                        <a:t>Large</a:t>
                      </a:r>
                    </a:p>
                  </a:txBody>
                  <a:tcPr marL="95250" marR="95250" marT="85725" marB="85725" anchor="ctr"/>
                </a:tc>
                <a:tc>
                  <a:txBody>
                    <a:bodyPr/>
                    <a:lstStyle/>
                    <a:p>
                      <a:pPr algn="ctr" fontAlgn="base"/>
                      <a:r>
                        <a:rPr lang="en-US" dirty="0">
                          <a:effectLst/>
                          <a:latin typeface="inherit"/>
                        </a:rPr>
                        <a:t>Greater than or equal to $100M</a:t>
                      </a:r>
                    </a:p>
                  </a:txBody>
                  <a:tcPr marL="95250" marR="95250" marT="85725" marB="85725" anchor="ctr"/>
                </a:tc>
                <a:tc>
                  <a:txBody>
                    <a:bodyPr/>
                    <a:lstStyle/>
                    <a:p>
                      <a:pPr algn="ctr" fontAlgn="base"/>
                      <a:r>
                        <a:rPr lang="en-US" dirty="0">
                          <a:effectLst/>
                          <a:latin typeface="inherit"/>
                        </a:rPr>
                        <a:t>20%</a:t>
                      </a:r>
                    </a:p>
                  </a:txBody>
                  <a:tcPr marL="95250" marR="95250" marT="85725" marB="85725" anchor="ctr"/>
                </a:tc>
                <a:extLst>
                  <a:ext uri="{0D108BD9-81ED-4DB2-BD59-A6C34878D82A}">
                    <a16:rowId xmlns:a16="http://schemas.microsoft.com/office/drawing/2014/main" val="1894704884"/>
                  </a:ext>
                </a:extLst>
              </a:tr>
            </a:tbl>
          </a:graphicData>
        </a:graphic>
      </p:graphicFrame>
    </p:spTree>
    <p:extLst>
      <p:ext uri="{BB962C8B-B14F-4D97-AF65-F5344CB8AC3E}">
        <p14:creationId xmlns:p14="http://schemas.microsoft.com/office/powerpoint/2010/main" val="222568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Phase 4 Methodology</a:t>
            </a:r>
            <a:endParaRPr lang="en-US" sz="3000" dirty="0"/>
          </a:p>
        </p:txBody>
      </p:sp>
      <p:sp>
        <p:nvSpPr>
          <p:cNvPr id="4" name="Content Placeholder 3"/>
          <p:cNvSpPr>
            <a:spLocks noGrp="1"/>
          </p:cNvSpPr>
          <p:nvPr>
            <p:ph idx="1"/>
          </p:nvPr>
        </p:nvSpPr>
        <p:spPr>
          <a:xfrm>
            <a:off x="-1" y="756760"/>
            <a:ext cx="12192001" cy="4839402"/>
          </a:xfrm>
        </p:spPr>
        <p:txBody>
          <a:bodyPr vert="horz" lIns="91440" tIns="45720" rIns="91440" bIns="45720" numCol="1" rtlCol="0" anchor="t">
            <a:noAutofit/>
          </a:bodyPr>
          <a:lstStyle/>
          <a:p>
            <a:pPr fontAlgn="base"/>
            <a:r>
              <a:rPr lang="en-US" b="1" dirty="0"/>
              <a:t>Base Payment for New Applicants:</a:t>
            </a:r>
            <a:r>
              <a:rPr lang="en-US" dirty="0"/>
              <a:t> </a:t>
            </a:r>
          </a:p>
          <a:p>
            <a:pPr lvl="1" fontAlgn="base"/>
            <a:r>
              <a:rPr lang="en-US" dirty="0"/>
              <a:t>New applicants are defined as having no TINs, including at the subsidiary level, that have received a General Distribution payment in any of the previous three phases or a Targeted Distribution payment. New applicants will receive a payment that is the greater of:</a:t>
            </a:r>
          </a:p>
          <a:p>
            <a:pPr lvl="2" fontAlgn="base"/>
            <a:r>
              <a:rPr lang="en-US" sz="2200" b="1" i="1" dirty="0"/>
              <a:t>2% of Annual Net Patient Care Revenues, or</a:t>
            </a:r>
          </a:p>
          <a:p>
            <a:pPr lvl="2" fontAlgn="base"/>
            <a:r>
              <a:rPr lang="en-US" sz="2200" b="1" i="1" dirty="0"/>
              <a:t>Their calculated Base Payment.</a:t>
            </a:r>
          </a:p>
          <a:p>
            <a:pPr fontAlgn="base"/>
            <a:endParaRPr lang="en-US" b="1" dirty="0"/>
          </a:p>
          <a:p>
            <a:pPr fontAlgn="base"/>
            <a:r>
              <a:rPr lang="en-US" b="1" dirty="0"/>
              <a:t>Step 2: Deductions of Prior PRF Payments From Base Payments</a:t>
            </a:r>
          </a:p>
          <a:p>
            <a:pPr lvl="1" fontAlgn="base"/>
            <a:r>
              <a:rPr lang="en-US" dirty="0"/>
              <a:t>HRSA will deduct prior Provider Relief Fund payments that were not previously deducted in Phase 3. This will allow providers that have not recently benefitted from the Provider Relief Fund to receive greater financial support.</a:t>
            </a:r>
          </a:p>
          <a:p>
            <a:pPr lvl="1" fontAlgn="base"/>
            <a:r>
              <a:rPr lang="en-US" b="1" i="1" dirty="0"/>
              <a:t>It appears, however, that HRSA may be offsetting ALL previous phase funding from the Phase 4 calculation, in spite of the differing timeframes for justification.</a:t>
            </a:r>
          </a:p>
          <a:p>
            <a:pPr marL="0" indent="0" fontAlgn="base">
              <a:buNone/>
            </a:pPr>
            <a:endParaRPr lang="en-US" dirty="0"/>
          </a:p>
          <a:p>
            <a:pPr lvl="1" fontAlgn="base"/>
            <a:endParaRPr lang="en-US" dirty="0"/>
          </a:p>
        </p:txBody>
      </p:sp>
    </p:spTree>
    <p:extLst>
      <p:ext uri="{BB962C8B-B14F-4D97-AF65-F5344CB8AC3E}">
        <p14:creationId xmlns:p14="http://schemas.microsoft.com/office/powerpoint/2010/main" val="3533758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4100" y="-116378"/>
            <a:ext cx="10560006" cy="1018552"/>
          </a:xfrm>
        </p:spPr>
        <p:txBody>
          <a:bodyPr>
            <a:normAutofit/>
          </a:bodyPr>
          <a:lstStyle/>
          <a:p>
            <a:r>
              <a:rPr lang="en-US" sz="3000" b="1" dirty="0"/>
              <a:t>Phase 4 Methodology</a:t>
            </a:r>
            <a:endParaRPr lang="en-US" sz="3000" dirty="0"/>
          </a:p>
        </p:txBody>
      </p:sp>
      <p:sp>
        <p:nvSpPr>
          <p:cNvPr id="4" name="Content Placeholder 3"/>
          <p:cNvSpPr>
            <a:spLocks noGrp="1"/>
          </p:cNvSpPr>
          <p:nvPr>
            <p:ph idx="1"/>
          </p:nvPr>
        </p:nvSpPr>
        <p:spPr>
          <a:xfrm>
            <a:off x="-1" y="573879"/>
            <a:ext cx="12192001" cy="4839402"/>
          </a:xfrm>
        </p:spPr>
        <p:txBody>
          <a:bodyPr vert="horz" lIns="91440" tIns="45720" rIns="91440" bIns="45720" numCol="1" rtlCol="0" anchor="t">
            <a:noAutofit/>
          </a:bodyPr>
          <a:lstStyle/>
          <a:p>
            <a:pPr fontAlgn="base"/>
            <a:r>
              <a:rPr lang="en-US" b="1" dirty="0"/>
              <a:t>Step 3: Calculating Bonus Payments</a:t>
            </a:r>
          </a:p>
          <a:p>
            <a:pPr lvl="1" fontAlgn="base"/>
            <a:r>
              <a:rPr lang="en-US" dirty="0"/>
              <a:t>Approximately 25% of the Phase 4 funding will be used to make Bonus Payments to providers based on Medicare, Medicaid, and CHIP administrative claims data from January 1, 2019 through September 30, 2020. HRSA used data to which it already has access.</a:t>
            </a:r>
          </a:p>
          <a:p>
            <a:pPr lvl="2" fontAlgn="base"/>
            <a:r>
              <a:rPr lang="en-US" dirty="0"/>
              <a:t>HRSA will price Medicaid and CHIP claims data at Medicare rates, in order to promote equity between Medicare and Medicaid/CHIP reimbursement rates. There will be some limited exceptions for certain services provided predominantly in Medicaid and CHIP, when those services are not typically provided (and therefore not priced) by Medicare.</a:t>
            </a:r>
          </a:p>
          <a:p>
            <a:pPr lvl="2" fontAlgn="base"/>
            <a:r>
              <a:rPr lang="en-US" dirty="0"/>
              <a:t>HRSA will calculate the number and type of Medicare, Medicaid, and CHIP claims per billing TIN, and multiply them by the relevant prices from Step 1.</a:t>
            </a:r>
          </a:p>
          <a:p>
            <a:pPr lvl="2" fontAlgn="base"/>
            <a:r>
              <a:rPr lang="en-US" dirty="0"/>
              <a:t>HRSA will adjust the Bonus Payments to the portion of funding set aside for bonus payments.</a:t>
            </a:r>
          </a:p>
          <a:p>
            <a:pPr lvl="2" fontAlgn="base"/>
            <a:r>
              <a:rPr lang="en-US" dirty="0"/>
              <a:t>HRSA will then aggregate billing </a:t>
            </a:r>
            <a:r>
              <a:rPr lang="en-US" dirty="0" err="1"/>
              <a:t>TINs'</a:t>
            </a:r>
            <a:r>
              <a:rPr lang="en-US" dirty="0"/>
              <a:t> payments to the filing TIN (i.e., the applicant).</a:t>
            </a:r>
          </a:p>
          <a:p>
            <a:pPr lvl="1" fontAlgn="base"/>
            <a:r>
              <a:rPr lang="en-US" b="1" i="1" dirty="0"/>
              <a:t>The bonus payment methodology seems to be the same as ARP Rural, however, utilizing all Medicare/Medicaid/CHIP claims regardless of patient demographics. Also, the final calculation of benefit is based on the chart of provider size to determine applicable % impact (45%, 25%, or 20%).</a:t>
            </a:r>
          </a:p>
        </p:txBody>
      </p:sp>
    </p:spTree>
    <p:extLst>
      <p:ext uri="{BB962C8B-B14F-4D97-AF65-F5344CB8AC3E}">
        <p14:creationId xmlns:p14="http://schemas.microsoft.com/office/powerpoint/2010/main" val="1706662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ARP Rural &amp; Phase 4 Distribution Reconsideration</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pPr fontAlgn="base"/>
            <a:r>
              <a:rPr lang="en-US" dirty="0"/>
              <a:t>The reconsideration window for ARP Rural and Phase 4 payments will open on February 1, 2022, and will be open for at least 45 days. </a:t>
            </a:r>
          </a:p>
          <a:p>
            <a:pPr lvl="1" fontAlgn="base"/>
            <a:r>
              <a:rPr lang="en-US" dirty="0"/>
              <a:t>Additional details regarding reconsideration of ARP Rural and Phase 4 will be posted to this website by February 1, 2022.</a:t>
            </a:r>
          </a:p>
          <a:p>
            <a:pPr fontAlgn="base"/>
            <a:r>
              <a:rPr lang="en-US" dirty="0"/>
              <a:t>HRSA notes that the PRF Reconsideration Process is intended for providers who believe their payment was not calculated correctly. </a:t>
            </a:r>
          </a:p>
          <a:p>
            <a:pPr lvl="1" fontAlgn="base"/>
            <a:r>
              <a:rPr lang="en-US" dirty="0"/>
              <a:t>Providers will </a:t>
            </a:r>
            <a:r>
              <a:rPr lang="en-US" b="1" i="1" dirty="0"/>
              <a:t>not</a:t>
            </a:r>
            <a:r>
              <a:rPr lang="en-US" dirty="0"/>
              <a:t> have an opportunity to submit an application if they missed a deadline.</a:t>
            </a:r>
          </a:p>
          <a:p>
            <a:pPr lvl="1" fontAlgn="base"/>
            <a:r>
              <a:rPr lang="en-US" dirty="0"/>
              <a:t>Providers will </a:t>
            </a:r>
            <a:r>
              <a:rPr lang="en-US" b="1" i="1" dirty="0"/>
              <a:t>not</a:t>
            </a:r>
            <a:r>
              <a:rPr lang="en-US" dirty="0"/>
              <a:t> be able to revise or correct their original application (e.g., elect to be considered for ARP Rural payment after their Phase 4/ARP Rural application was submitted).</a:t>
            </a:r>
          </a:p>
          <a:p>
            <a:pPr lvl="1" fontAlgn="base"/>
            <a:r>
              <a:rPr lang="en-US" b="1" i="1" dirty="0"/>
              <a:t>HRSA will not consider reconsideration requests that would require a change to payment methodology or policy.</a:t>
            </a:r>
          </a:p>
          <a:p>
            <a:pPr fontAlgn="base"/>
            <a:endParaRPr lang="en-US" dirty="0"/>
          </a:p>
          <a:p>
            <a:endParaRPr lang="en-US" sz="2600" dirty="0"/>
          </a:p>
        </p:txBody>
      </p:sp>
    </p:spTree>
    <p:extLst>
      <p:ext uri="{BB962C8B-B14F-4D97-AF65-F5344CB8AC3E}">
        <p14:creationId xmlns:p14="http://schemas.microsoft.com/office/powerpoint/2010/main" val="2004518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560006" cy="1018552"/>
          </a:xfrm>
        </p:spPr>
        <p:txBody>
          <a:bodyPr>
            <a:normAutofit/>
          </a:bodyPr>
          <a:lstStyle/>
          <a:p>
            <a:r>
              <a:rPr lang="en-US" sz="3000" b="1" dirty="0"/>
              <a:t>ARP Rural &amp; Phase 4 Distribution Reconsideration</a:t>
            </a:r>
            <a:endParaRPr lang="en-US" sz="3000" dirty="0"/>
          </a:p>
        </p:txBody>
      </p:sp>
      <p:sp>
        <p:nvSpPr>
          <p:cNvPr id="4" name="Content Placeholder 3"/>
          <p:cNvSpPr>
            <a:spLocks noGrp="1"/>
          </p:cNvSpPr>
          <p:nvPr>
            <p:ph idx="1"/>
          </p:nvPr>
        </p:nvSpPr>
        <p:spPr>
          <a:xfrm>
            <a:off x="0" y="923015"/>
            <a:ext cx="12192001" cy="4839402"/>
          </a:xfrm>
        </p:spPr>
        <p:txBody>
          <a:bodyPr vert="horz" lIns="91440" tIns="45720" rIns="91440" bIns="45720" numCol="1" rtlCol="0" anchor="t">
            <a:noAutofit/>
          </a:bodyPr>
          <a:lstStyle/>
          <a:p>
            <a:pPr fontAlgn="base"/>
            <a:r>
              <a:rPr lang="en-US" dirty="0"/>
              <a:t>Editorial Comment: Given the internal factors unreleased currently, it would appear that there is insufficient transparency in either the ARP Rural or Phase 4 payments to craft a specific reconsideration request. </a:t>
            </a:r>
          </a:p>
          <a:p>
            <a:pPr lvl="1" fontAlgn="base"/>
            <a:r>
              <a:rPr lang="en-US" dirty="0"/>
              <a:t>For example, we suspect that some providers Phase 4 payments were significantly lower due to offset from prior payments. HRSA would need to release the detail calculations to prove that, however.</a:t>
            </a:r>
          </a:p>
          <a:p>
            <a:pPr lvl="1" fontAlgn="base"/>
            <a:r>
              <a:rPr lang="en-US" dirty="0"/>
              <a:t>The national Medicare rates utilized have not been specifically released as part of the HRSA data. And, how are providers with adjustable rates impacted by “national Medicare” (Critical Access Hospital, Rural Health Clinics, etc.)?</a:t>
            </a:r>
          </a:p>
          <a:p>
            <a:pPr fontAlgn="base"/>
            <a:r>
              <a:rPr lang="en-US" dirty="0"/>
              <a:t>Participating providers might want to consider submitting FAQs to the HRSA portal to clarify those factors to facilitate an accurate recalculation.</a:t>
            </a:r>
          </a:p>
          <a:p>
            <a:pPr fontAlgn="base"/>
            <a:endParaRPr lang="en-US" dirty="0"/>
          </a:p>
          <a:p>
            <a:pPr fontAlgn="base"/>
            <a:endParaRPr lang="en-US" dirty="0"/>
          </a:p>
          <a:p>
            <a:endParaRPr lang="en-US" sz="2600" dirty="0"/>
          </a:p>
        </p:txBody>
      </p:sp>
    </p:spTree>
    <p:extLst>
      <p:ext uri="{BB962C8B-B14F-4D97-AF65-F5344CB8AC3E}">
        <p14:creationId xmlns:p14="http://schemas.microsoft.com/office/powerpoint/2010/main" val="3108545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p:cNvSpPr>
            <a:spLocks noGrp="1"/>
          </p:cNvSpPr>
          <p:nvPr>
            <p:ph type="ctrTitle"/>
          </p:nvPr>
        </p:nvSpPr>
        <p:spPr>
          <a:xfrm>
            <a:off x="1524000" y="2250961"/>
            <a:ext cx="9144000" cy="1017134"/>
          </a:xfrm>
        </p:spPr>
        <p:txBody>
          <a:bodyPr>
            <a:normAutofit fontScale="90000"/>
          </a:bodyPr>
          <a:lstStyle/>
          <a:p>
            <a:r>
              <a:rPr lang="en-US" sz="6600" dirty="0"/>
              <a:t>Wrap Up &amp; Questions</a:t>
            </a:r>
            <a:br>
              <a:rPr lang="en-US" sz="6600" dirty="0"/>
            </a:br>
            <a:endParaRPr lang="en-US" sz="6600" dirty="0"/>
          </a:p>
        </p:txBody>
      </p:sp>
      <p:sp>
        <p:nvSpPr>
          <p:cNvPr id="7" name="Subtitle 2">
            <a:extLst>
              <a:ext uri="{FF2B5EF4-FFF2-40B4-BE49-F238E27FC236}">
                <a16:creationId xmlns:a16="http://schemas.microsoft.com/office/drawing/2014/main" id="{0EC0FF51-E273-488C-9F4B-1B48232EC6BF}"/>
              </a:ext>
            </a:extLst>
          </p:cNvPr>
          <p:cNvSpPr>
            <a:spLocks noGrp="1"/>
          </p:cNvSpPr>
          <p:nvPr>
            <p:ph type="subTitle" idx="1"/>
          </p:nvPr>
        </p:nvSpPr>
        <p:spPr>
          <a:xfrm>
            <a:off x="381000" y="1915986"/>
            <a:ext cx="11430000" cy="3026028"/>
          </a:xfrm>
        </p:spPr>
        <p:txBody>
          <a:bodyPr>
            <a:normAutofit/>
          </a:bodyPr>
          <a:lstStyle/>
          <a:p>
            <a:endParaRPr lang="en-US" dirty="0"/>
          </a:p>
          <a:p>
            <a:r>
              <a:rPr lang="en-US" dirty="0"/>
              <a:t>You can ask a question in the chat       . </a:t>
            </a:r>
          </a:p>
          <a:p>
            <a:r>
              <a:rPr lang="en-US" dirty="0"/>
              <a:t>Or, if you wish to be unmuted, please raise your hand        &amp;       and a moderator will enable your microphone.</a:t>
            </a:r>
          </a:p>
          <a:p>
            <a:endParaRPr lang="en-US" dirty="0"/>
          </a:p>
          <a:p>
            <a:endParaRPr lang="en-US" dirty="0"/>
          </a:p>
          <a:p>
            <a:endParaRPr lang="en-US" dirty="0"/>
          </a:p>
        </p:txBody>
      </p:sp>
      <p:pic>
        <p:nvPicPr>
          <p:cNvPr id="8" name="Picture 7">
            <a:extLst>
              <a:ext uri="{FF2B5EF4-FFF2-40B4-BE49-F238E27FC236}">
                <a16:creationId xmlns:a16="http://schemas.microsoft.com/office/drawing/2014/main" id="{A370BB8E-1552-4DAE-90A7-850B5549D019}"/>
              </a:ext>
            </a:extLst>
          </p:cNvPr>
          <p:cNvPicPr>
            <a:picLocks noChangeAspect="1"/>
          </p:cNvPicPr>
          <p:nvPr/>
        </p:nvPicPr>
        <p:blipFill>
          <a:blip r:embed="rId3"/>
          <a:stretch>
            <a:fillRect/>
          </a:stretch>
        </p:blipFill>
        <p:spPr>
          <a:xfrm>
            <a:off x="2959277" y="3820373"/>
            <a:ext cx="6273445" cy="1013481"/>
          </a:xfrm>
          <a:prstGeom prst="rect">
            <a:avLst/>
          </a:prstGeom>
        </p:spPr>
      </p:pic>
      <p:sp>
        <p:nvSpPr>
          <p:cNvPr id="9" name="Oval 8">
            <a:extLst>
              <a:ext uri="{FF2B5EF4-FFF2-40B4-BE49-F238E27FC236}">
                <a16:creationId xmlns:a16="http://schemas.microsoft.com/office/drawing/2014/main" id="{13B09615-06FF-4D5C-8085-6A04CFCCF97E}"/>
              </a:ext>
            </a:extLst>
          </p:cNvPr>
          <p:cNvSpPr/>
          <p:nvPr/>
        </p:nvSpPr>
        <p:spPr>
          <a:xfrm>
            <a:off x="7924800" y="2414714"/>
            <a:ext cx="304800"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0" name="Oval 9">
            <a:extLst>
              <a:ext uri="{FF2B5EF4-FFF2-40B4-BE49-F238E27FC236}">
                <a16:creationId xmlns:a16="http://schemas.microsoft.com/office/drawing/2014/main" id="{3F66AB4F-D123-4A8C-810D-3C5DD02A2EC0}"/>
              </a:ext>
            </a:extLst>
          </p:cNvPr>
          <p:cNvSpPr/>
          <p:nvPr/>
        </p:nvSpPr>
        <p:spPr>
          <a:xfrm>
            <a:off x="7190509" y="2883267"/>
            <a:ext cx="304800"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1" name="Oval 10">
            <a:extLst>
              <a:ext uri="{FF2B5EF4-FFF2-40B4-BE49-F238E27FC236}">
                <a16:creationId xmlns:a16="http://schemas.microsoft.com/office/drawing/2014/main" id="{5CA31C3A-1D45-4920-9217-8170C832E3CC}"/>
              </a:ext>
            </a:extLst>
          </p:cNvPr>
          <p:cNvSpPr/>
          <p:nvPr/>
        </p:nvSpPr>
        <p:spPr>
          <a:xfrm>
            <a:off x="7876309" y="2883267"/>
            <a:ext cx="287482" cy="304800"/>
          </a:xfrm>
          <a:prstGeom prst="ellipse">
            <a:avLst/>
          </a:prstGeom>
          <a:solidFill>
            <a:srgbClr val="D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extLst>
      <p:ext uri="{BB962C8B-B14F-4D97-AF65-F5344CB8AC3E}">
        <p14:creationId xmlns:p14="http://schemas.microsoft.com/office/powerpoint/2010/main" val="87295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Federal No Surprises Act</a:t>
            </a:r>
            <a:br>
              <a:rPr lang="en-US" dirty="0"/>
            </a:br>
            <a:endParaRPr lang="en-US" dirty="0"/>
          </a:p>
        </p:txBody>
      </p:sp>
      <p:sp>
        <p:nvSpPr>
          <p:cNvPr id="4" name="Slide Number Placeholder 3"/>
          <p:cNvSpPr>
            <a:spLocks noGrp="1"/>
          </p:cNvSpPr>
          <p:nvPr>
            <p:ph type="sldNum" sz="quarter" idx="12"/>
          </p:nvPr>
        </p:nvSpPr>
        <p:spPr/>
        <p:txBody>
          <a:bodyPr/>
          <a:lstStyle/>
          <a:p>
            <a:fld id="{EB26B203-0E38-4050-8C69-74950DF6919E}" type="slidenum">
              <a:rPr lang="en-US" smtClean="0"/>
              <a:pPr/>
              <a:t>5</a:t>
            </a:fld>
            <a:endParaRPr lang="en-US" dirty="0"/>
          </a:p>
        </p:txBody>
      </p:sp>
    </p:spTree>
    <p:extLst>
      <p:ext uri="{BB962C8B-B14F-4D97-AF65-F5344CB8AC3E}">
        <p14:creationId xmlns:p14="http://schemas.microsoft.com/office/powerpoint/2010/main" val="104403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Billing Part I</a:t>
            </a:r>
          </a:p>
        </p:txBody>
      </p:sp>
      <p:sp>
        <p:nvSpPr>
          <p:cNvPr id="4" name="Slide Number Placeholder 3"/>
          <p:cNvSpPr>
            <a:spLocks noGrp="1"/>
          </p:cNvSpPr>
          <p:nvPr>
            <p:ph type="sldNum" sz="quarter" idx="12"/>
          </p:nvPr>
        </p:nvSpPr>
        <p:spPr/>
        <p:txBody>
          <a:bodyPr/>
          <a:lstStyle/>
          <a:p>
            <a:fld id="{EB26B203-0E38-4050-8C69-74950DF6919E}" type="slidenum">
              <a:rPr lang="en-US" smtClean="0"/>
              <a:pPr/>
              <a:t>6</a:t>
            </a:fld>
            <a:endParaRPr lang="en-US" dirty="0"/>
          </a:p>
        </p:txBody>
      </p:sp>
    </p:spTree>
    <p:extLst>
      <p:ext uri="{BB962C8B-B14F-4D97-AF65-F5344CB8AC3E}">
        <p14:creationId xmlns:p14="http://schemas.microsoft.com/office/powerpoint/2010/main" val="43101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Providers and Facilities</a:t>
            </a:r>
          </a:p>
        </p:txBody>
      </p:sp>
      <p:sp>
        <p:nvSpPr>
          <p:cNvPr id="6" name="Content Placeholder 5"/>
          <p:cNvSpPr>
            <a:spLocks noGrp="1"/>
          </p:cNvSpPr>
          <p:nvPr>
            <p:ph idx="1"/>
          </p:nvPr>
        </p:nvSpPr>
        <p:spPr/>
        <p:txBody>
          <a:bodyPr/>
          <a:lstStyle/>
          <a:p>
            <a:r>
              <a:rPr lang="en-US" dirty="0"/>
              <a:t>Emergency departments of hospitals;</a:t>
            </a:r>
          </a:p>
          <a:p>
            <a:r>
              <a:rPr lang="en-US" dirty="0"/>
              <a:t>Independent freestanding emergency Departments</a:t>
            </a:r>
          </a:p>
          <a:p>
            <a:r>
              <a:rPr lang="en-US" dirty="0"/>
              <a:t>Health care providers (defined by the regulation as: Physician or a licensed healthcare provider acting within the scope of his or her license) and</a:t>
            </a:r>
          </a:p>
          <a:p>
            <a:r>
              <a:rPr lang="en-US" dirty="0"/>
              <a:t>Healthcare Facilities (nonemergency services) (the rule included in the definition: Hospital, Hospital outpatient department; Critical Access Hospital and Ambulatory Surgical Center)</a:t>
            </a:r>
          </a:p>
          <a:p>
            <a:r>
              <a:rPr lang="en-US" dirty="0"/>
              <a:t>Providers of air ambulance services</a:t>
            </a:r>
          </a:p>
          <a:p>
            <a:r>
              <a:rPr lang="en-US" dirty="0"/>
              <a:t> </a:t>
            </a:r>
          </a:p>
          <a:p>
            <a:endParaRPr lang="en-US" dirty="0"/>
          </a:p>
        </p:txBody>
      </p:sp>
      <p:sp>
        <p:nvSpPr>
          <p:cNvPr id="4" name="Slide Number Placeholder 3"/>
          <p:cNvSpPr>
            <a:spLocks noGrp="1"/>
          </p:cNvSpPr>
          <p:nvPr>
            <p:ph type="sldNum" sz="quarter" idx="12"/>
          </p:nvPr>
        </p:nvSpPr>
        <p:spPr/>
        <p:txBody>
          <a:bodyPr/>
          <a:lstStyle/>
          <a:p>
            <a:fld id="{1C7159F1-8878-4471-B265-0343A46171A1}" type="slidenum">
              <a:rPr lang="en-US" smtClean="0"/>
              <a:pPr/>
              <a:t>7</a:t>
            </a:fld>
            <a:endParaRPr lang="en-US" dirty="0"/>
          </a:p>
        </p:txBody>
      </p:sp>
    </p:spTree>
    <p:extLst>
      <p:ext uri="{BB962C8B-B14F-4D97-AF65-F5344CB8AC3E}">
        <p14:creationId xmlns:p14="http://schemas.microsoft.com/office/powerpoint/2010/main" val="102865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Balance Billing in Cases of Emergency Services</a:t>
            </a:r>
          </a:p>
        </p:txBody>
      </p:sp>
      <p:sp>
        <p:nvSpPr>
          <p:cNvPr id="6" name="Content Placeholder 5"/>
          <p:cNvSpPr>
            <a:spLocks noGrp="1"/>
          </p:cNvSpPr>
          <p:nvPr>
            <p:ph idx="1"/>
          </p:nvPr>
        </p:nvSpPr>
        <p:spPr/>
        <p:txBody>
          <a:bodyPr/>
          <a:lstStyle/>
          <a:p>
            <a:r>
              <a:rPr lang="en-US" dirty="0"/>
              <a:t>Emergency Services at an emergency department of a hospital or an independent freestanding emergency department:</a:t>
            </a:r>
          </a:p>
          <a:p>
            <a:pPr marL="457200" indent="-457200">
              <a:buAutoNum type="arabicPeriod"/>
            </a:pPr>
            <a:r>
              <a:rPr lang="en-US" dirty="0"/>
              <a:t>The Nonparticipating emergency facility must not bill and must not hold liable the participant, beneficiary, or enrollee for a payment amount for such emergency services that exceeds the in network cost sharing requirements </a:t>
            </a:r>
          </a:p>
          <a:p>
            <a:pPr marL="457200" indent="-457200">
              <a:buAutoNum type="arabicPeriod"/>
            </a:pPr>
            <a:r>
              <a:rPr lang="en-US" dirty="0"/>
              <a:t>Nonparticipating provider must not bill and must not hold liable the participant, beneficiary, or enrollee for a payment amount for such emergency services that exceeds the in network cost sharing requirements </a:t>
            </a:r>
          </a:p>
        </p:txBody>
      </p:sp>
      <p:sp>
        <p:nvSpPr>
          <p:cNvPr id="4" name="Slide Number Placeholder 3"/>
          <p:cNvSpPr>
            <a:spLocks noGrp="1"/>
          </p:cNvSpPr>
          <p:nvPr>
            <p:ph type="sldNum" sz="quarter" idx="12"/>
          </p:nvPr>
        </p:nvSpPr>
        <p:spPr/>
        <p:txBody>
          <a:bodyPr/>
          <a:lstStyle/>
          <a:p>
            <a:fld id="{1C7159F1-8878-4471-B265-0343A46171A1}" type="slidenum">
              <a:rPr lang="en-US" smtClean="0"/>
              <a:pPr/>
              <a:t>8</a:t>
            </a:fld>
            <a:endParaRPr lang="en-US" dirty="0"/>
          </a:p>
        </p:txBody>
      </p:sp>
    </p:spTree>
    <p:extLst>
      <p:ext uri="{BB962C8B-B14F-4D97-AF65-F5344CB8AC3E}">
        <p14:creationId xmlns:p14="http://schemas.microsoft.com/office/powerpoint/2010/main" val="231543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Billing Part I</a:t>
            </a:r>
          </a:p>
        </p:txBody>
      </p:sp>
      <p:sp>
        <p:nvSpPr>
          <p:cNvPr id="3" name="Content Placeholder 2"/>
          <p:cNvSpPr>
            <a:spLocks noGrp="1"/>
          </p:cNvSpPr>
          <p:nvPr>
            <p:ph idx="1"/>
          </p:nvPr>
        </p:nvSpPr>
        <p:spPr/>
        <p:txBody>
          <a:bodyPr/>
          <a:lstStyle/>
          <a:p>
            <a:r>
              <a:rPr lang="en-US" dirty="0"/>
              <a:t>	</a:t>
            </a:r>
            <a:r>
              <a:rPr lang="en-US" sz="1600" dirty="0"/>
              <a:t>Insurance Companies must provide coverage in the emergency room or a free standing emergency department for emergency services without a prior authorization</a:t>
            </a:r>
          </a:p>
          <a:p>
            <a:pPr eaLnBrk="0" hangingPunct="0"/>
            <a:r>
              <a:rPr lang="en-US" sz="1600" dirty="0"/>
              <a:t>	Cost-sharing amounts for emergency services furnished by nonparticipating providers or facilities, and for nonemergency services furnished by nonparticipating providers at certain participating facilities, must be calculated based on one of the following amounts:</a:t>
            </a:r>
          </a:p>
          <a:p>
            <a:pPr eaLnBrk="0" hangingPunct="0"/>
            <a:r>
              <a:rPr lang="en-US" sz="1600" dirty="0"/>
              <a:t> (1) An amount determined by an applicable All-Payer Model Agreement under Social Security Act section 1115A; </a:t>
            </a:r>
          </a:p>
          <a:p>
            <a:pPr eaLnBrk="0" hangingPunct="0"/>
            <a:r>
              <a:rPr lang="en-US" sz="1600" dirty="0"/>
              <a:t>(2) if there is no such applicable All-Payer Model Agreement, an amount determined by a specified state law; or</a:t>
            </a:r>
          </a:p>
          <a:p>
            <a:r>
              <a:rPr lang="en-US" sz="1600" dirty="0"/>
              <a:t>(3) if there is no such applicable All- Payer Model Agreement or specified state law, the lesser of the billed charge or the plan’s or issuer’s median contracted rate, the latter referred to as the qualifying payment amount (QPA). </a:t>
            </a:r>
          </a:p>
          <a:p>
            <a:r>
              <a:rPr lang="en-US" sz="1600" dirty="0"/>
              <a:t>	</a:t>
            </a:r>
          </a:p>
        </p:txBody>
      </p:sp>
      <p:sp>
        <p:nvSpPr>
          <p:cNvPr id="4" name="Slide Number Placeholder 3"/>
          <p:cNvSpPr>
            <a:spLocks noGrp="1"/>
          </p:cNvSpPr>
          <p:nvPr>
            <p:ph type="sldNum" sz="quarter" idx="12"/>
          </p:nvPr>
        </p:nvSpPr>
        <p:spPr/>
        <p:txBody>
          <a:bodyPr/>
          <a:lstStyle/>
          <a:p>
            <a:fld id="{EB26B203-0E38-4050-8C69-74950DF6919E}" type="slidenum">
              <a:rPr lang="en-US" smtClean="0"/>
              <a:pPr/>
              <a:t>9</a:t>
            </a:fld>
            <a:endParaRPr lang="en-US" dirty="0"/>
          </a:p>
        </p:txBody>
      </p:sp>
    </p:spTree>
    <p:extLst>
      <p:ext uri="{BB962C8B-B14F-4D97-AF65-F5344CB8AC3E}">
        <p14:creationId xmlns:p14="http://schemas.microsoft.com/office/powerpoint/2010/main" val="753425338"/>
      </p:ext>
    </p:extLst>
  </p:cSld>
  <p:clrMapOvr>
    <a:masterClrMapping/>
  </p:clrMapOvr>
</p:sld>
</file>

<file path=ppt/theme/theme1.xml><?xml version="1.0" encoding="utf-8"?>
<a:theme xmlns:a="http://schemas.openxmlformats.org/drawingml/2006/main" name="title">
  <a:themeElements>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6803</TotalTime>
  <Words>4182</Words>
  <Application>Microsoft Office PowerPoint</Application>
  <PresentationFormat>Widescreen</PresentationFormat>
  <Paragraphs>284</Paragraphs>
  <Slides>46</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46</vt:i4>
      </vt:variant>
    </vt:vector>
  </HeadingPairs>
  <TitlesOfParts>
    <vt:vector size="54" baseType="lpstr">
      <vt:lpstr>Arial</vt:lpstr>
      <vt:lpstr>Calibri</vt:lpstr>
      <vt:lpstr>Calibri Light</vt:lpstr>
      <vt:lpstr>inherit</vt:lpstr>
      <vt:lpstr>Segoe UI</vt:lpstr>
      <vt:lpstr>title</vt:lpstr>
      <vt:lpstr>Office Theme</vt:lpstr>
      <vt:lpstr>1_Office Theme</vt:lpstr>
      <vt:lpstr>Welcome to the No Surprises Act Legislation Webinar</vt:lpstr>
      <vt:lpstr>No Surprises Act Legislation Surprise Billing –  December 22, 2021</vt:lpstr>
      <vt:lpstr>Disclaimer</vt:lpstr>
      <vt:lpstr>Surprise Billing</vt:lpstr>
      <vt:lpstr>Federal No Surprises Act </vt:lpstr>
      <vt:lpstr>Surprise Billing Part I</vt:lpstr>
      <vt:lpstr>Providers and Facilities</vt:lpstr>
      <vt:lpstr>Balance Billing in Cases of Emergency Services</vt:lpstr>
      <vt:lpstr>Surprise Billing Part I</vt:lpstr>
      <vt:lpstr>Balance Billing in Cases of Emergency Services</vt:lpstr>
      <vt:lpstr>Balance Billing in Cases of Emergency Services</vt:lpstr>
      <vt:lpstr>Balance Billing in Cases of Non-Emergency Services </vt:lpstr>
      <vt:lpstr>Consent and Notice</vt:lpstr>
      <vt:lpstr>Notice and Consent do not Apply</vt:lpstr>
      <vt:lpstr>Consent</vt:lpstr>
      <vt:lpstr>Consent Elements</vt:lpstr>
      <vt:lpstr>Consent Timing</vt:lpstr>
      <vt:lpstr>Written Notice Requirements</vt:lpstr>
      <vt:lpstr>Surprise Billing</vt:lpstr>
      <vt:lpstr>Surprise Billing</vt:lpstr>
      <vt:lpstr>Disclosure </vt:lpstr>
      <vt:lpstr>Surprise billing part ii</vt:lpstr>
      <vt:lpstr>Independent Dispute Resolution</vt:lpstr>
      <vt:lpstr>Independent Dispute Resolution</vt:lpstr>
      <vt:lpstr>Good Faith Estimates</vt:lpstr>
      <vt:lpstr>Good Faith Estimates (Self-Pay)</vt:lpstr>
      <vt:lpstr>Good Faith Estimate</vt:lpstr>
      <vt:lpstr>Good Faith Estimate</vt:lpstr>
      <vt:lpstr>Good Faith Estimate Enforcement</vt:lpstr>
      <vt:lpstr>Timing for Good Faith Estimates</vt:lpstr>
      <vt:lpstr>Good Faith Estimate</vt:lpstr>
      <vt:lpstr>Patient Provider Dispute Resolution</vt:lpstr>
      <vt:lpstr>AHA and AMA Lawsuit</vt:lpstr>
      <vt:lpstr>State and Federal Surprise Billing </vt:lpstr>
      <vt:lpstr>COVID PRF Funding Update  &amp;  No Surprises Act</vt:lpstr>
      <vt:lpstr>HRSA Provider Relief Fund (PRF) Updates</vt:lpstr>
      <vt:lpstr>HRSA Provider Relief Fund (PRF) Updates</vt:lpstr>
      <vt:lpstr>ARP Rural Methodology- Reminder</vt:lpstr>
      <vt:lpstr>ARP Rural Methodology</vt:lpstr>
      <vt:lpstr>Phase 4 Methodology</vt:lpstr>
      <vt:lpstr>Phase 4 Methodology</vt:lpstr>
      <vt:lpstr>Phase 4 Methodology</vt:lpstr>
      <vt:lpstr>Phase 4 Methodology</vt:lpstr>
      <vt:lpstr>ARP Rural &amp; Phase 4 Distribution Reconsideration</vt:lpstr>
      <vt:lpstr>ARP Rural &amp; Phase 4 Distribution Reconsideration</vt:lpstr>
      <vt:lpstr>Wrap Up &amp; Questions </vt:lpstr>
    </vt:vector>
  </TitlesOfParts>
  <Company>Morris, Manning &amp; Martin,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Morris, Manning &amp; Martin, LLP</dc:creator>
  <cp:lastModifiedBy>Aaron Higgins</cp:lastModifiedBy>
  <cp:revision>272</cp:revision>
  <cp:lastPrinted>2021-05-05T14:42:25Z</cp:lastPrinted>
  <dcterms:created xsi:type="dcterms:W3CDTF">2008-09-23T20:14:18Z</dcterms:created>
  <dcterms:modified xsi:type="dcterms:W3CDTF">2021-12-22T16:49:28Z</dcterms:modified>
</cp:coreProperties>
</file>