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41"/>
  </p:notesMasterIdLst>
  <p:sldIdLst>
    <p:sldId id="394" r:id="rId5"/>
    <p:sldId id="649" r:id="rId6"/>
    <p:sldId id="429" r:id="rId7"/>
    <p:sldId id="418" r:id="rId8"/>
    <p:sldId id="465" r:id="rId9"/>
    <p:sldId id="476" r:id="rId10"/>
    <p:sldId id="420" r:id="rId11"/>
    <p:sldId id="458" r:id="rId12"/>
    <p:sldId id="431" r:id="rId13"/>
    <p:sldId id="425" r:id="rId14"/>
    <p:sldId id="447" r:id="rId15"/>
    <p:sldId id="439" r:id="rId16"/>
    <p:sldId id="438" r:id="rId17"/>
    <p:sldId id="445" r:id="rId18"/>
    <p:sldId id="463" r:id="rId19"/>
    <p:sldId id="462" r:id="rId20"/>
    <p:sldId id="441" r:id="rId21"/>
    <p:sldId id="464" r:id="rId22"/>
    <p:sldId id="442" r:id="rId23"/>
    <p:sldId id="451" r:id="rId24"/>
    <p:sldId id="452" r:id="rId25"/>
    <p:sldId id="444" r:id="rId26"/>
    <p:sldId id="448" r:id="rId27"/>
    <p:sldId id="449" r:id="rId28"/>
    <p:sldId id="477" r:id="rId29"/>
    <p:sldId id="456" r:id="rId30"/>
    <p:sldId id="446" r:id="rId31"/>
    <p:sldId id="460" r:id="rId32"/>
    <p:sldId id="435" r:id="rId33"/>
    <p:sldId id="432" r:id="rId34"/>
    <p:sldId id="436" r:id="rId35"/>
    <p:sldId id="412" r:id="rId36"/>
    <p:sldId id="461" r:id="rId37"/>
    <p:sldId id="433" r:id="rId38"/>
    <p:sldId id="428" r:id="rId39"/>
    <p:sldId id="421" r:id="rId40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22D"/>
    <a:srgbClr val="FF6600"/>
    <a:srgbClr val="2E75B6"/>
    <a:srgbClr val="7CC3EC"/>
    <a:srgbClr val="E7E6E6"/>
    <a:srgbClr val="5B9BD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C2978C-666B-4EEF-85C5-BC83AEFEDE96}" v="9" dt="2023-09-07T14:56:05.140"/>
    <p1510:client id="{70D247EC-9171-4577-88E0-9795C589FEF8}" v="1302" dt="2023-09-07T14:52:23.60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presProps" Target="pres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microsoft.com/office/2015/10/relationships/revisionInfo" Target="revisionInfo.xml"/><Relationship Id="rId20" Type="http://schemas.openxmlformats.org/officeDocument/2006/relationships/slide" Target="slides/slide16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BABFA-1411-43FB-889F-80B325327598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69FE8-5791-4588-B8F4-0682D05F3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398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eckershospitalreview.com/payer-issues/medicare-advantage-growth-among-top-5-commercial-payers.html" TargetMode="External"/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eckershospitalreview.com/payer-issues/medicare-advantage-growth-among-top-5-commercial-payers.html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eckershospitalreview.com/payer-issues/medicare-advantage-growth-among-top-5-commercial-payers.html" TargetMode="External"/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eckershospitalreview.com/payer-issues/medicare-advantage-growth-among-top-5-commercial-payers.html" TargetMode="External"/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eckershospitalreview.com/payer-issues/medicare-advantage-growth-among-top-5-commercial-payers.html" TargetMode="External"/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sz="1200" b="0" i="0">
                <a:effectLst/>
              </a:rPr>
              <a:t>Strategic Healthcare Partners was founded by Principals John Crew and Mike Scribner in 2009.</a:t>
            </a:r>
          </a:p>
          <a:p>
            <a:pPr marL="0" indent="0">
              <a:buFontTx/>
              <a:buNone/>
            </a:pPr>
            <a:endParaRPr lang="en-US" sz="1200" b="0" i="0">
              <a:effectLst/>
            </a:endParaRPr>
          </a:p>
          <a:p>
            <a:pPr marL="171450" indent="-171450">
              <a:buFontTx/>
              <a:buChar char="-"/>
            </a:pPr>
            <a:r>
              <a:rPr lang="en-US" sz="1200"/>
              <a:t>SHP brings over 30 years experience fighting alongside rural/smaller healthcare providers to ensure ongoing viability and success. </a:t>
            </a:r>
          </a:p>
          <a:p>
            <a:pPr marL="171450" indent="-171450">
              <a:buFontTx/>
              <a:buChar char="-"/>
            </a:pPr>
            <a:endParaRPr lang="en-US" sz="1200"/>
          </a:p>
          <a:p>
            <a:pPr marL="171450" indent="-171450">
              <a:buFontTx/>
              <a:buChar char="-"/>
            </a:pPr>
            <a:r>
              <a:rPr lang="en-US" sz="1200" b="0" i="0">
                <a:effectLst/>
              </a:rPr>
              <a:t>SHP serves a broad spectrum of healthcare clients; including 35+ hospitals, </a:t>
            </a:r>
            <a:r>
              <a:rPr lang="en-US" sz="1200"/>
              <a:t>over</a:t>
            </a:r>
            <a:r>
              <a:rPr lang="en-US" sz="1200" b="0" i="0">
                <a:effectLst/>
              </a:rPr>
              <a:t> 1,000 physicians/extenders, IPAs/CINs, ASCs, and all 22 of the community mental health centers </a:t>
            </a:r>
            <a:r>
              <a:rPr lang="en-US" sz="1200"/>
              <a:t>in Georgia.</a:t>
            </a:r>
          </a:p>
          <a:p>
            <a:pPr marL="171450" indent="-171450">
              <a:buFontTx/>
              <a:buChar char="-"/>
            </a:pPr>
            <a:endParaRPr lang="en-US" sz="1200"/>
          </a:p>
          <a:p>
            <a:r>
              <a:rPr lang="en-US" sz="1200"/>
              <a:t>-  ASC Services include </a:t>
            </a:r>
            <a:r>
              <a:rPr lang="en-US" sz="1200" b="0" i="0">
                <a:effectLst/>
              </a:rPr>
              <a:t>contract negotiation, managed care strategic planning, financial analysis, supply chain analysis, and revenue cycle analytics. 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F69FE8-5791-4588-B8F4-0682D05F30A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9109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hlinkClick r:id="rId3"/>
              </a:rPr>
              <a:t>https://www.beckershospitalreview.com/payer-issues/medicare-advantage-growth-among-top-5-commercial-payers.html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F69FE8-5791-4588-B8F4-0682D05F30AD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240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7CFB7-2218-4DC0-AAD3-1784988DB29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1178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hlinkClick r:id="rId3"/>
              </a:rPr>
              <a:t>https://www.beckershospitalreview.com/payer-issues/medicare-advantage-growth-among-top-5-commercial-payers.html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F69FE8-5791-4588-B8F4-0682D05F30A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3820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https://www.kff.org/medicare/issue-brief/medicare-advantage-in-2023-enrollment-update-and-key-trends/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F69FE8-5791-4588-B8F4-0682D05F30A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232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https://www.statista.com/statistics/1380847/medicare-advantage-enrollment-by-age-in-the-us/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F69FE8-5791-4588-B8F4-0682D05F30A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1722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F69FE8-5791-4588-B8F4-0682D05F30A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2931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hlinkClick r:id="rId3"/>
              </a:rPr>
              <a:t>https://www.beckershospitalreview.com/payer-issues/medicare-advantage-growth-among-top-5-commercial-payers.html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F69FE8-5791-4588-B8F4-0682D05F30AD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8499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hlinkClick r:id="rId3"/>
              </a:rPr>
              <a:t>https://www.beckershospitalreview.com/payer-issues/medicare-advantage-growth-among-top-5-commercial-payers.html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F69FE8-5791-4588-B8F4-0682D05F30AD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0561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hlinkClick r:id="rId3"/>
              </a:rPr>
              <a:t>https://www.beckershospitalreview.com/payer-issues/medicare-advantage-growth-among-top-5-commercial-payers.html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F69FE8-5791-4588-B8F4-0682D05F30AD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73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emf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2069098"/>
            <a:ext cx="9144000" cy="1017134"/>
          </a:xfrm>
        </p:spPr>
        <p:txBody>
          <a:bodyPr anchor="b"/>
          <a:lstStyle>
            <a:lvl1pPr algn="ctr">
              <a:defRPr sz="60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178307"/>
            <a:ext cx="9144000" cy="1326668"/>
          </a:xfrm>
        </p:spPr>
        <p:txBody>
          <a:bodyPr/>
          <a:lstStyle>
            <a:lvl1pPr marL="0" indent="0" algn="ctr">
              <a:buNone/>
              <a:defRPr sz="2400" baseline="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Speaker Name, Speaker Title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5849957"/>
            <a:ext cx="12192000" cy="67202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9397389" y="5552499"/>
            <a:ext cx="2093206" cy="1222873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029" y="5712245"/>
            <a:ext cx="1784028" cy="947450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2020991" y="6047624"/>
            <a:ext cx="25730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/>
                </a:solidFill>
              </a:rPr>
              <a:t>shpllc.com | 912-691-5711 </a:t>
            </a:r>
          </a:p>
        </p:txBody>
      </p:sp>
      <p:pic>
        <p:nvPicPr>
          <p:cNvPr id="11" name="Picture 10"/>
          <p:cNvPicPr/>
          <p:nvPr userDrawn="1"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777" y="6047624"/>
            <a:ext cx="311045" cy="311045"/>
          </a:xfrm>
          <a:prstGeom prst="rect">
            <a:avLst/>
          </a:prstGeom>
        </p:spPr>
      </p:pic>
      <p:pic>
        <p:nvPicPr>
          <p:cNvPr id="12" name="Picture 11"/>
          <p:cNvPicPr/>
          <p:nvPr userDrawn="1"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15" y="6047624"/>
            <a:ext cx="311045" cy="311045"/>
          </a:xfrm>
          <a:prstGeom prst="rect">
            <a:avLst/>
          </a:prstGeom>
        </p:spPr>
      </p:pic>
      <p:pic>
        <p:nvPicPr>
          <p:cNvPr id="13" name="Picture 12"/>
          <p:cNvPicPr/>
          <p:nvPr userDrawn="1"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075" y="6048259"/>
            <a:ext cx="311045" cy="311045"/>
          </a:xfrm>
          <a:prstGeom prst="rect">
            <a:avLst/>
          </a:prstGeom>
        </p:spPr>
      </p:pic>
      <p:pic>
        <p:nvPicPr>
          <p:cNvPr id="14" name="Picture 13"/>
          <p:cNvPicPr/>
          <p:nvPr userDrawn="1"/>
        </p:nvPicPr>
        <p:blipFill>
          <a:blip r:embed="rId6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955" y="6047624"/>
            <a:ext cx="311045" cy="311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218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6">
            <a:extLst>
              <a:ext uri="{FF2B5EF4-FFF2-40B4-BE49-F238E27FC236}">
                <a16:creationId xmlns:a16="http://schemas.microsoft.com/office/drawing/2014/main" id="{C1EDA442-156E-4E7F-B13F-61A30A151DE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838700" y="1529828"/>
            <a:ext cx="2514600" cy="2325144"/>
          </a:xfrm>
          <a:pattFill prst="lgGrid">
            <a:fgClr>
              <a:schemeClr val="accent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Drag and drop your picture here</a:t>
            </a:r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5DA2DB44-BC59-4C0D-B6BA-D0618B68915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115300" y="1529828"/>
            <a:ext cx="2514600" cy="2325144"/>
          </a:xfrm>
          <a:pattFill prst="lgGrid">
            <a:fgClr>
              <a:schemeClr val="accent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Drag and drop your picture here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794320A-928B-49B7-B0F6-514D2665841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562100" y="1529828"/>
            <a:ext cx="2514600" cy="2325144"/>
          </a:xfrm>
          <a:pattFill prst="lgGrid">
            <a:fgClr>
              <a:schemeClr val="accent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Drag and drop your picture here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5849957"/>
            <a:ext cx="12192000" cy="67202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9397389" y="5552499"/>
            <a:ext cx="2093206" cy="1222873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029" y="5712245"/>
            <a:ext cx="1784028" cy="947450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2020991" y="6047624"/>
            <a:ext cx="25730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/>
                </a:solidFill>
              </a:rPr>
              <a:t>shpllc.com | 912-691-5711 </a:t>
            </a:r>
          </a:p>
        </p:txBody>
      </p:sp>
      <p:pic>
        <p:nvPicPr>
          <p:cNvPr id="15" name="Picture 14"/>
          <p:cNvPicPr/>
          <p:nvPr userDrawn="1"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777" y="6047624"/>
            <a:ext cx="311045" cy="311045"/>
          </a:xfrm>
          <a:prstGeom prst="rect">
            <a:avLst/>
          </a:prstGeom>
        </p:spPr>
      </p:pic>
      <p:pic>
        <p:nvPicPr>
          <p:cNvPr id="16" name="Picture 15"/>
          <p:cNvPicPr/>
          <p:nvPr userDrawn="1"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623" y="6047624"/>
            <a:ext cx="311045" cy="311045"/>
          </a:xfrm>
          <a:prstGeom prst="rect">
            <a:avLst/>
          </a:prstGeom>
        </p:spPr>
      </p:pic>
      <p:pic>
        <p:nvPicPr>
          <p:cNvPr id="17" name="Picture 16"/>
          <p:cNvPicPr/>
          <p:nvPr userDrawn="1"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683" y="6048259"/>
            <a:ext cx="311045" cy="311045"/>
          </a:xfrm>
          <a:prstGeom prst="rect">
            <a:avLst/>
          </a:prstGeom>
        </p:spPr>
      </p:pic>
      <p:pic>
        <p:nvPicPr>
          <p:cNvPr id="18" name="Picture 17"/>
          <p:cNvPicPr/>
          <p:nvPr userDrawn="1"/>
        </p:nvPicPr>
        <p:blipFill>
          <a:blip r:embed="rId6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563" y="6047624"/>
            <a:ext cx="311045" cy="311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439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5DA2DB44-BC59-4C0D-B6BA-D0618B68915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25450" y="481903"/>
            <a:ext cx="5483754" cy="5070595"/>
          </a:xfrm>
          <a:pattFill prst="lgGrid">
            <a:fgClr>
              <a:schemeClr val="accent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Drag and drop your picture here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5849957"/>
            <a:ext cx="12192000" cy="67202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9397389" y="5552499"/>
            <a:ext cx="2093206" cy="1222873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029" y="5712245"/>
            <a:ext cx="1784028" cy="947450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2020991" y="6047624"/>
            <a:ext cx="25730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/>
                </a:solidFill>
              </a:rPr>
              <a:t>shpllc.com | 912-691-5711 </a:t>
            </a:r>
          </a:p>
        </p:txBody>
      </p:sp>
      <p:pic>
        <p:nvPicPr>
          <p:cNvPr id="15" name="Picture 14"/>
          <p:cNvPicPr/>
          <p:nvPr userDrawn="1"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777" y="6047624"/>
            <a:ext cx="311045" cy="311045"/>
          </a:xfrm>
          <a:prstGeom prst="rect">
            <a:avLst/>
          </a:prstGeom>
        </p:spPr>
      </p:pic>
      <p:pic>
        <p:nvPicPr>
          <p:cNvPr id="16" name="Picture 15"/>
          <p:cNvPicPr/>
          <p:nvPr userDrawn="1"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623" y="6047624"/>
            <a:ext cx="311045" cy="311045"/>
          </a:xfrm>
          <a:prstGeom prst="rect">
            <a:avLst/>
          </a:prstGeom>
        </p:spPr>
      </p:pic>
      <p:pic>
        <p:nvPicPr>
          <p:cNvPr id="17" name="Picture 16"/>
          <p:cNvPicPr/>
          <p:nvPr userDrawn="1"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683" y="6048259"/>
            <a:ext cx="311045" cy="311045"/>
          </a:xfrm>
          <a:prstGeom prst="rect">
            <a:avLst/>
          </a:prstGeom>
        </p:spPr>
      </p:pic>
      <p:pic>
        <p:nvPicPr>
          <p:cNvPr id="18" name="Picture 17"/>
          <p:cNvPicPr/>
          <p:nvPr userDrawn="1"/>
        </p:nvPicPr>
        <p:blipFill>
          <a:blip r:embed="rId6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563" y="6047624"/>
            <a:ext cx="311045" cy="311045"/>
          </a:xfrm>
          <a:prstGeom prst="rect">
            <a:avLst/>
          </a:prstGeom>
        </p:spPr>
      </p:pic>
      <p:sp>
        <p:nvSpPr>
          <p:cNvPr id="21" name="Title 1"/>
          <p:cNvSpPr>
            <a:spLocks noGrp="1"/>
          </p:cNvSpPr>
          <p:nvPr>
            <p:ph type="title" hasCustomPrompt="1"/>
          </p:nvPr>
        </p:nvSpPr>
        <p:spPr>
          <a:xfrm>
            <a:off x="6312966" y="481903"/>
            <a:ext cx="5396434" cy="1018552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Page Heading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6312966" y="1797913"/>
            <a:ext cx="5396434" cy="3754586"/>
          </a:xfrm>
        </p:spPr>
        <p:txBody>
          <a:bodyPr/>
          <a:lstStyle>
            <a:lvl1pPr>
              <a:buClr>
                <a:schemeClr val="accent1">
                  <a:lumMod val="75000"/>
                </a:schemeClr>
              </a:buClr>
              <a:defRPr/>
            </a:lvl1pPr>
            <a:lvl2pPr>
              <a:buClr>
                <a:schemeClr val="accent1">
                  <a:lumMod val="75000"/>
                </a:schemeClr>
              </a:buClr>
              <a:defRPr/>
            </a:lvl2pPr>
            <a:lvl3pPr>
              <a:buClr>
                <a:schemeClr val="accent1">
                  <a:lumMod val="75000"/>
                </a:schemeClr>
              </a:buClr>
              <a:defRPr/>
            </a:lvl3pPr>
            <a:lvl4pPr>
              <a:buClr>
                <a:schemeClr val="accent1">
                  <a:lumMod val="75000"/>
                </a:schemeClr>
              </a:buClr>
              <a:defRPr/>
            </a:lvl4pPr>
            <a:lvl5pPr>
              <a:buClr>
                <a:schemeClr val="accent1">
                  <a:lumMod val="75000"/>
                </a:schemeClr>
              </a:buCl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1272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5DA2DB44-BC59-4C0D-B6BA-D0618B68915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69306" y="481903"/>
            <a:ext cx="5483754" cy="5070595"/>
          </a:xfrm>
          <a:pattFill prst="lgGrid">
            <a:fgClr>
              <a:schemeClr val="accent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Drag and drop your picture here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5849957"/>
            <a:ext cx="12192000" cy="67202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9397389" y="5552499"/>
            <a:ext cx="2093206" cy="1222873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029" y="5712245"/>
            <a:ext cx="1784028" cy="947450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2020991" y="6047624"/>
            <a:ext cx="25730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/>
                </a:solidFill>
              </a:rPr>
              <a:t>shpllc.com | 912-691-5711 </a:t>
            </a:r>
          </a:p>
        </p:txBody>
      </p:sp>
      <p:pic>
        <p:nvPicPr>
          <p:cNvPr id="15" name="Picture 14"/>
          <p:cNvPicPr/>
          <p:nvPr userDrawn="1"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777" y="6047624"/>
            <a:ext cx="311045" cy="311045"/>
          </a:xfrm>
          <a:prstGeom prst="rect">
            <a:avLst/>
          </a:prstGeom>
        </p:spPr>
      </p:pic>
      <p:pic>
        <p:nvPicPr>
          <p:cNvPr id="16" name="Picture 15"/>
          <p:cNvPicPr/>
          <p:nvPr userDrawn="1"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623" y="6047624"/>
            <a:ext cx="311045" cy="311045"/>
          </a:xfrm>
          <a:prstGeom prst="rect">
            <a:avLst/>
          </a:prstGeom>
        </p:spPr>
      </p:pic>
      <p:pic>
        <p:nvPicPr>
          <p:cNvPr id="17" name="Picture 16"/>
          <p:cNvPicPr/>
          <p:nvPr userDrawn="1"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683" y="6048259"/>
            <a:ext cx="311045" cy="311045"/>
          </a:xfrm>
          <a:prstGeom prst="rect">
            <a:avLst/>
          </a:prstGeom>
        </p:spPr>
      </p:pic>
      <p:pic>
        <p:nvPicPr>
          <p:cNvPr id="18" name="Picture 17"/>
          <p:cNvPicPr/>
          <p:nvPr userDrawn="1"/>
        </p:nvPicPr>
        <p:blipFill>
          <a:blip r:embed="rId6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563" y="6047624"/>
            <a:ext cx="311045" cy="311045"/>
          </a:xfrm>
          <a:prstGeom prst="rect">
            <a:avLst/>
          </a:prstGeom>
        </p:spPr>
      </p:pic>
      <p:sp>
        <p:nvSpPr>
          <p:cNvPr id="21" name="Title 1"/>
          <p:cNvSpPr>
            <a:spLocks noGrp="1"/>
          </p:cNvSpPr>
          <p:nvPr>
            <p:ph type="title" hasCustomPrompt="1"/>
          </p:nvPr>
        </p:nvSpPr>
        <p:spPr>
          <a:xfrm>
            <a:off x="414661" y="481903"/>
            <a:ext cx="5396434" cy="1018552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Page Heading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14661" y="1797913"/>
            <a:ext cx="5396434" cy="3754586"/>
          </a:xfrm>
        </p:spPr>
        <p:txBody>
          <a:bodyPr/>
          <a:lstStyle>
            <a:lvl1pPr>
              <a:buClr>
                <a:schemeClr val="accent1">
                  <a:lumMod val="75000"/>
                </a:schemeClr>
              </a:buClr>
              <a:defRPr/>
            </a:lvl1pPr>
            <a:lvl2pPr>
              <a:buClr>
                <a:schemeClr val="accent1">
                  <a:lumMod val="75000"/>
                </a:schemeClr>
              </a:buClr>
              <a:defRPr/>
            </a:lvl2pPr>
            <a:lvl3pPr>
              <a:buClr>
                <a:schemeClr val="accent1">
                  <a:lumMod val="75000"/>
                </a:schemeClr>
              </a:buClr>
              <a:defRPr/>
            </a:lvl3pPr>
            <a:lvl4pPr>
              <a:buClr>
                <a:schemeClr val="accent1">
                  <a:lumMod val="75000"/>
                </a:schemeClr>
              </a:buClr>
              <a:defRPr/>
            </a:lvl4pPr>
            <a:lvl5pPr>
              <a:buClr>
                <a:schemeClr val="accent1">
                  <a:lumMod val="75000"/>
                </a:schemeClr>
              </a:buCl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060237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5DA2DB44-BC59-4C0D-B6BA-D0618B68915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932103" y="1673630"/>
            <a:ext cx="4084319" cy="2313940"/>
          </a:xfrm>
          <a:pattFill prst="lgGrid">
            <a:fgClr>
              <a:schemeClr val="accent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Drag and drop your picture here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D84D11FC-9EA1-4EA8-A49E-0279A98E3E1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7407" y="1500455"/>
            <a:ext cx="4393712" cy="3517392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5849957"/>
            <a:ext cx="12192000" cy="67202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9397389" y="5552499"/>
            <a:ext cx="2093206" cy="1222873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029" y="5712245"/>
            <a:ext cx="1784028" cy="947450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2020991" y="6047624"/>
            <a:ext cx="25730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/>
                </a:solidFill>
              </a:rPr>
              <a:t>shpllc.com | 912-691-5711 </a:t>
            </a:r>
          </a:p>
        </p:txBody>
      </p:sp>
      <p:pic>
        <p:nvPicPr>
          <p:cNvPr id="15" name="Picture 14"/>
          <p:cNvPicPr/>
          <p:nvPr userDrawn="1"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777" y="6047624"/>
            <a:ext cx="311045" cy="311045"/>
          </a:xfrm>
          <a:prstGeom prst="rect">
            <a:avLst/>
          </a:prstGeom>
        </p:spPr>
      </p:pic>
      <p:pic>
        <p:nvPicPr>
          <p:cNvPr id="16" name="Picture 15"/>
          <p:cNvPicPr/>
          <p:nvPr userDrawn="1"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623" y="6047624"/>
            <a:ext cx="311045" cy="311045"/>
          </a:xfrm>
          <a:prstGeom prst="rect">
            <a:avLst/>
          </a:prstGeom>
        </p:spPr>
      </p:pic>
      <p:pic>
        <p:nvPicPr>
          <p:cNvPr id="17" name="Picture 16"/>
          <p:cNvPicPr/>
          <p:nvPr userDrawn="1"/>
        </p:nvPicPr>
        <p:blipFill>
          <a:blip r:embed="rId6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683" y="6048259"/>
            <a:ext cx="311045" cy="311045"/>
          </a:xfrm>
          <a:prstGeom prst="rect">
            <a:avLst/>
          </a:prstGeom>
        </p:spPr>
      </p:pic>
      <p:pic>
        <p:nvPicPr>
          <p:cNvPr id="18" name="Picture 17"/>
          <p:cNvPicPr/>
          <p:nvPr userDrawn="1"/>
        </p:nvPicPr>
        <p:blipFill>
          <a:blip r:embed="rId7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563" y="6047624"/>
            <a:ext cx="311045" cy="311045"/>
          </a:xfrm>
          <a:prstGeom prst="rect">
            <a:avLst/>
          </a:prstGeom>
        </p:spPr>
      </p:pic>
      <p:sp>
        <p:nvSpPr>
          <p:cNvPr id="21" name="Title 1"/>
          <p:cNvSpPr>
            <a:spLocks noGrp="1"/>
          </p:cNvSpPr>
          <p:nvPr>
            <p:ph type="title" hasCustomPrompt="1"/>
          </p:nvPr>
        </p:nvSpPr>
        <p:spPr>
          <a:xfrm>
            <a:off x="414661" y="481903"/>
            <a:ext cx="5396434" cy="1018552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Page Heading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14661" y="1797913"/>
            <a:ext cx="5396434" cy="3754586"/>
          </a:xfrm>
        </p:spPr>
        <p:txBody>
          <a:bodyPr/>
          <a:lstStyle>
            <a:lvl1pPr>
              <a:buClr>
                <a:schemeClr val="accent1">
                  <a:lumMod val="75000"/>
                </a:schemeClr>
              </a:buClr>
              <a:defRPr/>
            </a:lvl1pPr>
            <a:lvl2pPr>
              <a:buClr>
                <a:schemeClr val="accent1">
                  <a:lumMod val="75000"/>
                </a:schemeClr>
              </a:buClr>
              <a:defRPr/>
            </a:lvl2pPr>
            <a:lvl3pPr>
              <a:buClr>
                <a:schemeClr val="accent1">
                  <a:lumMod val="75000"/>
                </a:schemeClr>
              </a:buClr>
              <a:defRPr/>
            </a:lvl3pPr>
            <a:lvl4pPr>
              <a:buClr>
                <a:schemeClr val="accent1">
                  <a:lumMod val="75000"/>
                </a:schemeClr>
              </a:buClr>
              <a:defRPr/>
            </a:lvl4pPr>
            <a:lvl5pPr>
              <a:buClr>
                <a:schemeClr val="accent1">
                  <a:lumMod val="75000"/>
                </a:schemeClr>
              </a:buCl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122375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9140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B5E6ACAB-C341-4F22-B4CC-C99801714F1D}"/>
              </a:ext>
            </a:extLst>
          </p:cNvPr>
          <p:cNvSpPr/>
          <p:nvPr userDrawn="1"/>
        </p:nvSpPr>
        <p:spPr>
          <a:xfrm>
            <a:off x="0" y="-22783"/>
            <a:ext cx="12192000" cy="548378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2069098"/>
            <a:ext cx="9144000" cy="1017134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178307"/>
            <a:ext cx="9144000" cy="1326668"/>
          </a:xfrm>
        </p:spPr>
        <p:txBody>
          <a:bodyPr/>
          <a:lstStyle>
            <a:lvl1pPr marL="0" indent="0" algn="ctr">
              <a:buNone/>
              <a:defRPr sz="2400" baseline="0">
                <a:solidFill>
                  <a:schemeClr val="bg2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Speaker Name, Speaker Title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5849957"/>
            <a:ext cx="12192000" cy="67202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9397389" y="5552499"/>
            <a:ext cx="2093206" cy="1222873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029" y="5712245"/>
            <a:ext cx="1784028" cy="947450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2020991" y="6047624"/>
            <a:ext cx="25730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/>
                </a:solidFill>
              </a:rPr>
              <a:t>shpllc.com | 912-691-5711 </a:t>
            </a:r>
          </a:p>
        </p:txBody>
      </p:sp>
      <p:pic>
        <p:nvPicPr>
          <p:cNvPr id="11" name="Picture 10"/>
          <p:cNvPicPr/>
          <p:nvPr userDrawn="1"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777" y="6047624"/>
            <a:ext cx="311045" cy="311045"/>
          </a:xfrm>
          <a:prstGeom prst="rect">
            <a:avLst/>
          </a:prstGeom>
        </p:spPr>
      </p:pic>
      <p:pic>
        <p:nvPicPr>
          <p:cNvPr id="12" name="Picture 11"/>
          <p:cNvPicPr/>
          <p:nvPr userDrawn="1"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623" y="6047624"/>
            <a:ext cx="311045" cy="311045"/>
          </a:xfrm>
          <a:prstGeom prst="rect">
            <a:avLst/>
          </a:prstGeom>
        </p:spPr>
      </p:pic>
      <p:pic>
        <p:nvPicPr>
          <p:cNvPr id="13" name="Picture 12"/>
          <p:cNvPicPr/>
          <p:nvPr userDrawn="1"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683" y="6048259"/>
            <a:ext cx="311045" cy="311045"/>
          </a:xfrm>
          <a:prstGeom prst="rect">
            <a:avLst/>
          </a:prstGeom>
        </p:spPr>
      </p:pic>
      <p:pic>
        <p:nvPicPr>
          <p:cNvPr id="14" name="Picture 13"/>
          <p:cNvPicPr/>
          <p:nvPr userDrawn="1"/>
        </p:nvPicPr>
        <p:blipFill>
          <a:blip r:embed="rId6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563" y="6047624"/>
            <a:ext cx="311045" cy="311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17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6">
            <a:extLst>
              <a:ext uri="{FF2B5EF4-FFF2-40B4-BE49-F238E27FC236}">
                <a16:creationId xmlns:a16="http://schemas.microsoft.com/office/drawing/2014/main" id="{085CADB1-C9FF-48EF-BF24-959E292AA09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5545660"/>
          </a:xfrm>
          <a:pattFill prst="lgGrid">
            <a:fgClr>
              <a:schemeClr val="accent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Drag and drop your picture here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5849957"/>
            <a:ext cx="12192000" cy="67202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9397389" y="5552499"/>
            <a:ext cx="2093206" cy="1222873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029" y="5712245"/>
            <a:ext cx="1784028" cy="947450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2020991" y="6047624"/>
            <a:ext cx="25730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/>
                </a:solidFill>
              </a:rPr>
              <a:t>shpllc.com | 912-691-5711 </a:t>
            </a:r>
          </a:p>
        </p:txBody>
      </p:sp>
      <p:pic>
        <p:nvPicPr>
          <p:cNvPr id="11" name="Picture 10"/>
          <p:cNvPicPr/>
          <p:nvPr userDrawn="1"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777" y="6047624"/>
            <a:ext cx="311045" cy="311045"/>
          </a:xfrm>
          <a:prstGeom prst="rect">
            <a:avLst/>
          </a:prstGeom>
        </p:spPr>
      </p:pic>
      <p:pic>
        <p:nvPicPr>
          <p:cNvPr id="12" name="Picture 11"/>
          <p:cNvPicPr/>
          <p:nvPr userDrawn="1"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623" y="6047624"/>
            <a:ext cx="311045" cy="311045"/>
          </a:xfrm>
          <a:prstGeom prst="rect">
            <a:avLst/>
          </a:prstGeom>
        </p:spPr>
      </p:pic>
      <p:pic>
        <p:nvPicPr>
          <p:cNvPr id="13" name="Picture 12"/>
          <p:cNvPicPr/>
          <p:nvPr userDrawn="1"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683" y="6048259"/>
            <a:ext cx="311045" cy="311045"/>
          </a:xfrm>
          <a:prstGeom prst="rect">
            <a:avLst/>
          </a:prstGeom>
        </p:spPr>
      </p:pic>
      <p:pic>
        <p:nvPicPr>
          <p:cNvPr id="14" name="Picture 13"/>
          <p:cNvPicPr/>
          <p:nvPr userDrawn="1"/>
        </p:nvPicPr>
        <p:blipFill>
          <a:blip r:embed="rId6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563" y="6047624"/>
            <a:ext cx="311045" cy="3110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959439"/>
            <a:ext cx="9144000" cy="1017134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068648"/>
            <a:ext cx="9144000" cy="1326668"/>
          </a:xfrm>
        </p:spPr>
        <p:txBody>
          <a:bodyPr/>
          <a:lstStyle>
            <a:lvl1pPr marL="0" indent="0" algn="ctr">
              <a:buNone/>
              <a:defRPr sz="2400" baseline="0">
                <a:solidFill>
                  <a:schemeClr val="bg2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Speaker Name, Speaker Title</a:t>
            </a:r>
          </a:p>
        </p:txBody>
      </p:sp>
    </p:spTree>
    <p:extLst>
      <p:ext uri="{BB962C8B-B14F-4D97-AF65-F5344CB8AC3E}">
        <p14:creationId xmlns:p14="http://schemas.microsoft.com/office/powerpoint/2010/main" val="1063567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2950037"/>
            <a:ext cx="9144000" cy="1017134"/>
          </a:xfrm>
        </p:spPr>
        <p:txBody>
          <a:bodyPr anchor="b"/>
          <a:lstStyle>
            <a:lvl1pPr algn="ctr">
              <a:defRPr sz="60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059246"/>
            <a:ext cx="9144000" cy="1326668"/>
          </a:xfrm>
        </p:spPr>
        <p:txBody>
          <a:bodyPr/>
          <a:lstStyle>
            <a:lvl1pPr marL="0" indent="0" algn="ctr">
              <a:buNone/>
              <a:defRPr sz="2400" baseline="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Speaker Name, Speaker Title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5849957"/>
            <a:ext cx="12192000" cy="67202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9397389" y="5552499"/>
            <a:ext cx="2093206" cy="1222873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029" y="5712245"/>
            <a:ext cx="1784028" cy="947450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2020991" y="6047624"/>
            <a:ext cx="25730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/>
                </a:solidFill>
              </a:rPr>
              <a:t>shpllc.com | 912-691-5711 </a:t>
            </a:r>
          </a:p>
        </p:txBody>
      </p:sp>
      <p:pic>
        <p:nvPicPr>
          <p:cNvPr id="11" name="Picture 10"/>
          <p:cNvPicPr/>
          <p:nvPr userDrawn="1"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777" y="6047624"/>
            <a:ext cx="311045" cy="311045"/>
          </a:xfrm>
          <a:prstGeom prst="rect">
            <a:avLst/>
          </a:prstGeom>
        </p:spPr>
      </p:pic>
      <p:pic>
        <p:nvPicPr>
          <p:cNvPr id="12" name="Picture 11"/>
          <p:cNvPicPr/>
          <p:nvPr userDrawn="1"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623" y="6047624"/>
            <a:ext cx="311045" cy="311045"/>
          </a:xfrm>
          <a:prstGeom prst="rect">
            <a:avLst/>
          </a:prstGeom>
        </p:spPr>
      </p:pic>
      <p:pic>
        <p:nvPicPr>
          <p:cNvPr id="13" name="Picture 12"/>
          <p:cNvPicPr/>
          <p:nvPr userDrawn="1"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683" y="6048259"/>
            <a:ext cx="311045" cy="311045"/>
          </a:xfrm>
          <a:prstGeom prst="rect">
            <a:avLst/>
          </a:prstGeom>
        </p:spPr>
      </p:pic>
      <p:pic>
        <p:nvPicPr>
          <p:cNvPr id="14" name="Picture 13"/>
          <p:cNvPicPr/>
          <p:nvPr userDrawn="1"/>
        </p:nvPicPr>
        <p:blipFill>
          <a:blip r:embed="rId6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563" y="6047624"/>
            <a:ext cx="311045" cy="311045"/>
          </a:xfrm>
          <a:prstGeom prst="rect">
            <a:avLst/>
          </a:prstGeom>
        </p:spPr>
      </p:pic>
      <p:sp>
        <p:nvSpPr>
          <p:cNvPr id="15" name="Picture Placeholder 6">
            <a:extLst>
              <a:ext uri="{FF2B5EF4-FFF2-40B4-BE49-F238E27FC236}">
                <a16:creationId xmlns:a16="http://schemas.microsoft.com/office/drawing/2014/main" id="{085CADB1-C9FF-48EF-BF24-959E292AA09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2492829"/>
          </a:xfrm>
          <a:pattFill prst="lgGrid">
            <a:fgClr>
              <a:schemeClr val="accent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Drag and drop your picture here</a:t>
            </a:r>
          </a:p>
        </p:txBody>
      </p:sp>
    </p:spTree>
    <p:extLst>
      <p:ext uri="{BB962C8B-B14F-4D97-AF65-F5344CB8AC3E}">
        <p14:creationId xmlns:p14="http://schemas.microsoft.com/office/powerpoint/2010/main" val="2742797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6">
            <a:extLst>
              <a:ext uri="{FF2B5EF4-FFF2-40B4-BE49-F238E27FC236}">
                <a16:creationId xmlns:a16="http://schemas.microsoft.com/office/drawing/2014/main" id="{085CADB1-C9FF-48EF-BF24-959E292AA09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6106886" cy="5849957"/>
          </a:xfrm>
          <a:pattFill prst="lgGrid">
            <a:fgClr>
              <a:schemeClr val="accent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Drag and drop your picture here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455229" y="1315839"/>
            <a:ext cx="5366658" cy="1746453"/>
          </a:xfrm>
        </p:spPr>
        <p:txBody>
          <a:bodyPr anchor="b"/>
          <a:lstStyle>
            <a:lvl1pPr algn="ctr">
              <a:defRPr sz="60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455228" y="3391507"/>
            <a:ext cx="5366659" cy="656380"/>
          </a:xfrm>
        </p:spPr>
        <p:txBody>
          <a:bodyPr/>
          <a:lstStyle>
            <a:lvl1pPr marL="0" indent="0" algn="ctr">
              <a:buNone/>
              <a:defRPr sz="2400" baseline="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Speaker Name, Speaker Title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5849957"/>
            <a:ext cx="12192000" cy="67202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9397389" y="5552499"/>
            <a:ext cx="2093206" cy="1222873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029" y="5712245"/>
            <a:ext cx="1784028" cy="947450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2020991" y="6047624"/>
            <a:ext cx="25730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/>
                </a:solidFill>
              </a:rPr>
              <a:t>shpllc.com | 912-691-5711 </a:t>
            </a:r>
          </a:p>
        </p:txBody>
      </p:sp>
      <p:pic>
        <p:nvPicPr>
          <p:cNvPr id="11" name="Picture 10"/>
          <p:cNvPicPr/>
          <p:nvPr userDrawn="1"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777" y="6047624"/>
            <a:ext cx="311045" cy="311045"/>
          </a:xfrm>
          <a:prstGeom prst="rect">
            <a:avLst/>
          </a:prstGeom>
        </p:spPr>
      </p:pic>
      <p:pic>
        <p:nvPicPr>
          <p:cNvPr id="12" name="Picture 11"/>
          <p:cNvPicPr/>
          <p:nvPr userDrawn="1"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623" y="6047624"/>
            <a:ext cx="311045" cy="311045"/>
          </a:xfrm>
          <a:prstGeom prst="rect">
            <a:avLst/>
          </a:prstGeom>
        </p:spPr>
      </p:pic>
      <p:pic>
        <p:nvPicPr>
          <p:cNvPr id="13" name="Picture 12"/>
          <p:cNvPicPr/>
          <p:nvPr userDrawn="1"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683" y="6048259"/>
            <a:ext cx="311045" cy="311045"/>
          </a:xfrm>
          <a:prstGeom prst="rect">
            <a:avLst/>
          </a:prstGeom>
        </p:spPr>
      </p:pic>
      <p:pic>
        <p:nvPicPr>
          <p:cNvPr id="14" name="Picture 13"/>
          <p:cNvPicPr/>
          <p:nvPr userDrawn="1"/>
        </p:nvPicPr>
        <p:blipFill>
          <a:blip r:embed="rId6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563" y="6047624"/>
            <a:ext cx="311045" cy="311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832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Page Heading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>
                  <a:lumMod val="75000"/>
                </a:schemeClr>
              </a:buClr>
              <a:defRPr/>
            </a:lvl1pPr>
            <a:lvl2pPr>
              <a:buClr>
                <a:schemeClr val="accent1">
                  <a:lumMod val="75000"/>
                </a:schemeClr>
              </a:buClr>
              <a:defRPr/>
            </a:lvl2pPr>
            <a:lvl3pPr>
              <a:buClr>
                <a:schemeClr val="accent1">
                  <a:lumMod val="75000"/>
                </a:schemeClr>
              </a:buClr>
              <a:defRPr/>
            </a:lvl3pPr>
            <a:lvl4pPr>
              <a:buClr>
                <a:schemeClr val="accent1">
                  <a:lumMod val="75000"/>
                </a:schemeClr>
              </a:buClr>
              <a:defRPr/>
            </a:lvl4pPr>
            <a:lvl5pPr>
              <a:buClr>
                <a:schemeClr val="accent1">
                  <a:lumMod val="75000"/>
                </a:schemeClr>
              </a:buCl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5849957"/>
            <a:ext cx="12192000" cy="67202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9397389" y="5552499"/>
            <a:ext cx="2093206" cy="1222873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029" y="5712245"/>
            <a:ext cx="1784028" cy="947450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2020991" y="6047624"/>
            <a:ext cx="25730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/>
                </a:solidFill>
              </a:rPr>
              <a:t>shpllc.com | 912-691-5711 </a:t>
            </a:r>
          </a:p>
        </p:txBody>
      </p:sp>
      <p:pic>
        <p:nvPicPr>
          <p:cNvPr id="13" name="Picture 12"/>
          <p:cNvPicPr/>
          <p:nvPr userDrawn="1"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777" y="6047624"/>
            <a:ext cx="311045" cy="311045"/>
          </a:xfrm>
          <a:prstGeom prst="rect">
            <a:avLst/>
          </a:prstGeom>
        </p:spPr>
      </p:pic>
      <p:pic>
        <p:nvPicPr>
          <p:cNvPr id="14" name="Picture 13"/>
          <p:cNvPicPr/>
          <p:nvPr userDrawn="1"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623" y="6047624"/>
            <a:ext cx="311045" cy="311045"/>
          </a:xfrm>
          <a:prstGeom prst="rect">
            <a:avLst/>
          </a:prstGeom>
        </p:spPr>
      </p:pic>
      <p:pic>
        <p:nvPicPr>
          <p:cNvPr id="15" name="Picture 14"/>
          <p:cNvPicPr/>
          <p:nvPr userDrawn="1"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683" y="6048259"/>
            <a:ext cx="311045" cy="311045"/>
          </a:xfrm>
          <a:prstGeom prst="rect">
            <a:avLst/>
          </a:prstGeom>
        </p:spPr>
      </p:pic>
      <p:pic>
        <p:nvPicPr>
          <p:cNvPr id="16" name="Picture 15"/>
          <p:cNvPicPr/>
          <p:nvPr userDrawn="1"/>
        </p:nvPicPr>
        <p:blipFill>
          <a:blip r:embed="rId6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563" y="6047624"/>
            <a:ext cx="311045" cy="311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11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5E6ACAB-C341-4F22-B4CC-C99801714F1D}"/>
              </a:ext>
            </a:extLst>
          </p:cNvPr>
          <p:cNvSpPr/>
          <p:nvPr userDrawn="1"/>
        </p:nvSpPr>
        <p:spPr>
          <a:xfrm>
            <a:off x="0" y="-22783"/>
            <a:ext cx="12192000" cy="548378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Page Heading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bg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5849957"/>
            <a:ext cx="12192000" cy="67202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9397389" y="5552499"/>
            <a:ext cx="2093206" cy="1222873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029" y="5712245"/>
            <a:ext cx="1784028" cy="947450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2020991" y="6047624"/>
            <a:ext cx="25730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/>
                </a:solidFill>
              </a:rPr>
              <a:t>shpllc.com | 912-691-5711 </a:t>
            </a:r>
          </a:p>
        </p:txBody>
      </p:sp>
      <p:pic>
        <p:nvPicPr>
          <p:cNvPr id="13" name="Picture 12"/>
          <p:cNvPicPr/>
          <p:nvPr userDrawn="1"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777" y="6047624"/>
            <a:ext cx="311045" cy="311045"/>
          </a:xfrm>
          <a:prstGeom prst="rect">
            <a:avLst/>
          </a:prstGeom>
        </p:spPr>
      </p:pic>
      <p:pic>
        <p:nvPicPr>
          <p:cNvPr id="14" name="Picture 13"/>
          <p:cNvPicPr/>
          <p:nvPr userDrawn="1"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623" y="6047624"/>
            <a:ext cx="311045" cy="311045"/>
          </a:xfrm>
          <a:prstGeom prst="rect">
            <a:avLst/>
          </a:prstGeom>
        </p:spPr>
      </p:pic>
      <p:pic>
        <p:nvPicPr>
          <p:cNvPr id="15" name="Picture 14"/>
          <p:cNvPicPr/>
          <p:nvPr userDrawn="1"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683" y="6048259"/>
            <a:ext cx="311045" cy="311045"/>
          </a:xfrm>
          <a:prstGeom prst="rect">
            <a:avLst/>
          </a:prstGeom>
        </p:spPr>
      </p:pic>
      <p:pic>
        <p:nvPicPr>
          <p:cNvPr id="16" name="Picture 15"/>
          <p:cNvPicPr/>
          <p:nvPr userDrawn="1"/>
        </p:nvPicPr>
        <p:blipFill>
          <a:blip r:embed="rId6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563" y="6047624"/>
            <a:ext cx="311045" cy="311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684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buClr>
                <a:schemeClr val="accent1">
                  <a:lumMod val="75000"/>
                </a:schemeClr>
              </a:buClr>
              <a:defRPr/>
            </a:lvl1pPr>
            <a:lvl2pPr>
              <a:buClr>
                <a:schemeClr val="accent1">
                  <a:lumMod val="75000"/>
                </a:schemeClr>
              </a:buClr>
              <a:defRPr/>
            </a:lvl2pPr>
            <a:lvl3pPr>
              <a:buClr>
                <a:schemeClr val="accent1">
                  <a:lumMod val="75000"/>
                </a:schemeClr>
              </a:buClr>
              <a:defRPr/>
            </a:lvl3pPr>
            <a:lvl4pPr>
              <a:buClr>
                <a:schemeClr val="accent1">
                  <a:lumMod val="75000"/>
                </a:schemeClr>
              </a:buClr>
              <a:defRPr/>
            </a:lvl4pPr>
            <a:lvl5pPr>
              <a:buClr>
                <a:schemeClr val="accent1">
                  <a:lumMod val="75000"/>
                </a:schemeClr>
              </a:buCl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buClr>
                <a:schemeClr val="accent1">
                  <a:lumMod val="75000"/>
                </a:schemeClr>
              </a:buClr>
              <a:defRPr/>
            </a:lvl1pPr>
            <a:lvl2pPr>
              <a:buClr>
                <a:schemeClr val="accent1">
                  <a:lumMod val="75000"/>
                </a:schemeClr>
              </a:buClr>
              <a:defRPr/>
            </a:lvl2pPr>
            <a:lvl3pPr>
              <a:buClr>
                <a:schemeClr val="accent1">
                  <a:lumMod val="75000"/>
                </a:schemeClr>
              </a:buClr>
              <a:defRPr/>
            </a:lvl3pPr>
            <a:lvl4pPr>
              <a:buClr>
                <a:schemeClr val="accent1">
                  <a:lumMod val="75000"/>
                </a:schemeClr>
              </a:buClr>
              <a:defRPr/>
            </a:lvl4pPr>
            <a:lvl5pPr>
              <a:buClr>
                <a:schemeClr val="accent1">
                  <a:lumMod val="75000"/>
                </a:schemeClr>
              </a:buCl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5849957"/>
            <a:ext cx="12192000" cy="67202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9397389" y="5552499"/>
            <a:ext cx="2093206" cy="1222873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029" y="5712245"/>
            <a:ext cx="1784028" cy="947450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2020991" y="6047624"/>
            <a:ext cx="25730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/>
                </a:solidFill>
              </a:rPr>
              <a:t>shpllc.com | 912-691-5711 </a:t>
            </a:r>
          </a:p>
        </p:txBody>
      </p:sp>
      <p:pic>
        <p:nvPicPr>
          <p:cNvPr id="12" name="Picture 11"/>
          <p:cNvPicPr/>
          <p:nvPr userDrawn="1"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777" y="6047624"/>
            <a:ext cx="311045" cy="311045"/>
          </a:xfrm>
          <a:prstGeom prst="rect">
            <a:avLst/>
          </a:prstGeom>
        </p:spPr>
      </p:pic>
      <p:pic>
        <p:nvPicPr>
          <p:cNvPr id="13" name="Picture 12"/>
          <p:cNvPicPr/>
          <p:nvPr userDrawn="1"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623" y="6047624"/>
            <a:ext cx="311045" cy="311045"/>
          </a:xfrm>
          <a:prstGeom prst="rect">
            <a:avLst/>
          </a:prstGeom>
        </p:spPr>
      </p:pic>
      <p:pic>
        <p:nvPicPr>
          <p:cNvPr id="14" name="Picture 13"/>
          <p:cNvPicPr/>
          <p:nvPr userDrawn="1"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683" y="6048259"/>
            <a:ext cx="311045" cy="311045"/>
          </a:xfrm>
          <a:prstGeom prst="rect">
            <a:avLst/>
          </a:prstGeom>
        </p:spPr>
      </p:pic>
      <p:pic>
        <p:nvPicPr>
          <p:cNvPr id="15" name="Picture 14"/>
          <p:cNvPicPr/>
          <p:nvPr userDrawn="1"/>
        </p:nvPicPr>
        <p:blipFill>
          <a:blip r:embed="rId6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563" y="6047624"/>
            <a:ext cx="311045" cy="311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612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0" y="5849957"/>
            <a:ext cx="12192000" cy="67202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9397389" y="5552499"/>
            <a:ext cx="2093206" cy="1222873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029" y="5712245"/>
            <a:ext cx="1784028" cy="94745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2020991" y="6047624"/>
            <a:ext cx="25730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/>
                </a:solidFill>
              </a:rPr>
              <a:t>shpllc.com | 912-691-5711 </a:t>
            </a:r>
          </a:p>
        </p:txBody>
      </p:sp>
      <p:pic>
        <p:nvPicPr>
          <p:cNvPr id="10" name="Picture 9"/>
          <p:cNvPicPr/>
          <p:nvPr userDrawn="1"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777" y="6047624"/>
            <a:ext cx="311045" cy="311045"/>
          </a:xfrm>
          <a:prstGeom prst="rect">
            <a:avLst/>
          </a:prstGeom>
        </p:spPr>
      </p:pic>
      <p:pic>
        <p:nvPicPr>
          <p:cNvPr id="11" name="Picture 10"/>
          <p:cNvPicPr/>
          <p:nvPr userDrawn="1"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623" y="6047624"/>
            <a:ext cx="311045" cy="311045"/>
          </a:xfrm>
          <a:prstGeom prst="rect">
            <a:avLst/>
          </a:prstGeom>
        </p:spPr>
      </p:pic>
      <p:pic>
        <p:nvPicPr>
          <p:cNvPr id="12" name="Picture 11"/>
          <p:cNvPicPr/>
          <p:nvPr userDrawn="1"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683" y="6048259"/>
            <a:ext cx="311045" cy="311045"/>
          </a:xfrm>
          <a:prstGeom prst="rect">
            <a:avLst/>
          </a:prstGeom>
        </p:spPr>
      </p:pic>
      <p:pic>
        <p:nvPicPr>
          <p:cNvPr id="13" name="Picture 12"/>
          <p:cNvPicPr/>
          <p:nvPr userDrawn="1"/>
        </p:nvPicPr>
        <p:blipFill>
          <a:blip r:embed="rId6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563" y="6047624"/>
            <a:ext cx="311045" cy="311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27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1E55E-8F58-4779-A2BA-2C3674DF3649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AB898-7ABB-41FD-8433-8D2218E0D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308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81" r:id="rId2"/>
    <p:sldLayoutId id="2147483683" r:id="rId3"/>
    <p:sldLayoutId id="2147483661" r:id="rId4"/>
    <p:sldLayoutId id="2147483673" r:id="rId5"/>
    <p:sldLayoutId id="2147483662" r:id="rId6"/>
    <p:sldLayoutId id="2147483682" r:id="rId7"/>
    <p:sldLayoutId id="2147483664" r:id="rId8"/>
    <p:sldLayoutId id="2147483666" r:id="rId9"/>
    <p:sldLayoutId id="2147483667" r:id="rId10"/>
    <p:sldLayoutId id="2147483676" r:id="rId11"/>
    <p:sldLayoutId id="2147483677" r:id="rId12"/>
    <p:sldLayoutId id="2147483679" r:id="rId13"/>
    <p:sldLayoutId id="2147483680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hcmedicaresolutions.com/" TargetMode="Externa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6506" y="1910602"/>
            <a:ext cx="9144000" cy="1017134"/>
          </a:xfrm>
        </p:spPr>
        <p:txBody>
          <a:bodyPr>
            <a:normAutofit fontScale="90000"/>
          </a:bodyPr>
          <a:lstStyle/>
          <a:p>
            <a:r>
              <a:rPr lang="en-US" b="1" i="1"/>
              <a:t>Establishing a</a:t>
            </a:r>
            <a:br>
              <a:rPr lang="en-US" b="1" i="1"/>
            </a:br>
            <a:r>
              <a:rPr lang="en-US" b="1" i="1"/>
              <a:t>Managed Care Strategy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BC18250E-F248-1CDE-075C-AD3216CF7E6E}"/>
              </a:ext>
            </a:extLst>
          </p:cNvPr>
          <p:cNvSpPr txBox="1">
            <a:spLocks/>
          </p:cNvSpPr>
          <p:nvPr/>
        </p:nvSpPr>
        <p:spPr>
          <a:xfrm>
            <a:off x="0" y="4894387"/>
            <a:ext cx="3200400" cy="52900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i="1"/>
              <a:t>Presentation: Southeastern Association of Orthopaedic Executives </a:t>
            </a:r>
          </a:p>
          <a:p>
            <a:pPr algn="l"/>
            <a:r>
              <a:rPr lang="en-US" b="1" i="1"/>
              <a:t>Date: Sept. 9, 2023</a:t>
            </a:r>
          </a:p>
        </p:txBody>
      </p:sp>
    </p:spTree>
    <p:extLst>
      <p:ext uri="{BB962C8B-B14F-4D97-AF65-F5344CB8AC3E}">
        <p14:creationId xmlns:p14="http://schemas.microsoft.com/office/powerpoint/2010/main" val="27343280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05330" y="178347"/>
            <a:ext cx="8921550" cy="1018552"/>
          </a:xfrm>
        </p:spPr>
        <p:txBody>
          <a:bodyPr>
            <a:normAutofit/>
          </a:bodyPr>
          <a:lstStyle/>
          <a:p>
            <a:r>
              <a:rPr lang="en-US"/>
              <a:t>Medicare Advantage National Trends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59498" y="1560715"/>
            <a:ext cx="11532502" cy="4068092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en-US" sz="3200"/>
              <a:t> </a:t>
            </a:r>
            <a:endParaRPr lang="en-US" sz="2800"/>
          </a:p>
          <a:p>
            <a:pPr marL="571500" indent="-571500">
              <a:buFont typeface="+mj-lt"/>
              <a:buAutoNum type="romanUcPeriod"/>
            </a:pPr>
            <a:endParaRPr lang="en-US" sz="3200"/>
          </a:p>
        </p:txBody>
      </p:sp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14581D97-9125-4D04-8A03-FEE2A1DDC7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1936004"/>
              </p:ext>
            </p:extLst>
          </p:nvPr>
        </p:nvGraphicFramePr>
        <p:xfrm>
          <a:off x="830317" y="1007927"/>
          <a:ext cx="10702185" cy="51806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7395">
                  <a:extLst>
                    <a:ext uri="{9D8B030D-6E8A-4147-A177-3AD203B41FA5}">
                      <a16:colId xmlns:a16="http://schemas.microsoft.com/office/drawing/2014/main" val="3588393206"/>
                    </a:ext>
                  </a:extLst>
                </a:gridCol>
                <a:gridCol w="3567395">
                  <a:extLst>
                    <a:ext uri="{9D8B030D-6E8A-4147-A177-3AD203B41FA5}">
                      <a16:colId xmlns:a16="http://schemas.microsoft.com/office/drawing/2014/main" val="4174667612"/>
                    </a:ext>
                  </a:extLst>
                </a:gridCol>
                <a:gridCol w="3567395">
                  <a:extLst>
                    <a:ext uri="{9D8B030D-6E8A-4147-A177-3AD203B41FA5}">
                      <a16:colId xmlns:a16="http://schemas.microsoft.com/office/drawing/2014/main" val="1613718140"/>
                    </a:ext>
                  </a:extLst>
                </a:gridCol>
              </a:tblGrid>
              <a:tr h="112682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FY2023 MA Membership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Percentage Growth </a:t>
                      </a:r>
                    </a:p>
                    <a:p>
                      <a:r>
                        <a:rPr lang="en-US" sz="2800"/>
                        <a:t>(FY 2010 vs FY 2023)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6587443"/>
                  </a:ext>
                </a:extLst>
              </a:tr>
              <a:tr h="475769">
                <a:tc>
                  <a:txBody>
                    <a:bodyPr/>
                    <a:lstStyle/>
                    <a:p>
                      <a:r>
                        <a:rPr lang="en-US" sz="3200"/>
                        <a:t>Aetna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/>
                        <a:t>3.3 million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/>
                        <a:t>532%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028913"/>
                  </a:ext>
                </a:extLst>
              </a:tr>
              <a:tr h="475769">
                <a:tc>
                  <a:txBody>
                    <a:bodyPr/>
                    <a:lstStyle/>
                    <a:p>
                      <a:r>
                        <a:rPr lang="en-US" sz="3200"/>
                        <a:t>Anthem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/>
                        <a:t>4.3 million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/>
                        <a:t>264%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0182658"/>
                  </a:ext>
                </a:extLst>
              </a:tr>
              <a:tr h="475769">
                <a:tc>
                  <a:txBody>
                    <a:bodyPr/>
                    <a:lstStyle/>
                    <a:p>
                      <a:r>
                        <a:rPr lang="en-US" sz="3200"/>
                        <a:t>Humana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/>
                        <a:t>5.5 million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/>
                        <a:t>316%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691169"/>
                  </a:ext>
                </a:extLst>
              </a:tr>
              <a:tr h="475769">
                <a:tc>
                  <a:txBody>
                    <a:bodyPr/>
                    <a:lstStyle/>
                    <a:p>
                      <a:r>
                        <a:rPr lang="en-US" sz="3200"/>
                        <a:t>Cigna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/>
                        <a:t>573 thousand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/>
                        <a:t>178%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2872683"/>
                  </a:ext>
                </a:extLst>
              </a:tr>
              <a:tr h="475769">
                <a:tc>
                  <a:txBody>
                    <a:bodyPr/>
                    <a:lstStyle/>
                    <a:p>
                      <a:r>
                        <a:rPr lang="en-US" sz="3200"/>
                        <a:t>United Healthcare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/>
                        <a:t>8.9 million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/>
                        <a:t>415%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7291100"/>
                  </a:ext>
                </a:extLst>
              </a:tr>
              <a:tr h="475769">
                <a:tc>
                  <a:txBody>
                    <a:bodyPr/>
                    <a:lstStyle/>
                    <a:p>
                      <a:r>
                        <a:rPr lang="en-US" sz="3200"/>
                        <a:t>Kaiser Permanente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/>
                        <a:t>1.8 million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/>
                        <a:t>199%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930565"/>
                  </a:ext>
                </a:extLst>
              </a:tr>
              <a:tr h="475769">
                <a:tc>
                  <a:txBody>
                    <a:bodyPr/>
                    <a:lstStyle/>
                    <a:p>
                      <a:r>
                        <a:rPr lang="en-US" sz="3200"/>
                        <a:t>Centene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/>
                        <a:t>1.2 million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/>
                        <a:t>188%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9779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9752833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6850" y="196637"/>
            <a:ext cx="8729339" cy="1018552"/>
          </a:xfrm>
        </p:spPr>
        <p:txBody>
          <a:bodyPr>
            <a:normAutofit/>
          </a:bodyPr>
          <a:lstStyle/>
          <a:p>
            <a:r>
              <a:rPr lang="en-US"/>
              <a:t>What is Driving the Trend?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860723D-554F-E077-EF8E-A0B4CB662E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82502" y="1215189"/>
            <a:ext cx="9569015" cy="4368049"/>
          </a:xfrm>
        </p:spPr>
      </p:pic>
    </p:spTree>
    <p:extLst>
      <p:ext uri="{BB962C8B-B14F-4D97-AF65-F5344CB8AC3E}">
        <p14:creationId xmlns:p14="http://schemas.microsoft.com/office/powerpoint/2010/main" val="412386471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14660" y="481903"/>
            <a:ext cx="8729339" cy="1018552"/>
          </a:xfrm>
        </p:spPr>
        <p:txBody>
          <a:bodyPr>
            <a:normAutofit/>
          </a:bodyPr>
          <a:lstStyle/>
          <a:p>
            <a:r>
              <a:rPr lang="en-US"/>
              <a:t>What is Driving the Trend?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59498" y="1560714"/>
            <a:ext cx="11532502" cy="4023221"/>
          </a:xfrm>
        </p:spPr>
        <p:txBody>
          <a:bodyPr numCol="1">
            <a:normAutofit/>
          </a:bodyPr>
          <a:lstStyle/>
          <a:p>
            <a:pPr algn="l" fontAlgn="base"/>
            <a:r>
              <a:rPr lang="en-US" sz="2000" b="0" u="none" strike="noStrike">
                <a:solidFill>
                  <a:srgbClr val="393D40"/>
                </a:solidFill>
                <a:effectLst/>
                <a:latin typeface="Open Sans" panose="020B0606030504020204" pitchFamily="34" charset="0"/>
              </a:rPr>
              <a:t>Health Plans:</a:t>
            </a:r>
          </a:p>
          <a:p>
            <a:pPr lvl="1" fontAlgn="base"/>
            <a:r>
              <a:rPr lang="en-US" sz="1600" b="0" u="none" strike="noStrike">
                <a:solidFill>
                  <a:srgbClr val="393D40"/>
                </a:solidFill>
                <a:effectLst/>
                <a:latin typeface="Open Sans" panose="020B0606030504020204" pitchFamily="34" charset="0"/>
              </a:rPr>
              <a:t>In 2023, 8 new payors entered the market for the first time.</a:t>
            </a:r>
          </a:p>
          <a:p>
            <a:pPr lvl="2" fontAlgn="base"/>
            <a:r>
              <a:rPr lang="en-US" sz="1600" b="0" u="none" strike="noStrike">
                <a:solidFill>
                  <a:srgbClr val="393D40"/>
                </a:solidFill>
                <a:effectLst/>
                <a:latin typeface="Open Sans" panose="020B0606030504020204" pitchFamily="34" charset="0"/>
              </a:rPr>
              <a:t>Two of the new firm entrants are offering plans in California, and the remainder are offering plans in Arizona, Connecticut, Iowa, Idaho, Massachusetts, and Missouri.</a:t>
            </a:r>
          </a:p>
          <a:p>
            <a:pPr lvl="2" fontAlgn="base"/>
            <a:r>
              <a:rPr lang="en-US" sz="1600">
                <a:solidFill>
                  <a:srgbClr val="393D40"/>
                </a:solidFill>
                <a:latin typeface="Open Sans" panose="020B0606030504020204" pitchFamily="34" charset="0"/>
              </a:rPr>
              <a:t>Attractive growth market for health plans - </a:t>
            </a:r>
            <a:r>
              <a:rPr lang="en-US" sz="1600" b="0" i="0">
                <a:solidFill>
                  <a:srgbClr val="393D40"/>
                </a:solidFill>
                <a:effectLst/>
                <a:latin typeface="Open Sans" panose="020B0606030504020204" pitchFamily="34" charset="0"/>
              </a:rPr>
              <a:t>Medicare spending for Medicare Advantage enrollees was $321 higher per person in 2019 than if enrollees had instead been covered by traditional Medicare.</a:t>
            </a:r>
            <a:r>
              <a:rPr lang="en-US" sz="1600" b="0" u="none" strike="noStrike">
                <a:solidFill>
                  <a:srgbClr val="393D40"/>
                </a:solidFill>
                <a:effectLst/>
                <a:latin typeface="Open Sans" panose="020B0606030504020204" pitchFamily="34" charset="0"/>
              </a:rPr>
              <a:t> </a:t>
            </a:r>
          </a:p>
          <a:p>
            <a:pPr fontAlgn="base"/>
            <a:r>
              <a:rPr lang="en-US" sz="2000">
                <a:solidFill>
                  <a:srgbClr val="393D40"/>
                </a:solidFill>
                <a:latin typeface="Open Sans" panose="020B0606030504020204" pitchFamily="34" charset="0"/>
              </a:rPr>
              <a:t>Medicare Beneficiaries:</a:t>
            </a:r>
          </a:p>
          <a:p>
            <a:pPr lvl="1" fontAlgn="base"/>
            <a:r>
              <a:rPr lang="en-US" sz="1600">
                <a:solidFill>
                  <a:srgbClr val="393D40"/>
                </a:solidFill>
                <a:latin typeface="Open Sans" panose="020B0606030504020204" pitchFamily="34" charset="0"/>
              </a:rPr>
              <a:t>Rapidly growing population is a key indicator driving growth.</a:t>
            </a:r>
          </a:p>
          <a:p>
            <a:pPr lvl="1" fontAlgn="base"/>
            <a:r>
              <a:rPr lang="en-US" sz="1600">
                <a:solidFill>
                  <a:srgbClr val="393D40"/>
                </a:solidFill>
                <a:latin typeface="Open Sans" panose="020B0606030504020204" pitchFamily="34" charset="0"/>
              </a:rPr>
              <a:t>Incoming Medicare eligible beneficiaries are more familiar with managed care plans and look for options that mirror their traditional health coverage.</a:t>
            </a:r>
          </a:p>
          <a:p>
            <a:pPr lvl="2" fontAlgn="base"/>
            <a:r>
              <a:rPr lang="en-US" sz="1600">
                <a:solidFill>
                  <a:srgbClr val="393D40"/>
                </a:solidFill>
                <a:latin typeface="Open Sans" panose="020B0606030504020204" pitchFamily="34" charset="0"/>
              </a:rPr>
              <a:t>Definitely attractive to the younger Medicare eligible block.</a:t>
            </a:r>
          </a:p>
          <a:p>
            <a:pPr lvl="1" fontAlgn="base"/>
            <a:r>
              <a:rPr lang="en-US" sz="1600" b="1" i="1">
                <a:solidFill>
                  <a:srgbClr val="393D40"/>
                </a:solidFill>
                <a:latin typeface="Open Sans" panose="020B0606030504020204" pitchFamily="34" charset="0"/>
              </a:rPr>
              <a:t>MA plans exploded when $0 premium plan options became prevalent. Enrollment via signature w/o payment.</a:t>
            </a:r>
          </a:p>
        </p:txBody>
      </p:sp>
    </p:spTree>
    <p:extLst>
      <p:ext uri="{BB962C8B-B14F-4D97-AF65-F5344CB8AC3E}">
        <p14:creationId xmlns:p14="http://schemas.microsoft.com/office/powerpoint/2010/main" val="3458422718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04028" y="255513"/>
            <a:ext cx="8729339" cy="1018552"/>
          </a:xfrm>
        </p:spPr>
        <p:txBody>
          <a:bodyPr>
            <a:normAutofit/>
          </a:bodyPr>
          <a:lstStyle/>
          <a:p>
            <a:r>
              <a:rPr lang="en-US"/>
              <a:t>Medicare Trends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59498" y="1135412"/>
            <a:ext cx="11532502" cy="4023221"/>
          </a:xfrm>
        </p:spPr>
        <p:txBody>
          <a:bodyPr numCol="1">
            <a:normAutofit/>
          </a:bodyPr>
          <a:lstStyle/>
          <a:p>
            <a:r>
              <a:rPr lang="en-US" sz="3200"/>
              <a:t>Rapid proliferation of health plan options via Medicare Advantage</a:t>
            </a:r>
          </a:p>
          <a:p>
            <a:pPr lvl="1"/>
            <a:r>
              <a:rPr lang="en-US" sz="2800"/>
              <a:t>In 2023, the average Medicare beneficiary can choose from </a:t>
            </a:r>
            <a:r>
              <a:rPr lang="en-US" sz="2800" b="1" u="sng"/>
              <a:t>43 different Medicare Advantage plans</a:t>
            </a:r>
            <a:r>
              <a:rPr lang="en-US" sz="2800"/>
              <a:t>, double the number available 5 years ago.</a:t>
            </a:r>
          </a:p>
          <a:p>
            <a:pPr lvl="1"/>
            <a:r>
              <a:rPr lang="en-US" sz="2800"/>
              <a:t>What Types of Plans are Offered:</a:t>
            </a:r>
          </a:p>
          <a:p>
            <a:pPr lvl="2"/>
            <a:r>
              <a:rPr lang="en-US" sz="2400"/>
              <a:t>HMOs: 58% of all offerings</a:t>
            </a:r>
          </a:p>
          <a:p>
            <a:pPr lvl="2"/>
            <a:r>
              <a:rPr lang="en-US" sz="2400"/>
              <a:t>Local PPOs: 40%</a:t>
            </a:r>
          </a:p>
          <a:p>
            <a:pPr lvl="2"/>
            <a:r>
              <a:rPr lang="en-US" sz="2400"/>
              <a:t>Regional PPOs/PFFS plans: declined to 1% by 2023</a:t>
            </a:r>
          </a:p>
        </p:txBody>
      </p:sp>
    </p:spTree>
    <p:extLst>
      <p:ext uri="{BB962C8B-B14F-4D97-AF65-F5344CB8AC3E}">
        <p14:creationId xmlns:p14="http://schemas.microsoft.com/office/powerpoint/2010/main" val="3498847052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04028" y="255513"/>
            <a:ext cx="8729339" cy="1018552"/>
          </a:xfrm>
        </p:spPr>
        <p:txBody>
          <a:bodyPr>
            <a:normAutofit/>
          </a:bodyPr>
          <a:lstStyle/>
          <a:p>
            <a:r>
              <a:rPr lang="en-US"/>
              <a:t>Medicare Trends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C577D9F0-79F8-3C96-4039-1AF819886C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46445" y="1173079"/>
            <a:ext cx="7652737" cy="4511841"/>
          </a:xfrm>
        </p:spPr>
      </p:pic>
    </p:spTree>
    <p:extLst>
      <p:ext uri="{BB962C8B-B14F-4D97-AF65-F5344CB8AC3E}">
        <p14:creationId xmlns:p14="http://schemas.microsoft.com/office/powerpoint/2010/main" val="3010707383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14660" y="481903"/>
            <a:ext cx="8729339" cy="1018552"/>
          </a:xfrm>
        </p:spPr>
        <p:txBody>
          <a:bodyPr>
            <a:normAutofit/>
          </a:bodyPr>
          <a:lstStyle/>
          <a:p>
            <a:r>
              <a:rPr lang="en-US"/>
              <a:t>Summary of Trends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59498" y="1560714"/>
            <a:ext cx="11532502" cy="4023221"/>
          </a:xfrm>
        </p:spPr>
        <p:txBody>
          <a:bodyPr numCol="1">
            <a:normAutofit/>
          </a:bodyPr>
          <a:lstStyle/>
          <a:p>
            <a:r>
              <a:rPr lang="en-US" sz="2400"/>
              <a:t>This stuff </a:t>
            </a:r>
            <a:r>
              <a:rPr lang="en-US" sz="2400" err="1"/>
              <a:t>ain’t</a:t>
            </a:r>
            <a:r>
              <a:rPr lang="en-US" sz="2400"/>
              <a:t> going away; it’s going to grow, both in plan membership and in number of different carriers/plans involved.</a:t>
            </a:r>
          </a:p>
          <a:p>
            <a:r>
              <a:rPr lang="en-US" sz="2400"/>
              <a:t>Inevitably, there will be carrier consolidation (ala commercial market) but a zillion players right now. </a:t>
            </a:r>
          </a:p>
          <a:p>
            <a:r>
              <a:rPr lang="en-US" sz="2400"/>
              <a:t>Regulatory support has been garbage; we have to defend ourselves.</a:t>
            </a:r>
          </a:p>
          <a:p>
            <a:r>
              <a:rPr lang="en-US" sz="2400"/>
              <a:t>Value based $’s might even out the game for primary care but not for specialists/ASCs (well, any time soon….).</a:t>
            </a:r>
          </a:p>
          <a:p>
            <a:endParaRPr lang="en-US" sz="1600"/>
          </a:p>
          <a:p>
            <a:pPr marL="1485900" lvl="2" indent="-571500">
              <a:buFont typeface="+mj-lt"/>
              <a:buAutoNum type="romanUcPeriod"/>
            </a:pPr>
            <a:endParaRPr lang="en-US" sz="1600"/>
          </a:p>
          <a:p>
            <a:pPr marL="1485900" lvl="2" indent="-571500">
              <a:buFont typeface="+mj-lt"/>
              <a:buAutoNum type="romanUcPeriod"/>
            </a:pP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2543401878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i="1"/>
              <a:t>Medicare Advantage &amp; </a:t>
            </a:r>
            <a:br>
              <a:rPr lang="en-US" b="1" i="1"/>
            </a:br>
            <a:r>
              <a:rPr lang="en-US" b="1" i="1"/>
              <a:t>Your Practice</a:t>
            </a:r>
          </a:p>
        </p:txBody>
      </p:sp>
    </p:spTree>
    <p:extLst>
      <p:ext uri="{BB962C8B-B14F-4D97-AF65-F5344CB8AC3E}">
        <p14:creationId xmlns:p14="http://schemas.microsoft.com/office/powerpoint/2010/main" val="37957131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79150" y="255513"/>
            <a:ext cx="10993145" cy="1018552"/>
          </a:xfrm>
        </p:spPr>
        <p:txBody>
          <a:bodyPr>
            <a:normAutofit fontScale="90000"/>
          </a:bodyPr>
          <a:lstStyle/>
          <a:p>
            <a:r>
              <a:rPr lang="en-US"/>
              <a:t>MA Plan Administrative Burden- Impact on Provider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06737" y="1296379"/>
            <a:ext cx="11920160" cy="4496420"/>
          </a:xfrm>
        </p:spPr>
        <p:txBody>
          <a:bodyPr numCol="1">
            <a:normAutofit/>
          </a:bodyPr>
          <a:lstStyle/>
          <a:p>
            <a:r>
              <a:rPr lang="en-US" sz="2400"/>
              <a:t>As plans continue to proliferate with little to no regulatory oversight, so does the overwhelming bureaucracy:</a:t>
            </a:r>
          </a:p>
          <a:p>
            <a:pPr lvl="1"/>
            <a:r>
              <a:rPr lang="en-US" sz="2000"/>
              <a:t>Same population of patients = endless variation of provider manuals &amp; policies</a:t>
            </a:r>
          </a:p>
          <a:p>
            <a:pPr lvl="2"/>
            <a:r>
              <a:rPr lang="en-US" sz="1700"/>
              <a:t>Prior Authorizations</a:t>
            </a:r>
          </a:p>
          <a:p>
            <a:pPr lvl="2"/>
            <a:r>
              <a:rPr lang="en-US" sz="1700"/>
              <a:t>Appeals</a:t>
            </a:r>
          </a:p>
          <a:p>
            <a:pPr lvl="2"/>
            <a:r>
              <a:rPr lang="en-US" sz="1700"/>
              <a:t>Claims Payment Methodology</a:t>
            </a:r>
          </a:p>
          <a:p>
            <a:pPr lvl="2"/>
            <a:r>
              <a:rPr lang="en-US" sz="1700"/>
              <a:t>Carve-Out Vendors</a:t>
            </a:r>
          </a:p>
          <a:p>
            <a:pPr lvl="2"/>
            <a:r>
              <a:rPr lang="en-US" sz="1700"/>
              <a:t>Record Requests</a:t>
            </a:r>
          </a:p>
          <a:p>
            <a:pPr lvl="2"/>
            <a:r>
              <a:rPr lang="en-US" sz="1700"/>
              <a:t>Commercial policies applied to Medicare beneficiaries</a:t>
            </a:r>
          </a:p>
          <a:p>
            <a:r>
              <a:rPr lang="en-US" sz="2500"/>
              <a:t>Death by Medical Record Request- Lead by UHC and Humana</a:t>
            </a:r>
          </a:p>
          <a:p>
            <a:pPr lvl="1"/>
            <a:r>
              <a:rPr lang="en-US" sz="2100"/>
              <a:t>UHC MA plus Humana MA, typically 15-20% of ASC payer mix; Likely 75% of chart requests.</a:t>
            </a:r>
          </a:p>
          <a:p>
            <a:pPr lvl="1"/>
            <a:r>
              <a:rPr lang="en-US" sz="2100"/>
              <a:t>Gambling for lack of ASC response leading to technical denial.</a:t>
            </a:r>
          </a:p>
          <a:p>
            <a:pPr lvl="1"/>
            <a:r>
              <a:rPr lang="en-US" sz="2100"/>
              <a:t>Provider examples of 100% approval rate post record submission…still not leading to fewer requests.</a:t>
            </a:r>
          </a:p>
          <a:p>
            <a:pPr marL="1485900" lvl="2" indent="-571500">
              <a:buFont typeface="+mj-lt"/>
              <a:buAutoNum type="romanUcPeriod"/>
            </a:pPr>
            <a:endParaRPr lang="en-US" sz="1600"/>
          </a:p>
          <a:p>
            <a:pPr marL="1485900" lvl="2" indent="-571500">
              <a:buFont typeface="+mj-lt"/>
              <a:buAutoNum type="romanUcPeriod"/>
            </a:pP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557025048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79150" y="255513"/>
            <a:ext cx="9439553" cy="1018552"/>
          </a:xfrm>
        </p:spPr>
        <p:txBody>
          <a:bodyPr>
            <a:normAutofit/>
          </a:bodyPr>
          <a:lstStyle/>
          <a:p>
            <a:r>
              <a:rPr lang="en-US"/>
              <a:t>MA Plan Burden- Impact on Member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70722" y="1274065"/>
            <a:ext cx="11532502" cy="4023221"/>
          </a:xfrm>
        </p:spPr>
        <p:txBody>
          <a:bodyPr numCol="1">
            <a:normAutofit/>
          </a:bodyPr>
          <a:lstStyle/>
          <a:p>
            <a:r>
              <a:rPr lang="en-US" sz="2400"/>
              <a:t>Patient Confusion</a:t>
            </a:r>
          </a:p>
          <a:p>
            <a:pPr lvl="1"/>
            <a:r>
              <a:rPr lang="en-US" sz="2100"/>
              <a:t>How do I purchase the right plan?</a:t>
            </a:r>
          </a:p>
          <a:p>
            <a:pPr lvl="1"/>
            <a:r>
              <a:rPr lang="en-US" sz="2100"/>
              <a:t>How do I navigate my plan design?</a:t>
            </a:r>
          </a:p>
          <a:p>
            <a:pPr lvl="1"/>
            <a:r>
              <a:rPr lang="en-US" sz="2100"/>
              <a:t>Overzealous marketing efforts – health plans &amp; brokers</a:t>
            </a:r>
          </a:p>
          <a:p>
            <a:r>
              <a:rPr lang="en-US" sz="2400"/>
              <a:t>Patient Liability</a:t>
            </a:r>
          </a:p>
          <a:p>
            <a:pPr lvl="1"/>
            <a:r>
              <a:rPr lang="en-US" sz="2100"/>
              <a:t>5-7 years ago, Medicare Advantage patient liability was roughly half of traditional Medicare – today, it equals or exceeds traditional Medicare. See ASC example below:</a:t>
            </a:r>
          </a:p>
          <a:p>
            <a:pPr lvl="1"/>
            <a:endParaRPr lang="en-US" sz="2100"/>
          </a:p>
          <a:p>
            <a:pPr marL="1485900" lvl="2" indent="-571500">
              <a:buFont typeface="+mj-lt"/>
              <a:buAutoNum type="romanUcPeriod"/>
            </a:pPr>
            <a:endParaRPr lang="en-US" sz="1600"/>
          </a:p>
          <a:p>
            <a:pPr marL="1485900" lvl="2" indent="-571500">
              <a:buFont typeface="+mj-lt"/>
              <a:buAutoNum type="romanUcPeriod"/>
            </a:pPr>
            <a:endParaRPr lang="en-US" sz="160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34139DE-6991-CEBB-3D05-4CE601F49F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1259279"/>
              </p:ext>
            </p:extLst>
          </p:nvPr>
        </p:nvGraphicFramePr>
        <p:xfrm>
          <a:off x="3247051" y="3861455"/>
          <a:ext cx="3677749" cy="19106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77929">
                  <a:extLst>
                    <a:ext uri="{9D8B030D-6E8A-4147-A177-3AD203B41FA5}">
                      <a16:colId xmlns:a16="http://schemas.microsoft.com/office/drawing/2014/main" val="433222866"/>
                    </a:ext>
                  </a:extLst>
                </a:gridCol>
                <a:gridCol w="789799">
                  <a:extLst>
                    <a:ext uri="{9D8B030D-6E8A-4147-A177-3AD203B41FA5}">
                      <a16:colId xmlns:a16="http://schemas.microsoft.com/office/drawing/2014/main" val="3530707749"/>
                    </a:ext>
                  </a:extLst>
                </a:gridCol>
                <a:gridCol w="710021">
                  <a:extLst>
                    <a:ext uri="{9D8B030D-6E8A-4147-A177-3AD203B41FA5}">
                      <a16:colId xmlns:a16="http://schemas.microsoft.com/office/drawing/2014/main" val="2971832311"/>
                    </a:ext>
                  </a:extLst>
                </a:gridCol>
              </a:tblGrid>
              <a:tr h="277368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Example ASC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3587820"/>
                  </a:ext>
                </a:extLst>
              </a:tr>
              <a:tr h="277368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Patient Liability as % of Allowable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7693657"/>
                  </a:ext>
                </a:extLst>
              </a:tr>
              <a:tr h="2773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90907126"/>
                  </a:ext>
                </a:extLst>
              </a:tr>
              <a:tr h="27736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2019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2023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90929478"/>
                  </a:ext>
                </a:extLst>
              </a:tr>
              <a:tr h="33907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Traditional Medicare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20.0%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20.0%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14699996"/>
                  </a:ext>
                </a:extLst>
              </a:tr>
              <a:tr h="27736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Medicare Advantage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14.5%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32.4%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027482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6271832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34760" y="100163"/>
            <a:ext cx="10629161" cy="1018552"/>
          </a:xfrm>
        </p:spPr>
        <p:txBody>
          <a:bodyPr>
            <a:normAutofit fontScale="90000"/>
          </a:bodyPr>
          <a:lstStyle/>
          <a:p>
            <a:r>
              <a:rPr lang="en-US"/>
              <a:t>Understanding MA Reimbursement Differentials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14660" y="1035649"/>
            <a:ext cx="11532502" cy="4681570"/>
          </a:xfrm>
        </p:spPr>
        <p:txBody>
          <a:bodyPr numCol="1">
            <a:normAutofit fontScale="92500"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If contracted/in network, MA plans have no obligation to match Medicare methodologies in terms of payment structure, CPT/APC weights, multiple procedure rules, etc.</a:t>
            </a:r>
            <a:endParaRPr lang="en-US" sz="2400">
              <a:effectLst/>
              <a:ea typeface="Calibri" panose="020F050202020403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 careful to include language that nails down Medicare rate structure, underlying weights, and payment policies.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000" b="1" i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Saying the payment methodology needs to match Medicare is not enough.</a:t>
            </a:r>
            <a:endParaRPr lang="en-US" sz="2000" b="1" i="1">
              <a:effectLst/>
              <a:ea typeface="Calibri" panose="020F050202020403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Payers may not be able to administrate straight Medicare payment methods and request to move to different, more simplistic structures.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000" b="1" i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Not opposed </a:t>
            </a:r>
            <a:r>
              <a:rPr lang="en-US" sz="2000" b="1" i="1">
                <a:ea typeface="Calibri" panose="020F0502020204030204" pitchFamily="34" charset="0"/>
                <a:cs typeface="Times New Roman" panose="02020603050405020304" pitchFamily="18" charset="0"/>
              </a:rPr>
              <a:t>to this strategy </a:t>
            </a:r>
            <a:r>
              <a:rPr lang="en-US" sz="2000" b="1" i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but must be clear and understood to allow you to model accurately.</a:t>
            </a:r>
            <a:endParaRPr lang="en-US" sz="2000" b="1" i="1">
              <a:effectLst/>
              <a:ea typeface="Calibri" panose="020F050202020403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Recent trend to attempt to reduce reimbursement below Medicare in some areas. Currently, MD rates, lab, rad, etc. vs. ASC facility but likely coming for all provider types. </a:t>
            </a:r>
            <a:endParaRPr lang="en-US" sz="2400">
              <a:effectLst/>
              <a:ea typeface="Calibri" panose="020F050202020403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/>
              <a:t>Policy Changes Correlating to Compensation Reductions- Changes to payer bundling, MPR, etc. leads to sub-Medicare reimbursement, even if contracted rates are at/above Medicare.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000" b="1" i="1"/>
              <a:t>Must be able to track correct payment accurately. </a:t>
            </a:r>
          </a:p>
          <a:p>
            <a:pPr marL="1028700" lvl="1" indent="-571500">
              <a:buFont typeface="+mj-lt"/>
              <a:buAutoNum type="romanUcPeriod"/>
            </a:pPr>
            <a:endParaRPr lang="en-US" sz="2800"/>
          </a:p>
          <a:p>
            <a:pPr marL="571500" indent="-571500">
              <a:buFont typeface="+mj-lt"/>
              <a:buAutoNum type="romanUcPeriod"/>
            </a:pP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3709839553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917F974-0665-4A6F-B50B-BEF3D01A5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660" y="481903"/>
            <a:ext cx="11297663" cy="1018552"/>
          </a:xfrm>
        </p:spPr>
        <p:txBody>
          <a:bodyPr>
            <a:noAutofit/>
          </a:bodyPr>
          <a:lstStyle/>
          <a:p>
            <a:r>
              <a:rPr lang="en-US" sz="3600" b="1"/>
              <a:t>Strategic Healthcare Partners, LLC – Who We Are and Who We Serve</a:t>
            </a:r>
            <a:endParaRPr lang="en-US" sz="360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FEEEFAF-EF51-4631-A64E-DF7E8BBF45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661" y="1797912"/>
            <a:ext cx="10912702" cy="3837777"/>
          </a:xfrm>
        </p:spPr>
        <p:txBody>
          <a:bodyPr>
            <a:normAutofit/>
          </a:bodyPr>
          <a:lstStyle/>
          <a:p>
            <a:r>
              <a:rPr lang="en-US" sz="2200"/>
              <a:t>Founded by Principals John Crew and Mike Scribner in 2009.</a:t>
            </a:r>
          </a:p>
          <a:p>
            <a:r>
              <a:rPr lang="en-US" sz="2200"/>
              <a:t>Over 30 years experience in the field. </a:t>
            </a:r>
          </a:p>
          <a:p>
            <a:r>
              <a:rPr lang="en-US" sz="2200"/>
              <a:t>Broad spectrum of healthcare clients including:</a:t>
            </a:r>
          </a:p>
          <a:p>
            <a:pPr lvl="1"/>
            <a:r>
              <a:rPr lang="en-US" sz="1800"/>
              <a:t>35+ hospitals</a:t>
            </a:r>
          </a:p>
          <a:p>
            <a:pPr lvl="1"/>
            <a:r>
              <a:rPr lang="en-US" sz="1800"/>
              <a:t>Over 1,000 physicians/extenders</a:t>
            </a:r>
          </a:p>
          <a:p>
            <a:pPr lvl="1"/>
            <a:r>
              <a:rPr lang="en-US" sz="1800"/>
              <a:t>IPAs/CINs, ASCs, </a:t>
            </a:r>
          </a:p>
          <a:p>
            <a:pPr lvl="1"/>
            <a:r>
              <a:rPr lang="en-US" sz="1800"/>
              <a:t>All 22 of the community mental health centers in Georgia.</a:t>
            </a:r>
          </a:p>
          <a:p>
            <a:r>
              <a:rPr lang="en-US" sz="2200"/>
              <a:t>Specializing in rural healthcare providers; experience in working in HPSA designated areas. </a:t>
            </a:r>
          </a:p>
        </p:txBody>
      </p:sp>
    </p:spTree>
    <p:extLst>
      <p:ext uri="{BB962C8B-B14F-4D97-AF65-F5344CB8AC3E}">
        <p14:creationId xmlns:p14="http://schemas.microsoft.com/office/powerpoint/2010/main" val="37732153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8675" y="173992"/>
            <a:ext cx="10547507" cy="1018552"/>
          </a:xfrm>
        </p:spPr>
        <p:txBody>
          <a:bodyPr>
            <a:normAutofit/>
          </a:bodyPr>
          <a:lstStyle/>
          <a:p>
            <a:r>
              <a:rPr lang="en-US"/>
              <a:t>Is your ASC in network? </a:t>
            </a:r>
            <a:r>
              <a:rPr lang="en-US" sz="2400"/>
              <a:t>(Seems like a simple question, right?)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66192" y="1192544"/>
            <a:ext cx="11532502" cy="4255295"/>
          </a:xfrm>
        </p:spPr>
        <p:txBody>
          <a:bodyPr numCol="1">
            <a:normAutofit/>
          </a:bodyPr>
          <a:lstStyle/>
          <a:p>
            <a:r>
              <a:rPr lang="en-US" sz="2400"/>
              <a:t>Given the poor networks offered by MA plans originally, their reaction was one of several moves:</a:t>
            </a:r>
          </a:p>
          <a:p>
            <a:pPr lvl="1"/>
            <a:r>
              <a:rPr lang="en-US" sz="2000"/>
              <a:t>Offer mostly PPO plan designs with no out of net penalties for major services.</a:t>
            </a:r>
          </a:p>
          <a:p>
            <a:pPr lvl="1"/>
            <a:r>
              <a:rPr lang="en-US" sz="2000"/>
              <a:t>Deem in physicians via commercial agreements at unilaterally set rates.</a:t>
            </a:r>
          </a:p>
          <a:p>
            <a:pPr lvl="1"/>
            <a:r>
              <a:rPr lang="en-US" sz="2000"/>
              <a:t>Use physician agreements to deem in ASCs at unilateral rates.</a:t>
            </a:r>
          </a:p>
          <a:p>
            <a:pPr lvl="1"/>
            <a:r>
              <a:rPr lang="en-US" sz="2000"/>
              <a:t>If all else fails, actually engage the provider in discussions……</a:t>
            </a:r>
          </a:p>
          <a:p>
            <a:r>
              <a:rPr lang="en-US" sz="2000"/>
              <a:t>Determining whether in net or not (If you’re not sure…..)</a:t>
            </a:r>
          </a:p>
          <a:p>
            <a:pPr lvl="1"/>
            <a:r>
              <a:rPr lang="en-US" sz="2000"/>
              <a:t>Start with the payer online directory. Be sure to look for various product lines, both commercial and MA to determine whether included in everything.</a:t>
            </a:r>
          </a:p>
          <a:p>
            <a:pPr lvl="1"/>
            <a:r>
              <a:rPr lang="en-US" sz="2000"/>
              <a:t>If ASC included in payer online directory, contact payer for agreement or deeming mechanism. Determine terms/rates outlined in contracting mechanism. </a:t>
            </a:r>
          </a:p>
          <a:p>
            <a:r>
              <a:rPr lang="en-US" sz="2000" b="1" i="1"/>
              <a:t>Being in network not always better….by a long shot.</a:t>
            </a:r>
          </a:p>
          <a:p>
            <a:pPr marL="571500" indent="-571500">
              <a:buFont typeface="+mj-lt"/>
              <a:buAutoNum type="romanUcPeriod"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697525597"/>
      </p:ext>
    </p:extLst>
  </p:cSld>
  <p:clrMapOvr>
    <a:masterClrMapping/>
  </p:clrMapOvr>
  <p:transition spd="slow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68007" y="71356"/>
            <a:ext cx="8729339" cy="1018552"/>
          </a:xfrm>
        </p:spPr>
        <p:txBody>
          <a:bodyPr>
            <a:normAutofit/>
          </a:bodyPr>
          <a:lstStyle/>
          <a:p>
            <a:r>
              <a:rPr lang="en-US"/>
              <a:t>In vs OON Strategy - Pros and Cons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4225" y="1019539"/>
            <a:ext cx="11532502" cy="4023221"/>
          </a:xfrm>
        </p:spPr>
        <p:txBody>
          <a:bodyPr numCol="1">
            <a:normAutofit fontScale="92500" lnSpcReduction="10000"/>
          </a:bodyPr>
          <a:lstStyle/>
          <a:p>
            <a:r>
              <a:rPr lang="en-US" sz="2400"/>
              <a:t>In-Network Pros</a:t>
            </a:r>
          </a:p>
          <a:p>
            <a:pPr lvl="1"/>
            <a:r>
              <a:rPr lang="en-US" sz="2000"/>
              <a:t>Contract governs relationship.</a:t>
            </a:r>
          </a:p>
          <a:p>
            <a:pPr lvl="1"/>
            <a:r>
              <a:rPr lang="en-US" sz="2000"/>
              <a:t>In theory, negotiable.</a:t>
            </a:r>
          </a:p>
          <a:p>
            <a:pPr lvl="1"/>
            <a:r>
              <a:rPr lang="en-US" sz="2000"/>
              <a:t>Avoids out of net penalties, typically for HMO plans (as PPOs tend to be full out of net benefit plan designs).</a:t>
            </a:r>
          </a:p>
          <a:p>
            <a:pPr lvl="1"/>
            <a:r>
              <a:rPr lang="en-US" sz="2000"/>
              <a:t>Steers patients based on network directory listing.</a:t>
            </a:r>
          </a:p>
          <a:p>
            <a:pPr lvl="1"/>
            <a:endParaRPr lang="en-US" sz="1600"/>
          </a:p>
          <a:p>
            <a:r>
              <a:rPr lang="en-US" sz="2400"/>
              <a:t>Out of Network Pros</a:t>
            </a:r>
          </a:p>
          <a:p>
            <a:pPr lvl="1"/>
            <a:r>
              <a:rPr lang="en-US" sz="2000"/>
              <a:t>Payer must use Medicare rates, payment structure, and payment policies.</a:t>
            </a:r>
          </a:p>
          <a:p>
            <a:pPr lvl="1"/>
            <a:r>
              <a:rPr lang="en-US" sz="2000"/>
              <a:t>Allows for full appeal rights generally not given in a contract (i.e. the ability to appeal all the way to Fed ALJ mechanism vs. being stuck inside payer mechanisms/some arbitration rights typically).</a:t>
            </a:r>
          </a:p>
          <a:p>
            <a:pPr lvl="1"/>
            <a:r>
              <a:rPr lang="en-US" sz="2000"/>
              <a:t>Retains ability to take issue to CMS for regulatory oversight. CMS will </a:t>
            </a:r>
            <a:r>
              <a:rPr lang="en-US" sz="2000" b="1" u="sng"/>
              <a:t>NOT</a:t>
            </a:r>
            <a:r>
              <a:rPr lang="en-US" sz="2000"/>
              <a:t> engage in disputes between payers and providers </a:t>
            </a:r>
            <a:r>
              <a:rPr lang="en-US" sz="2000" b="1" u="sng"/>
              <a:t>IF</a:t>
            </a:r>
            <a:r>
              <a:rPr lang="en-US" sz="2000"/>
              <a:t> there is a contract/in network situation. Will only engage if non contracted/out of net.</a:t>
            </a:r>
          </a:p>
          <a:p>
            <a:pPr marL="1028700" lvl="1" indent="-571500">
              <a:buFont typeface="+mj-lt"/>
              <a:buAutoNum type="romanUcPeriod"/>
            </a:pPr>
            <a:endParaRPr lang="en-US" sz="1600"/>
          </a:p>
          <a:p>
            <a:pPr marL="1485900" lvl="2" indent="-571500">
              <a:buFont typeface="+mj-lt"/>
              <a:buAutoNum type="romanUcPeriod"/>
            </a:pPr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764760072"/>
      </p:ext>
    </p:extLst>
  </p:cSld>
  <p:clrMapOvr>
    <a:masterClrMapping/>
  </p:clrMapOvr>
  <p:transition spd="slow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05329" y="255513"/>
            <a:ext cx="10132838" cy="1018552"/>
          </a:xfrm>
        </p:spPr>
        <p:txBody>
          <a:bodyPr>
            <a:normAutofit/>
          </a:bodyPr>
          <a:lstStyle/>
          <a:p>
            <a:r>
              <a:rPr lang="en-US"/>
              <a:t>In vs OON Strategy- How to Decide?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56862" y="1274065"/>
            <a:ext cx="11532502" cy="4023221"/>
          </a:xfrm>
        </p:spPr>
        <p:txBody>
          <a:bodyPr numCol="1">
            <a:normAutofit fontScale="92500" lnSpcReduction="20000"/>
          </a:bodyPr>
          <a:lstStyle/>
          <a:p>
            <a:r>
              <a:rPr lang="en-US" sz="2400"/>
              <a:t>Understand market plans (licensed &amp; sold by county) PPO vs. HMO, carrier by carrier.</a:t>
            </a:r>
          </a:p>
          <a:p>
            <a:r>
              <a:rPr lang="en-US" sz="2400"/>
              <a:t>Understand plan design of your local offerings – </a:t>
            </a:r>
          </a:p>
          <a:p>
            <a:pPr lvl="1"/>
            <a:r>
              <a:rPr lang="en-US" sz="2000"/>
              <a:t>Is there a patient cost differential for out of network services?</a:t>
            </a:r>
          </a:p>
          <a:p>
            <a:r>
              <a:rPr lang="en-US" sz="2400"/>
              <a:t>Loss of appeal rights- How far do we typically fight claim issues? Past the payer? To arbitration? To Administrative Law Judge? To Maximus?</a:t>
            </a:r>
          </a:p>
          <a:p>
            <a:r>
              <a:rPr lang="en-US" sz="2400"/>
              <a:t>Historical administrative burden of each payor</a:t>
            </a:r>
          </a:p>
          <a:p>
            <a:pPr lvl="1"/>
            <a:r>
              <a:rPr lang="en-US" sz="2000"/>
              <a:t>Low: Anthem</a:t>
            </a:r>
          </a:p>
          <a:p>
            <a:pPr lvl="1"/>
            <a:r>
              <a:rPr lang="en-US" sz="2000"/>
              <a:t>Medium: Aetna</a:t>
            </a:r>
          </a:p>
          <a:p>
            <a:pPr lvl="1"/>
            <a:r>
              <a:rPr lang="en-US" sz="2000"/>
              <a:t>High: UHC &amp; Humana</a:t>
            </a:r>
          </a:p>
          <a:p>
            <a:pPr lvl="1"/>
            <a:r>
              <a:rPr lang="en-US" sz="2000"/>
              <a:t>Obvious that plan growth = tighter control of the dollar and less authorized care</a:t>
            </a:r>
          </a:p>
          <a:p>
            <a:r>
              <a:rPr lang="en-US" sz="2400" b="1" i="1"/>
              <a:t>One caution- No network adequacy play that will impact overall Medicare Advantage growth unless you have unique influence in your market. Make the assumption that MA as a whole and most plans individually will continue to grow….at least for a while.</a:t>
            </a:r>
          </a:p>
        </p:txBody>
      </p:sp>
    </p:spTree>
    <p:extLst>
      <p:ext uri="{BB962C8B-B14F-4D97-AF65-F5344CB8AC3E}">
        <p14:creationId xmlns:p14="http://schemas.microsoft.com/office/powerpoint/2010/main" val="4225818328"/>
      </p:ext>
    </p:extLst>
  </p:cSld>
  <p:clrMapOvr>
    <a:masterClrMapping/>
  </p:clrMapOvr>
  <p:transition spd="slow">
    <p:push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14660" y="481903"/>
            <a:ext cx="9601210" cy="1018552"/>
          </a:xfrm>
        </p:spPr>
        <p:txBody>
          <a:bodyPr>
            <a:normAutofit fontScale="90000"/>
          </a:bodyPr>
          <a:lstStyle/>
          <a:p>
            <a:r>
              <a:rPr lang="en-US"/>
              <a:t>In vs OON Strategy- Rural Market Case Study</a:t>
            </a:r>
            <a:br>
              <a:rPr lang="en-US"/>
            </a:br>
            <a:endParaRPr lang="en-US"/>
          </a:p>
        </p:txBody>
      </p:sp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B5A41B1B-ED6F-6589-6AEF-06C88FB2FB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9315327"/>
              </p:ext>
            </p:extLst>
          </p:nvPr>
        </p:nvGraphicFramePr>
        <p:xfrm>
          <a:off x="1808131" y="1249533"/>
          <a:ext cx="7096173" cy="4438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5391">
                  <a:extLst>
                    <a:ext uri="{9D8B030D-6E8A-4147-A177-3AD203B41FA5}">
                      <a16:colId xmlns:a16="http://schemas.microsoft.com/office/drawing/2014/main" val="2670628119"/>
                    </a:ext>
                  </a:extLst>
                </a:gridCol>
                <a:gridCol w="2365391">
                  <a:extLst>
                    <a:ext uri="{9D8B030D-6E8A-4147-A177-3AD203B41FA5}">
                      <a16:colId xmlns:a16="http://schemas.microsoft.com/office/drawing/2014/main" val="4043689112"/>
                    </a:ext>
                  </a:extLst>
                </a:gridCol>
                <a:gridCol w="2365391">
                  <a:extLst>
                    <a:ext uri="{9D8B030D-6E8A-4147-A177-3AD203B41FA5}">
                      <a16:colId xmlns:a16="http://schemas.microsoft.com/office/drawing/2014/main" val="1508155373"/>
                    </a:ext>
                  </a:extLst>
                </a:gridCol>
              </a:tblGrid>
              <a:tr h="32181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Enrollees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HMO 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50657251"/>
                  </a:ext>
                </a:extLst>
              </a:tr>
              <a:tr h="24216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Aetna Medicare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89129442"/>
                  </a:ext>
                </a:extLst>
              </a:tr>
              <a:tr h="24216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Aetna HMO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47744389"/>
                  </a:ext>
                </a:extLst>
              </a:tr>
              <a:tr h="24216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Anthem Blue Cross and Blue Shield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9498567"/>
                  </a:ext>
                </a:extLst>
              </a:tr>
              <a:tr h="24216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Anthem HMO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7117925"/>
                  </a:ext>
                </a:extLst>
              </a:tr>
              <a:tr h="24216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Clover Health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45871331"/>
                  </a:ext>
                </a:extLst>
              </a:tr>
              <a:tr h="24216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Clover HMO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43108057"/>
                  </a:ext>
                </a:extLst>
              </a:tr>
              <a:tr h="24216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Georgia Health Advantage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78693952"/>
                  </a:ext>
                </a:extLst>
              </a:tr>
              <a:tr h="24216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GHA HMO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77776165"/>
                  </a:ext>
                </a:extLst>
              </a:tr>
              <a:tr h="24216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Humana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852411"/>
                  </a:ext>
                </a:extLst>
              </a:tr>
              <a:tr h="24216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Humana HMO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85612107"/>
                  </a:ext>
                </a:extLst>
              </a:tr>
              <a:tr h="24216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PruittHealth Premier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09080345"/>
                  </a:ext>
                </a:extLst>
              </a:tr>
              <a:tr h="24216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PruittHealth HMO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06412277"/>
                  </a:ext>
                </a:extLst>
              </a:tr>
              <a:tr h="24216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UnitedHealthcare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8670650"/>
                  </a:ext>
                </a:extLst>
              </a:tr>
              <a:tr h="24216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UHC HMO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0805829"/>
                  </a:ext>
                </a:extLst>
              </a:tr>
              <a:tr h="24216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Wellcare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92334010"/>
                  </a:ext>
                </a:extLst>
              </a:tr>
              <a:tr h="24216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Wellcare HMO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26391441"/>
                  </a:ext>
                </a:extLst>
              </a:tr>
              <a:tr h="24216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295065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0728905"/>
      </p:ext>
    </p:extLst>
  </p:cSld>
  <p:clrMapOvr>
    <a:masterClrMapping/>
  </p:clrMapOvr>
  <p:transition spd="slow">
    <p:push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3538" y="197818"/>
            <a:ext cx="9867024" cy="1018552"/>
          </a:xfrm>
        </p:spPr>
        <p:txBody>
          <a:bodyPr>
            <a:normAutofit fontScale="90000"/>
          </a:bodyPr>
          <a:lstStyle/>
          <a:p>
            <a:r>
              <a:rPr lang="en-US"/>
              <a:t>In vs OON Strategy- Rural Market Case Study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AAE6D683-2496-14D6-6DFF-10207570E6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5100815"/>
              </p:ext>
            </p:extLst>
          </p:nvPr>
        </p:nvGraphicFramePr>
        <p:xfrm>
          <a:off x="1278384" y="1029940"/>
          <a:ext cx="8206783" cy="45246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1795">
                  <a:extLst>
                    <a:ext uri="{9D8B030D-6E8A-4147-A177-3AD203B41FA5}">
                      <a16:colId xmlns:a16="http://schemas.microsoft.com/office/drawing/2014/main" val="1936687254"/>
                    </a:ext>
                  </a:extLst>
                </a:gridCol>
                <a:gridCol w="1651247">
                  <a:extLst>
                    <a:ext uri="{9D8B030D-6E8A-4147-A177-3AD203B41FA5}">
                      <a16:colId xmlns:a16="http://schemas.microsoft.com/office/drawing/2014/main" val="2623358461"/>
                    </a:ext>
                  </a:extLst>
                </a:gridCol>
                <a:gridCol w="1651247">
                  <a:extLst>
                    <a:ext uri="{9D8B030D-6E8A-4147-A177-3AD203B41FA5}">
                      <a16:colId xmlns:a16="http://schemas.microsoft.com/office/drawing/2014/main" val="3267412796"/>
                    </a:ext>
                  </a:extLst>
                </a:gridCol>
                <a:gridCol w="1651247">
                  <a:extLst>
                    <a:ext uri="{9D8B030D-6E8A-4147-A177-3AD203B41FA5}">
                      <a16:colId xmlns:a16="http://schemas.microsoft.com/office/drawing/2014/main" val="2914359825"/>
                    </a:ext>
                  </a:extLst>
                </a:gridCol>
                <a:gridCol w="1651247">
                  <a:extLst>
                    <a:ext uri="{9D8B030D-6E8A-4147-A177-3AD203B41FA5}">
                      <a16:colId xmlns:a16="http://schemas.microsoft.com/office/drawing/2014/main" val="937678711"/>
                    </a:ext>
                  </a:extLst>
                </a:gridCol>
              </a:tblGrid>
              <a:tr h="35421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Benefit Plan Comparison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8738884"/>
                  </a:ext>
                </a:extLst>
              </a:tr>
              <a:tr h="2319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323A45"/>
                          </a:solidFill>
                          <a:effectLst/>
                          <a:latin typeface="Calibri" panose="020F0502020204030204" pitchFamily="34" charset="0"/>
                        </a:rPr>
                        <a:t>Plan Overview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323A45"/>
                          </a:solidFill>
                          <a:effectLst/>
                          <a:latin typeface="Calibri" panose="020F0502020204030204" pitchFamily="34" charset="0"/>
                        </a:rPr>
                        <a:t>Aetna Medicare Eagle Plan (PPO)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323A45"/>
                          </a:solidFill>
                          <a:effectLst/>
                          <a:latin typeface="Calibri" panose="020F0502020204030204" pitchFamily="34" charset="0"/>
                        </a:rPr>
                        <a:t>Aetna Medicare Freedom Plan (PPO)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7968304"/>
                  </a:ext>
                </a:extLst>
              </a:tr>
              <a:tr h="152078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Monthly Premium</a:t>
                      </a: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9809925"/>
                  </a:ext>
                </a:extLst>
              </a:tr>
              <a:tr h="152078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Health Plan Premium</a:t>
                      </a: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0130795"/>
                  </a:ext>
                </a:extLst>
              </a:tr>
              <a:tr h="158059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Drug Premium</a:t>
                      </a: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5132149"/>
                  </a:ext>
                </a:extLst>
              </a:tr>
              <a:tr h="170089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Standard Part B Premium</a:t>
                      </a: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$164.90 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$164.90 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13002"/>
                  </a:ext>
                </a:extLst>
              </a:tr>
              <a:tr h="164693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 B Premium Reduction</a:t>
                      </a: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2787079"/>
                  </a:ext>
                </a:extLst>
              </a:tr>
              <a:tr h="15349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Health Deductible</a:t>
                      </a: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4491157"/>
                  </a:ext>
                </a:extLst>
              </a:tr>
              <a:tr h="16516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Drug Plan Deductible</a:t>
                      </a: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323A45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$150 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1651558"/>
                  </a:ext>
                </a:extLst>
              </a:tr>
              <a:tr h="2319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323A45"/>
                          </a:solidFill>
                          <a:effectLst/>
                          <a:latin typeface="Calibri" panose="020F0502020204030204" pitchFamily="34" charset="0"/>
                        </a:rPr>
                        <a:t>Plan ID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323A45"/>
                          </a:solidFill>
                          <a:effectLst/>
                          <a:latin typeface="Calibri" panose="020F0502020204030204" pitchFamily="34" charset="0"/>
                        </a:rPr>
                        <a:t>H3288-034-0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323A45"/>
                          </a:solidFill>
                          <a:effectLst/>
                          <a:latin typeface="Calibri" panose="020F0502020204030204" pitchFamily="34" charset="0"/>
                        </a:rPr>
                        <a:t>H3288-031-0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1285594"/>
                  </a:ext>
                </a:extLst>
              </a:tr>
              <a:tr h="2319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323A45"/>
                          </a:solidFill>
                          <a:effectLst/>
                          <a:latin typeface="Calibri" panose="020F0502020204030204" pitchFamily="34" charset="0"/>
                        </a:rPr>
                        <a:t>Benefits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323A45"/>
                          </a:solidFill>
                          <a:effectLst/>
                          <a:latin typeface="Calibri" panose="020F0502020204030204" pitchFamily="34" charset="0"/>
                        </a:rPr>
                        <a:t>In Network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323A45"/>
                          </a:solidFill>
                          <a:effectLst/>
                          <a:latin typeface="Calibri" panose="020F0502020204030204" pitchFamily="34" charset="0"/>
                        </a:rPr>
                        <a:t>Out of Network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323A45"/>
                          </a:solidFill>
                          <a:effectLst/>
                          <a:latin typeface="Calibri" panose="020F0502020204030204" pitchFamily="34" charset="0"/>
                        </a:rPr>
                        <a:t>In Network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323A45"/>
                          </a:solidFill>
                          <a:effectLst/>
                          <a:latin typeface="Calibri" panose="020F0502020204030204" pitchFamily="34" charset="0"/>
                        </a:rPr>
                        <a:t>Out of Network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70335810"/>
                  </a:ext>
                </a:extLst>
              </a:tr>
              <a:tr h="16973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323A45"/>
                          </a:solidFill>
                          <a:effectLst/>
                          <a:latin typeface="Calibri" panose="020F0502020204030204" pitchFamily="34" charset="0"/>
                        </a:rPr>
                        <a:t>Primary doctor visit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323A45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$25 copay per visit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323A45"/>
                          </a:solidFill>
                          <a:effectLst/>
                          <a:latin typeface="Calibri" panose="020F0502020204030204" pitchFamily="34" charset="0"/>
                        </a:rPr>
                        <a:t>$5 copay per visit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323A45"/>
                          </a:solidFill>
                          <a:effectLst/>
                          <a:latin typeface="Calibri" panose="020F0502020204030204" pitchFamily="34" charset="0"/>
                        </a:rPr>
                        <a:t> $25 copay per visit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38590113"/>
                  </a:ext>
                </a:extLst>
              </a:tr>
              <a:tr h="1626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323A45"/>
                          </a:solidFill>
                          <a:effectLst/>
                          <a:latin typeface="Calibri" panose="020F0502020204030204" pitchFamily="34" charset="0"/>
                        </a:rPr>
                        <a:t>Specialist visit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$35 copay per visit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 copay per visit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$40 copay per visit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 copay per visit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189667588"/>
                  </a:ext>
                </a:extLst>
              </a:tr>
              <a:tr h="1916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1" u="none" strike="noStrike">
                          <a:solidFill>
                            <a:srgbClr val="323A45"/>
                          </a:solidFill>
                          <a:effectLst/>
                          <a:latin typeface="Calibri" panose="020F0502020204030204" pitchFamily="34" charset="0"/>
                        </a:rPr>
                        <a:t>Diagnostic tests &amp; Surgical procedures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1" u="none" strike="noStrike">
                          <a:solidFill>
                            <a:srgbClr val="323A45"/>
                          </a:solidFill>
                          <a:effectLst/>
                          <a:latin typeface="Calibri" panose="020F0502020204030204" pitchFamily="34" charset="0"/>
                        </a:rPr>
                        <a:t> $0-95 copay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1" u="none" strike="noStrike">
                          <a:solidFill>
                            <a:srgbClr val="323A45"/>
                          </a:solidFill>
                          <a:effectLst/>
                          <a:latin typeface="Calibri" panose="020F0502020204030204" pitchFamily="34" charset="0"/>
                        </a:rPr>
                        <a:t> 35% coinsurance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1" u="none" strike="noStrike">
                          <a:solidFill>
                            <a:srgbClr val="323A45"/>
                          </a:solidFill>
                          <a:effectLst/>
                          <a:latin typeface="Calibri" panose="020F0502020204030204" pitchFamily="34" charset="0"/>
                        </a:rPr>
                        <a:t>  $0-95 copay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1" u="none" strike="noStrike">
                          <a:solidFill>
                            <a:srgbClr val="323A45"/>
                          </a:solidFill>
                          <a:effectLst/>
                          <a:latin typeface="Calibri" panose="020F0502020204030204" pitchFamily="34" charset="0"/>
                        </a:rPr>
                        <a:t> 35% coinsurance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37966548"/>
                  </a:ext>
                </a:extLst>
              </a:tr>
              <a:tr h="1800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323A45"/>
                          </a:solidFill>
                          <a:effectLst/>
                          <a:latin typeface="Calibri" panose="020F0502020204030204" pitchFamily="34" charset="0"/>
                        </a:rPr>
                        <a:t>Lab services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323A45"/>
                          </a:solidFill>
                          <a:effectLst/>
                          <a:latin typeface="Calibri" panose="020F0502020204030204" pitchFamily="34" charset="0"/>
                        </a:rPr>
                        <a:t> $0 copay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323A45"/>
                          </a:solidFill>
                          <a:effectLst/>
                          <a:latin typeface="Calibri" panose="020F0502020204030204" pitchFamily="34" charset="0"/>
                        </a:rPr>
                        <a:t>35% coinsurance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323A45"/>
                          </a:solidFill>
                          <a:effectLst/>
                          <a:latin typeface="Calibri" panose="020F0502020204030204" pitchFamily="34" charset="0"/>
                        </a:rPr>
                        <a:t>  $0 copay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323A45"/>
                          </a:solidFill>
                          <a:effectLst/>
                          <a:latin typeface="Calibri" panose="020F0502020204030204" pitchFamily="34" charset="0"/>
                        </a:rPr>
                        <a:t>35% coinsurance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03848759"/>
                  </a:ext>
                </a:extLst>
              </a:tr>
              <a:tr h="3204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323A45"/>
                          </a:solidFill>
                          <a:effectLst/>
                          <a:latin typeface="Calibri" panose="020F0502020204030204" pitchFamily="34" charset="0"/>
                        </a:rPr>
                        <a:t>Diagnostic radiology services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323A45"/>
                          </a:solidFill>
                          <a:effectLst/>
                          <a:latin typeface="Calibri" panose="020F0502020204030204" pitchFamily="34" charset="0"/>
                        </a:rPr>
                        <a:t>$0-195 copay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323A45"/>
                          </a:solidFill>
                          <a:effectLst/>
                          <a:latin typeface="Calibri" panose="020F0502020204030204" pitchFamily="34" charset="0"/>
                        </a:rPr>
                        <a:t> 35% coinsurance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323A45"/>
                          </a:solidFill>
                          <a:effectLst/>
                          <a:latin typeface="Calibri" panose="020F0502020204030204" pitchFamily="34" charset="0"/>
                        </a:rPr>
                        <a:t> $0-225 copay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540695548"/>
                  </a:ext>
                </a:extLst>
              </a:tr>
              <a:tr h="2319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323A45"/>
                          </a:solidFill>
                          <a:effectLst/>
                          <a:latin typeface="Calibri" panose="020F0502020204030204" pitchFamily="34" charset="0"/>
                        </a:rPr>
                        <a:t>Outpatient x-rays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323A45"/>
                          </a:solidFill>
                          <a:effectLst/>
                          <a:latin typeface="Calibri" panose="020F0502020204030204" pitchFamily="34" charset="0"/>
                        </a:rPr>
                        <a:t>  $0-75 copay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323A45"/>
                          </a:solidFill>
                          <a:effectLst/>
                          <a:latin typeface="Calibri" panose="020F0502020204030204" pitchFamily="34" charset="0"/>
                        </a:rPr>
                        <a:t> 35% coinsurance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323A45"/>
                          </a:solidFill>
                          <a:effectLst/>
                          <a:latin typeface="Calibri" panose="020F0502020204030204" pitchFamily="34" charset="0"/>
                        </a:rPr>
                        <a:t>$5-45 copay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794664863"/>
                  </a:ext>
                </a:extLst>
              </a:tr>
              <a:tr h="2319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323A45"/>
                          </a:solidFill>
                          <a:effectLst/>
                          <a:latin typeface="Calibri" panose="020F0502020204030204" pitchFamily="34" charset="0"/>
                        </a:rPr>
                        <a:t>Occupational therapy visit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323A45"/>
                          </a:solidFill>
                          <a:effectLst/>
                          <a:latin typeface="Calibri" panose="020F0502020204030204" pitchFamily="34" charset="0"/>
                        </a:rPr>
                        <a:t> $25 copay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323A45"/>
                          </a:solidFill>
                          <a:effectLst/>
                          <a:latin typeface="Calibri" panose="020F0502020204030204" pitchFamily="34" charset="0"/>
                        </a:rPr>
                        <a:t> $50 copay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323A45"/>
                          </a:solidFill>
                          <a:effectLst/>
                          <a:latin typeface="Calibri" panose="020F0502020204030204" pitchFamily="34" charset="0"/>
                        </a:rPr>
                        <a:t> $30 copay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323A45"/>
                          </a:solidFill>
                          <a:effectLst/>
                          <a:latin typeface="Calibri" panose="020F0502020204030204" pitchFamily="34" charset="0"/>
                        </a:rPr>
                        <a:t>35% coinsurance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99528893"/>
                  </a:ext>
                </a:extLst>
              </a:tr>
              <a:tr h="1520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323A45"/>
                          </a:solidFill>
                          <a:effectLst/>
                          <a:latin typeface="Calibri" panose="020F0502020204030204" pitchFamily="34" charset="0"/>
                        </a:rPr>
                        <a:t>Physical therapy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323A45"/>
                          </a:solidFill>
                          <a:effectLst/>
                          <a:latin typeface="Calibri" panose="020F0502020204030204" pitchFamily="34" charset="0"/>
                        </a:rPr>
                        <a:t>$25 copay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323A45"/>
                          </a:solidFill>
                          <a:effectLst/>
                          <a:latin typeface="Calibri" panose="020F0502020204030204" pitchFamily="34" charset="0"/>
                        </a:rPr>
                        <a:t>$50 copay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323A45"/>
                          </a:solidFill>
                          <a:effectLst/>
                          <a:latin typeface="Calibri" panose="020F0502020204030204" pitchFamily="34" charset="0"/>
                        </a:rPr>
                        <a:t>$45 copay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323A45"/>
                          </a:solidFill>
                          <a:effectLst/>
                          <a:latin typeface="Calibri" panose="020F0502020204030204" pitchFamily="34" charset="0"/>
                        </a:rPr>
                        <a:t>35% coinsurance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16885706"/>
                  </a:ext>
                </a:extLst>
              </a:tr>
              <a:tr h="1520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323A45"/>
                          </a:solidFill>
                          <a:effectLst/>
                          <a:latin typeface="Calibri" panose="020F0502020204030204" pitchFamily="34" charset="0"/>
                        </a:rPr>
                        <a:t>Durable medical equipment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323A45"/>
                          </a:solidFill>
                          <a:effectLst/>
                          <a:latin typeface="Calibri" panose="020F0502020204030204" pitchFamily="34" charset="0"/>
                        </a:rPr>
                        <a:t>20% coinsurance per item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323A45"/>
                          </a:solidFill>
                          <a:effectLst/>
                          <a:latin typeface="Calibri" panose="020F0502020204030204" pitchFamily="34" charset="0"/>
                        </a:rPr>
                        <a:t>35% coinsurance per item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323A45"/>
                          </a:solidFill>
                          <a:effectLst/>
                          <a:latin typeface="Calibri" panose="020F0502020204030204" pitchFamily="34" charset="0"/>
                        </a:rPr>
                        <a:t>20% coinsurance per item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323A45"/>
                          </a:solidFill>
                          <a:effectLst/>
                          <a:latin typeface="Calibri" panose="020F0502020204030204" pitchFamily="34" charset="0"/>
                        </a:rPr>
                        <a:t>30% coinsurance per item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87039802"/>
                  </a:ext>
                </a:extLst>
              </a:tr>
              <a:tr h="1520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323A45"/>
                          </a:solidFill>
                          <a:effectLst/>
                          <a:latin typeface="Calibri" panose="020F0502020204030204" pitchFamily="34" charset="0"/>
                        </a:rPr>
                        <a:t>Prosthetics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323A45"/>
                          </a:solidFill>
                          <a:effectLst/>
                          <a:latin typeface="Calibri" panose="020F0502020204030204" pitchFamily="34" charset="0"/>
                        </a:rPr>
                        <a:t>20% coinsurance per item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323A45"/>
                          </a:solidFill>
                          <a:effectLst/>
                          <a:latin typeface="Calibri" panose="020F0502020204030204" pitchFamily="34" charset="0"/>
                        </a:rPr>
                        <a:t>35% coinsurance per item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323A45"/>
                          </a:solidFill>
                          <a:effectLst/>
                          <a:latin typeface="Calibri" panose="020F0502020204030204" pitchFamily="34" charset="0"/>
                        </a:rPr>
                        <a:t>20% coinsurance per item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323A45"/>
                          </a:solidFill>
                          <a:effectLst/>
                          <a:latin typeface="Calibri" panose="020F0502020204030204" pitchFamily="34" charset="0"/>
                        </a:rPr>
                        <a:t>35% coinsurance per item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233847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0842999"/>
      </p:ext>
    </p:extLst>
  </p:cSld>
  <p:clrMapOvr>
    <a:masterClrMapping/>
  </p:clrMapOvr>
  <p:transition spd="slow">
    <p:push dir="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14660" y="481903"/>
            <a:ext cx="9601210" cy="1018552"/>
          </a:xfrm>
        </p:spPr>
        <p:txBody>
          <a:bodyPr>
            <a:normAutofit fontScale="90000"/>
          </a:bodyPr>
          <a:lstStyle/>
          <a:p>
            <a:r>
              <a:rPr lang="en-US"/>
              <a:t>In vs OON Strategy- Urban Market Case Study</a:t>
            </a:r>
            <a:br>
              <a:rPr lang="en-US"/>
            </a:br>
            <a:endParaRPr lang="en-US"/>
          </a:p>
        </p:txBody>
      </p:sp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B5A41B1B-ED6F-6589-6AEF-06C88FB2FB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7148972"/>
              </p:ext>
            </p:extLst>
          </p:nvPr>
        </p:nvGraphicFramePr>
        <p:xfrm>
          <a:off x="1808131" y="1249533"/>
          <a:ext cx="7096173" cy="43589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5391">
                  <a:extLst>
                    <a:ext uri="{9D8B030D-6E8A-4147-A177-3AD203B41FA5}">
                      <a16:colId xmlns:a16="http://schemas.microsoft.com/office/drawing/2014/main" val="2670628119"/>
                    </a:ext>
                  </a:extLst>
                </a:gridCol>
                <a:gridCol w="2365391">
                  <a:extLst>
                    <a:ext uri="{9D8B030D-6E8A-4147-A177-3AD203B41FA5}">
                      <a16:colId xmlns:a16="http://schemas.microsoft.com/office/drawing/2014/main" val="4043689112"/>
                    </a:ext>
                  </a:extLst>
                </a:gridCol>
                <a:gridCol w="2365391">
                  <a:extLst>
                    <a:ext uri="{9D8B030D-6E8A-4147-A177-3AD203B41FA5}">
                      <a16:colId xmlns:a16="http://schemas.microsoft.com/office/drawing/2014/main" val="1508155373"/>
                    </a:ext>
                  </a:extLst>
                </a:gridCol>
              </a:tblGrid>
              <a:tr h="24216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Enrollees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HMO 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50657251"/>
                  </a:ext>
                </a:extLst>
              </a:tr>
              <a:tr h="24216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Aetna Medicare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89129442"/>
                  </a:ext>
                </a:extLst>
              </a:tr>
              <a:tr h="24216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Aetna HMO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47744389"/>
                  </a:ext>
                </a:extLst>
              </a:tr>
              <a:tr h="24216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Anthem Blue Cross and Blue Shield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9498567"/>
                  </a:ext>
                </a:extLst>
              </a:tr>
              <a:tr h="24216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Anthem HMO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7117925"/>
                  </a:ext>
                </a:extLst>
              </a:tr>
              <a:tr h="24216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Clover Health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45871331"/>
                  </a:ext>
                </a:extLst>
              </a:tr>
              <a:tr h="24216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Clover HMO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43108057"/>
                  </a:ext>
                </a:extLst>
              </a:tr>
              <a:tr h="24216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Georgia Health Advantage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78693952"/>
                  </a:ext>
                </a:extLst>
              </a:tr>
              <a:tr h="24216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GHA HMO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77776165"/>
                  </a:ext>
                </a:extLst>
              </a:tr>
              <a:tr h="24216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Humana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852411"/>
                  </a:ext>
                </a:extLst>
              </a:tr>
              <a:tr h="24216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Humana HMO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85612107"/>
                  </a:ext>
                </a:extLst>
              </a:tr>
              <a:tr h="24216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PruittHealth Premier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09080345"/>
                  </a:ext>
                </a:extLst>
              </a:tr>
              <a:tr h="24216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PruittHealth HMO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06412277"/>
                  </a:ext>
                </a:extLst>
              </a:tr>
              <a:tr h="24216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UnitedHealthcare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8670650"/>
                  </a:ext>
                </a:extLst>
              </a:tr>
              <a:tr h="24216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UHC HMO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0805829"/>
                  </a:ext>
                </a:extLst>
              </a:tr>
              <a:tr h="24216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Wellcare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92334010"/>
                  </a:ext>
                </a:extLst>
              </a:tr>
              <a:tr h="24216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Wellcare HMO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26391441"/>
                  </a:ext>
                </a:extLst>
              </a:tr>
              <a:tr h="24216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295065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9946580"/>
      </p:ext>
    </p:extLst>
  </p:cSld>
  <p:clrMapOvr>
    <a:masterClrMapping/>
  </p:clrMapOvr>
  <p:transition spd="slow">
    <p:push dir="u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14660" y="481903"/>
            <a:ext cx="9601210" cy="1018552"/>
          </a:xfrm>
        </p:spPr>
        <p:txBody>
          <a:bodyPr>
            <a:normAutofit fontScale="90000"/>
          </a:bodyPr>
          <a:lstStyle/>
          <a:p>
            <a:r>
              <a:rPr lang="en-US"/>
              <a:t>In vs OON Strategy- Urban Market Case Study</a:t>
            </a:r>
            <a:br>
              <a:rPr lang="en-US"/>
            </a:br>
            <a:endParaRPr lang="en-US"/>
          </a:p>
        </p:txBody>
      </p:sp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E8C16761-D241-3CB3-EAB8-CB7F150782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827671"/>
              </p:ext>
            </p:extLst>
          </p:nvPr>
        </p:nvGraphicFramePr>
        <p:xfrm>
          <a:off x="1269507" y="991179"/>
          <a:ext cx="9135119" cy="54311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213">
                  <a:extLst>
                    <a:ext uri="{9D8B030D-6E8A-4147-A177-3AD203B41FA5}">
                      <a16:colId xmlns:a16="http://schemas.microsoft.com/office/drawing/2014/main" val="2821350060"/>
                    </a:ext>
                  </a:extLst>
                </a:gridCol>
                <a:gridCol w="409677">
                  <a:extLst>
                    <a:ext uri="{9D8B030D-6E8A-4147-A177-3AD203B41FA5}">
                      <a16:colId xmlns:a16="http://schemas.microsoft.com/office/drawing/2014/main" val="1410327718"/>
                    </a:ext>
                  </a:extLst>
                </a:gridCol>
                <a:gridCol w="738985">
                  <a:extLst>
                    <a:ext uri="{9D8B030D-6E8A-4147-A177-3AD203B41FA5}">
                      <a16:colId xmlns:a16="http://schemas.microsoft.com/office/drawing/2014/main" val="4177945782"/>
                    </a:ext>
                  </a:extLst>
                </a:gridCol>
                <a:gridCol w="2210632">
                  <a:extLst>
                    <a:ext uri="{9D8B030D-6E8A-4147-A177-3AD203B41FA5}">
                      <a16:colId xmlns:a16="http://schemas.microsoft.com/office/drawing/2014/main" val="3876472699"/>
                    </a:ext>
                  </a:extLst>
                </a:gridCol>
                <a:gridCol w="1308543">
                  <a:extLst>
                    <a:ext uri="{9D8B030D-6E8A-4147-A177-3AD203B41FA5}">
                      <a16:colId xmlns:a16="http://schemas.microsoft.com/office/drawing/2014/main" val="300282033"/>
                    </a:ext>
                  </a:extLst>
                </a:gridCol>
                <a:gridCol w="820048">
                  <a:extLst>
                    <a:ext uri="{9D8B030D-6E8A-4147-A177-3AD203B41FA5}">
                      <a16:colId xmlns:a16="http://schemas.microsoft.com/office/drawing/2014/main" val="598942188"/>
                    </a:ext>
                  </a:extLst>
                </a:gridCol>
                <a:gridCol w="1740021">
                  <a:extLst>
                    <a:ext uri="{9D8B030D-6E8A-4147-A177-3AD203B41FA5}">
                      <a16:colId xmlns:a16="http://schemas.microsoft.com/office/drawing/2014/main" val="4157878121"/>
                    </a:ext>
                  </a:extLst>
                </a:gridCol>
              </a:tblGrid>
              <a:tr h="61735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Benefit Plan Comparison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64352003"/>
                  </a:ext>
                </a:extLst>
              </a:tr>
              <a:tr h="1608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323A45"/>
                          </a:solidFill>
                          <a:effectLst/>
                          <a:latin typeface="Calibri" panose="020F0502020204030204" pitchFamily="34" charset="0"/>
                        </a:rPr>
                        <a:t>Plan Overview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323A45"/>
                          </a:solidFill>
                          <a:effectLst/>
                          <a:latin typeface="Calibri" panose="020F0502020204030204" pitchFamily="34" charset="0"/>
                        </a:rPr>
                        <a:t>Wellcare Patriot No Premium (HMO-POS)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>
                        <a:solidFill>
                          <a:srgbClr val="323A4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323A45"/>
                          </a:solidFill>
                          <a:effectLst/>
                          <a:latin typeface="Calibri" panose="020F0502020204030204" pitchFamily="34" charset="0"/>
                        </a:rPr>
                        <a:t>Wellcare No Premium Focus (HMO)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t-BR" sz="1100" b="1" i="0" u="none" strike="noStrike">
                        <a:solidFill>
                          <a:srgbClr val="323A4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t-BR" sz="1100" b="1" i="0" u="none" strike="noStrike">
                        <a:solidFill>
                          <a:srgbClr val="323A4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75689808"/>
                  </a:ext>
                </a:extLst>
              </a:tr>
              <a:tr h="160825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Monthly Premium</a:t>
                      </a:r>
                    </a:p>
                  </a:txBody>
                  <a:tcPr marL="9525" marR="9525" marT="9525" marB="0"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786320578"/>
                  </a:ext>
                </a:extLst>
              </a:tr>
              <a:tr h="160825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Health Plan Premium</a:t>
                      </a:r>
                    </a:p>
                  </a:txBody>
                  <a:tcPr marL="9525" marR="9525" marT="9525" marB="0"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014940815"/>
                  </a:ext>
                </a:extLst>
              </a:tr>
              <a:tr h="160825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Drug Premium</a:t>
                      </a:r>
                    </a:p>
                  </a:txBody>
                  <a:tcPr marL="9525" marR="9525" marT="9525" marB="0"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286581723"/>
                  </a:ext>
                </a:extLst>
              </a:tr>
              <a:tr h="160825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Standard Part B Premium</a:t>
                      </a:r>
                    </a:p>
                  </a:txBody>
                  <a:tcPr marL="9525" marR="9525" marT="9525" marB="0"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$170 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$170 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361516783"/>
                  </a:ext>
                </a:extLst>
              </a:tr>
              <a:tr h="160825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 B Premium Reduction</a:t>
                      </a:r>
                    </a:p>
                  </a:txBody>
                  <a:tcPr marL="9525" marR="9525" marT="9525" marB="0"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107168578"/>
                  </a:ext>
                </a:extLst>
              </a:tr>
              <a:tr h="160825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Health Deductible</a:t>
                      </a:r>
                    </a:p>
                  </a:txBody>
                  <a:tcPr marL="9525" marR="9525" marT="9525" marB="0"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40537896"/>
                  </a:ext>
                </a:extLst>
              </a:tr>
              <a:tr h="160825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Drug Plan Deductible</a:t>
                      </a:r>
                    </a:p>
                  </a:txBody>
                  <a:tcPr marL="9525" marR="9525" marT="9525" marB="0"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198269214"/>
                  </a:ext>
                </a:extLst>
              </a:tr>
              <a:tr h="174659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Maximum Cost Share</a:t>
                      </a:r>
                    </a:p>
                  </a:txBody>
                  <a:tcPr marL="9525" marR="9525" marT="9525" marB="0"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323A45"/>
                          </a:solidFill>
                          <a:effectLst/>
                          <a:latin typeface="Rubik"/>
                        </a:rPr>
                        <a:t>$3400 In and Out-of Network; $3,400 In-Network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1200" b="0" i="0" u="none" strike="noStrike">
                        <a:solidFill>
                          <a:srgbClr val="323A45"/>
                        </a:solidFill>
                        <a:effectLst/>
                        <a:latin typeface="Rubik"/>
                      </a:endParaRPr>
                    </a:p>
                  </a:txBody>
                  <a:tcPr marL="9525" marR="9525" marT="9525" marB="0"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$3,450 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552496314"/>
                  </a:ext>
                </a:extLst>
              </a:tr>
              <a:tr h="1608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323A45"/>
                          </a:solidFill>
                          <a:effectLst/>
                          <a:latin typeface="Calibri" panose="020F0502020204030204" pitchFamily="34" charset="0"/>
                          <a:hlinkClick r:id="rId2"/>
                        </a:rPr>
                        <a:t>Benefits</a:t>
                      </a:r>
                      <a:endParaRPr lang="en-US" sz="1100" b="1" i="0" u="none" strike="noStrike">
                        <a:solidFill>
                          <a:srgbClr val="323A4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323A45"/>
                          </a:solidFill>
                          <a:effectLst/>
                          <a:latin typeface="Calibri" panose="020F0502020204030204" pitchFamily="34" charset="0"/>
                        </a:rPr>
                        <a:t>Wellcare Patriot No Premium (HMO-POS)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>
                        <a:solidFill>
                          <a:srgbClr val="323A4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323A45"/>
                          </a:solidFill>
                          <a:effectLst/>
                          <a:latin typeface="Calibri" panose="020F0502020204030204" pitchFamily="34" charset="0"/>
                        </a:rPr>
                        <a:t>Wellcare No Premium Focus (HMO)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t-BR" sz="1100" b="1" i="0" u="none" strike="noStrike">
                        <a:solidFill>
                          <a:srgbClr val="323A4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t-BR" sz="1100" b="1" i="0" u="none" strike="noStrike">
                        <a:solidFill>
                          <a:srgbClr val="323A4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08784234"/>
                  </a:ext>
                </a:extLst>
              </a:tr>
              <a:tr h="1608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323A4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323A45"/>
                          </a:solidFill>
                          <a:effectLst/>
                          <a:latin typeface="Calibri" panose="020F0502020204030204" pitchFamily="34" charset="0"/>
                        </a:rPr>
                        <a:t>In Network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323A45"/>
                          </a:solidFill>
                          <a:effectLst/>
                          <a:latin typeface="Calibri" panose="020F0502020204030204" pitchFamily="34" charset="0"/>
                        </a:rPr>
                        <a:t>Out of Network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323A45"/>
                          </a:solidFill>
                          <a:effectLst/>
                          <a:latin typeface="Calibri" panose="020F0502020204030204" pitchFamily="34" charset="0"/>
                        </a:rPr>
                        <a:t>Out of Network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323A45"/>
                          </a:solidFill>
                          <a:effectLst/>
                          <a:latin typeface="Calibri" panose="020F0502020204030204" pitchFamily="34" charset="0"/>
                        </a:rPr>
                        <a:t>In Network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>
                        <a:solidFill>
                          <a:srgbClr val="323A4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323A45"/>
                          </a:solidFill>
                          <a:effectLst/>
                          <a:latin typeface="Calibri" panose="020F0502020204030204" pitchFamily="34" charset="0"/>
                        </a:rPr>
                        <a:t>Out of Network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21941986"/>
                  </a:ext>
                </a:extLst>
              </a:tr>
              <a:tr h="1608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323A45"/>
                          </a:solidFill>
                          <a:effectLst/>
                          <a:latin typeface="Calibri" panose="020F0502020204030204" pitchFamily="34" charset="0"/>
                        </a:rPr>
                        <a:t>Primary doctor visit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323A45"/>
                          </a:solidFill>
                          <a:effectLst/>
                          <a:latin typeface="Calibri" panose="020F0502020204030204" pitchFamily="34" charset="0"/>
                        </a:rPr>
                        <a:t>$0 copay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 coinsurance per visit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 coinsurance per visit</a:t>
                      </a: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copay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508124297"/>
                  </a:ext>
                </a:extLst>
              </a:tr>
              <a:tr h="1608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323A45"/>
                          </a:solidFill>
                          <a:effectLst/>
                          <a:latin typeface="Calibri" panose="020F0502020204030204" pitchFamily="34" charset="0"/>
                        </a:rPr>
                        <a:t>Specialist visit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323A45"/>
                          </a:solidFill>
                          <a:effectLst/>
                          <a:latin typeface="Calibri" panose="020F0502020204030204" pitchFamily="34" charset="0"/>
                        </a:rPr>
                        <a:t>$0 copay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 coinsurance per visit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 coinsurance per visit</a:t>
                      </a: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$30 copay per visit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259834390"/>
                  </a:ext>
                </a:extLst>
              </a:tr>
              <a:tr h="1608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323A45"/>
                          </a:solidFill>
                          <a:effectLst/>
                          <a:latin typeface="Calibri" panose="020F0502020204030204" pitchFamily="34" charset="0"/>
                        </a:rPr>
                        <a:t>Diagnostic tests &amp; procedures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323A45"/>
                          </a:solidFill>
                          <a:effectLst/>
                          <a:latin typeface="Calibri" panose="020F0502020204030204" pitchFamily="34" charset="0"/>
                        </a:rPr>
                        <a:t>$0-20 copay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 coinsurance per visit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 coinsurance per visit</a:t>
                      </a: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323A45"/>
                          </a:solidFill>
                          <a:effectLst/>
                          <a:latin typeface="Calibri" panose="020F0502020204030204" pitchFamily="34" charset="0"/>
                        </a:rPr>
                        <a:t>$0-75 copay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815166481"/>
                  </a:ext>
                </a:extLst>
              </a:tr>
              <a:tr h="1608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323A45"/>
                          </a:solidFill>
                          <a:effectLst/>
                          <a:latin typeface="Calibri" panose="020F0502020204030204" pitchFamily="34" charset="0"/>
                        </a:rPr>
                        <a:t>Lab services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323A45"/>
                          </a:solidFill>
                          <a:effectLst/>
                          <a:latin typeface="Calibri" panose="020F0502020204030204" pitchFamily="34" charset="0"/>
                        </a:rPr>
                        <a:t>$0 copay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 coinsurance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 coinsurance</a:t>
                      </a: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copay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532692144"/>
                  </a:ext>
                </a:extLst>
              </a:tr>
              <a:tr h="3130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323A45"/>
                          </a:solidFill>
                          <a:effectLst/>
                          <a:latin typeface="Calibri" panose="020F0502020204030204" pitchFamily="34" charset="0"/>
                        </a:rPr>
                        <a:t>Diagnostic radiology services (like MRI)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323A45"/>
                          </a:solidFill>
                          <a:effectLst/>
                          <a:latin typeface="Calibri" panose="020F0502020204030204" pitchFamily="34" charset="0"/>
                        </a:rPr>
                        <a:t>$0-150 copay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 coinsurance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 coinsurance</a:t>
                      </a: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$0-275 copay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610489927"/>
                  </a:ext>
                </a:extLst>
              </a:tr>
              <a:tr h="1608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323A45"/>
                          </a:solidFill>
                          <a:effectLst/>
                          <a:latin typeface="Calibri" panose="020F0502020204030204" pitchFamily="34" charset="0"/>
                        </a:rPr>
                        <a:t>Outpatient x-rays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323A45"/>
                          </a:solidFill>
                          <a:effectLst/>
                          <a:latin typeface="Calibri" panose="020F0502020204030204" pitchFamily="34" charset="0"/>
                        </a:rPr>
                        <a:t>$0 copay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 coinsurance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 coinsurance</a:t>
                      </a: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 copay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54109382"/>
                  </a:ext>
                </a:extLst>
              </a:tr>
              <a:tr h="3130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323A45"/>
                          </a:solidFill>
                          <a:effectLst/>
                          <a:latin typeface="Calibri" panose="020F0502020204030204" pitchFamily="34" charset="0"/>
                        </a:rPr>
                        <a:t>Urgent care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323A45"/>
                          </a:solidFill>
                          <a:effectLst/>
                          <a:latin typeface="Calibri" panose="020F0502020204030204" pitchFamily="34" charset="0"/>
                        </a:rPr>
                        <a:t>$35 copay per visit (always covered)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323A45"/>
                          </a:solidFill>
                          <a:effectLst/>
                          <a:latin typeface="Calibri" panose="020F0502020204030204" pitchFamily="34" charset="0"/>
                        </a:rPr>
                        <a:t>$35 copay per visit (always covered)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323A45"/>
                          </a:solidFill>
                          <a:effectLst/>
                          <a:latin typeface="Calibri" panose="020F0502020204030204" pitchFamily="34" charset="0"/>
                        </a:rPr>
                        <a:t>$35 copay per visit (always covered)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323A45"/>
                          </a:solidFill>
                          <a:effectLst/>
                          <a:latin typeface="Calibri" panose="020F0502020204030204" pitchFamily="34" charset="0"/>
                        </a:rPr>
                        <a:t>$25 copay per visit (always covered)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633882676"/>
                  </a:ext>
                </a:extLst>
              </a:tr>
              <a:tr h="1608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323A45"/>
                          </a:solidFill>
                          <a:effectLst/>
                          <a:latin typeface="Calibri" panose="020F0502020204030204" pitchFamily="34" charset="0"/>
                        </a:rPr>
                        <a:t>Occupational therapy visit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323A45"/>
                          </a:solidFill>
                          <a:effectLst/>
                          <a:latin typeface="Calibri" panose="020F0502020204030204" pitchFamily="34" charset="0"/>
                        </a:rPr>
                        <a:t>$35 copay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 coinsurance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 coinsurance</a:t>
                      </a: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$40 copay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160826658"/>
                  </a:ext>
                </a:extLst>
              </a:tr>
              <a:tr h="3130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323A45"/>
                          </a:solidFill>
                          <a:effectLst/>
                          <a:latin typeface="Calibri" panose="020F0502020204030204" pitchFamily="34" charset="0"/>
                        </a:rPr>
                        <a:t>Physical therapy &amp; speech &amp; language therapy visit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323A45"/>
                          </a:solidFill>
                          <a:effectLst/>
                          <a:latin typeface="Calibri" panose="020F0502020204030204" pitchFamily="34" charset="0"/>
                        </a:rPr>
                        <a:t>$35 copay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 coinsurance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 coinsurance</a:t>
                      </a: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$40 copay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793966072"/>
                  </a:ext>
                </a:extLst>
              </a:tr>
              <a:tr h="3130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323A45"/>
                          </a:solidFill>
                          <a:effectLst/>
                          <a:latin typeface="Calibri" panose="020F0502020204030204" pitchFamily="34" charset="0"/>
                        </a:rPr>
                        <a:t>Durable medical equipment (like wheelchairs &amp; oxygen)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323A45"/>
                          </a:solidFill>
                          <a:effectLst/>
                          <a:latin typeface="Calibri" panose="020F0502020204030204" pitchFamily="34" charset="0"/>
                        </a:rPr>
                        <a:t>20% coinsurance per item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 coinsurance per item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 coinsurance per item</a:t>
                      </a: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 coinsurance per item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1148233"/>
                  </a:ext>
                </a:extLst>
              </a:tr>
              <a:tr h="3130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323A45"/>
                          </a:solidFill>
                          <a:effectLst/>
                          <a:latin typeface="Calibri" panose="020F0502020204030204" pitchFamily="34" charset="0"/>
                        </a:rPr>
                        <a:t>Prosthetics (like braces, artificial limbs)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323A45"/>
                          </a:solidFill>
                          <a:effectLst/>
                          <a:latin typeface="Calibri" panose="020F0502020204030204" pitchFamily="34" charset="0"/>
                        </a:rPr>
                        <a:t>20% coinsurance per item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 coinsurance per item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 coinsurance per item</a:t>
                      </a: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323A45"/>
                          </a:solidFill>
                          <a:effectLst/>
                          <a:latin typeface="Calibri" panose="020F0502020204030204" pitchFamily="34" charset="0"/>
                        </a:rPr>
                        <a:t>20% coinsurance per item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1236674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9251732"/>
      </p:ext>
    </p:extLst>
  </p:cSld>
  <p:clrMapOvr>
    <a:masterClrMapping/>
  </p:clrMapOvr>
  <p:transition spd="slow">
    <p:push dir="u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77337" y="220645"/>
            <a:ext cx="9781963" cy="1018552"/>
          </a:xfrm>
        </p:spPr>
        <p:txBody>
          <a:bodyPr>
            <a:normAutofit/>
          </a:bodyPr>
          <a:lstStyle/>
          <a:p>
            <a:r>
              <a:rPr lang="en-US"/>
              <a:t>Value Based Care &amp; Referral Patterns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59498" y="1417389"/>
            <a:ext cx="11532502" cy="4023221"/>
          </a:xfrm>
        </p:spPr>
        <p:txBody>
          <a:bodyPr numCol="1">
            <a:normAutofit lnSpcReduction="10000"/>
          </a:bodyPr>
          <a:lstStyle/>
          <a:p>
            <a:r>
              <a:rPr lang="en-US" sz="2400"/>
              <a:t>CMS continues to push towards value-based care – models developed around primary care providers</a:t>
            </a:r>
          </a:p>
          <a:p>
            <a:r>
              <a:rPr lang="en-US" sz="2400"/>
              <a:t>ACOs/Risk-Sharing Models/Capitated Models are all dependent on controlling overall cost &amp; quality of care </a:t>
            </a:r>
            <a:r>
              <a:rPr lang="en-US" sz="2400" b="1" u="sng"/>
              <a:t>ESPECIALLY </a:t>
            </a:r>
            <a:r>
              <a:rPr lang="en-US" sz="2400"/>
              <a:t>care that is directed towards specialist providers. </a:t>
            </a:r>
          </a:p>
          <a:p>
            <a:r>
              <a:rPr lang="en-US" sz="2400"/>
              <a:t>How does this happen?</a:t>
            </a:r>
          </a:p>
          <a:p>
            <a:pPr lvl="1"/>
            <a:r>
              <a:rPr lang="en-US" sz="2000" err="1"/>
              <a:t>Scorecarding</a:t>
            </a:r>
            <a:r>
              <a:rPr lang="en-US" sz="2000"/>
              <a:t> cost and quality for specialist referral network </a:t>
            </a:r>
          </a:p>
          <a:p>
            <a:pPr lvl="2"/>
            <a:r>
              <a:rPr lang="en-US" sz="1600"/>
              <a:t>How are surgeries handled – ASC setting or hospital setting?</a:t>
            </a:r>
          </a:p>
          <a:p>
            <a:pPr lvl="2"/>
            <a:r>
              <a:rPr lang="en-US" sz="1600"/>
              <a:t>What is the quality of care – readmissions/infection rates/PT, </a:t>
            </a:r>
            <a:r>
              <a:rPr lang="en-US" sz="1600" err="1"/>
              <a:t>etc</a:t>
            </a:r>
            <a:r>
              <a:rPr lang="en-US" sz="1600"/>
              <a:t>?</a:t>
            </a:r>
          </a:p>
          <a:p>
            <a:pPr lvl="2"/>
            <a:r>
              <a:rPr lang="en-US" sz="1600"/>
              <a:t>Overall cost of similar cases depending on delivery site</a:t>
            </a:r>
          </a:p>
          <a:p>
            <a:r>
              <a:rPr lang="en-US" sz="2400"/>
              <a:t>What happens next? </a:t>
            </a:r>
          </a:p>
          <a:p>
            <a:pPr lvl="1"/>
            <a:r>
              <a:rPr lang="en-US" sz="2000"/>
              <a:t>Redirection of care – do you know what your referring PCPs are looking at and how you potentially partner with them in these efforts to ensure retention of referral stream.</a:t>
            </a:r>
          </a:p>
          <a:p>
            <a:pPr marL="1028700" lvl="1" indent="-571500">
              <a:buFont typeface="+mj-lt"/>
              <a:buAutoNum type="romanUcPeriod"/>
            </a:pPr>
            <a:endParaRPr lang="en-US" sz="2000"/>
          </a:p>
          <a:p>
            <a:pPr marL="1028700" lvl="1" indent="-571500">
              <a:buFont typeface="+mj-lt"/>
              <a:buAutoNum type="romanUcPeriod"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687839906"/>
      </p:ext>
    </p:extLst>
  </p:cSld>
  <p:clrMapOvr>
    <a:masterClrMapping/>
  </p:clrMapOvr>
  <p:transition spd="slow">
    <p:push dir="u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i="1"/>
              <a:t>Monitoring Payer Performance/ Resolving Problems</a:t>
            </a:r>
          </a:p>
        </p:txBody>
      </p:sp>
    </p:spTree>
    <p:extLst>
      <p:ext uri="{BB962C8B-B14F-4D97-AF65-F5344CB8AC3E}">
        <p14:creationId xmlns:p14="http://schemas.microsoft.com/office/powerpoint/2010/main" val="36351160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8758" y="0"/>
            <a:ext cx="10828728" cy="1018552"/>
          </a:xfrm>
        </p:spPr>
        <p:txBody>
          <a:bodyPr>
            <a:normAutofit/>
          </a:bodyPr>
          <a:lstStyle/>
          <a:p>
            <a:pPr algn="ctr"/>
            <a:r>
              <a:rPr lang="en-US" b="1"/>
              <a:t>Monitoring Payer Performance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59498" y="1560715"/>
            <a:ext cx="11532502" cy="4068092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en-US" sz="3200"/>
              <a:t> </a:t>
            </a:r>
            <a:endParaRPr lang="en-US" sz="2800"/>
          </a:p>
          <a:p>
            <a:pPr marL="571500" indent="-571500">
              <a:buFont typeface="+mj-lt"/>
              <a:buAutoNum type="romanUcPeriod"/>
            </a:pPr>
            <a:endParaRPr lang="en-US" sz="3200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7E444E38-67CA-4E13-A28D-0D39F15F313F}"/>
              </a:ext>
            </a:extLst>
          </p:cNvPr>
          <p:cNvSpPr txBox="1">
            <a:spLocks/>
          </p:cNvSpPr>
          <p:nvPr/>
        </p:nvSpPr>
        <p:spPr>
          <a:xfrm>
            <a:off x="78758" y="914168"/>
            <a:ext cx="11666928" cy="4822603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/>
              <a:t>Clean Claim Pass Rate by Payer</a:t>
            </a:r>
          </a:p>
          <a:p>
            <a:r>
              <a:rPr lang="en-US" sz="3200"/>
              <a:t>Denial Rates / Zero Pay by Payer by Code</a:t>
            </a:r>
          </a:p>
          <a:p>
            <a:r>
              <a:rPr lang="en-US" sz="3200"/>
              <a:t>Days in AR by Payer</a:t>
            </a:r>
          </a:p>
          <a:p>
            <a:r>
              <a:rPr lang="en-US" sz="3200"/>
              <a:t>Underpayment by Payer</a:t>
            </a:r>
          </a:p>
          <a:p>
            <a:r>
              <a:rPr lang="en-US" sz="3200"/>
              <a:t>Assessing Administrative Burden by Payer</a:t>
            </a:r>
          </a:p>
          <a:p>
            <a:pPr lvl="1"/>
            <a:r>
              <a:rPr lang="en-US" sz="2800"/>
              <a:t>MA Plans vs Traditional Medicare</a:t>
            </a:r>
          </a:p>
          <a:p>
            <a:pPr lvl="1"/>
            <a:r>
              <a:rPr lang="en-US" sz="2800"/>
              <a:t>Pre-auth Burden</a:t>
            </a:r>
          </a:p>
          <a:p>
            <a:pPr lvl="1"/>
            <a:r>
              <a:rPr lang="en-US" sz="2800"/>
              <a:t>Appeal Overturn Rate</a:t>
            </a:r>
          </a:p>
          <a:p>
            <a:pPr marL="571500" indent="-571500">
              <a:buFont typeface="+mj-lt"/>
              <a:buAutoNum type="romanUcPeriod"/>
            </a:pPr>
            <a:endParaRPr lang="en-US" sz="3200"/>
          </a:p>
          <a:p>
            <a:pPr marL="571500" indent="-571500">
              <a:buFont typeface="+mj-lt"/>
              <a:buAutoNum type="romanUcPeriod"/>
            </a:pP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3194326376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0725" y="0"/>
            <a:ext cx="9309910" cy="1018552"/>
          </a:xfrm>
        </p:spPr>
        <p:txBody>
          <a:bodyPr>
            <a:normAutofit/>
          </a:bodyPr>
          <a:lstStyle/>
          <a:p>
            <a:pPr algn="ctr"/>
            <a:r>
              <a:rPr lang="en-US" b="1"/>
              <a:t>Agenda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9845" y="965049"/>
            <a:ext cx="12112155" cy="4184000"/>
          </a:xfrm>
        </p:spPr>
        <p:txBody>
          <a:bodyPr numCol="1">
            <a:no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3200"/>
              <a:t>Overall Managed Care Strategy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3200"/>
              <a:t>Medicare Advantage &amp; Your Practice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3200"/>
              <a:t>Monitoring Payer Performance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3200"/>
              <a:t>Vetting New Carriers / Payers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3200"/>
              <a:t>Contract Negotiation / Renegotiation Best Practices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3200"/>
              <a:t>Wrap Up</a:t>
            </a:r>
          </a:p>
        </p:txBody>
      </p:sp>
    </p:spTree>
    <p:extLst>
      <p:ext uri="{BB962C8B-B14F-4D97-AF65-F5344CB8AC3E}">
        <p14:creationId xmlns:p14="http://schemas.microsoft.com/office/powerpoint/2010/main" val="26288558"/>
      </p:ext>
    </p:extLst>
  </p:cSld>
  <p:clrMapOvr>
    <a:masterClrMapping/>
  </p:clrMapOvr>
  <p:transition spd="slow">
    <p:push dir="u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05329" y="239307"/>
            <a:ext cx="10067599" cy="1018552"/>
          </a:xfrm>
        </p:spPr>
        <p:txBody>
          <a:bodyPr>
            <a:normAutofit/>
          </a:bodyPr>
          <a:lstStyle/>
          <a:p>
            <a:pPr algn="ctr"/>
            <a:r>
              <a:rPr lang="en-US" b="1"/>
              <a:t>Payer / Carrier Relationship Management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59498" y="1560715"/>
            <a:ext cx="11532502" cy="4068092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en-US" sz="3200"/>
              <a:t> </a:t>
            </a:r>
            <a:endParaRPr lang="en-US" sz="2800"/>
          </a:p>
          <a:p>
            <a:pPr marL="571500" indent="-571500">
              <a:buFont typeface="+mj-lt"/>
              <a:buAutoNum type="romanUcPeriod"/>
            </a:pPr>
            <a:endParaRPr lang="en-US" sz="3200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7E444E38-67CA-4E13-A28D-0D39F15F313F}"/>
              </a:ext>
            </a:extLst>
          </p:cNvPr>
          <p:cNvSpPr txBox="1">
            <a:spLocks/>
          </p:cNvSpPr>
          <p:nvPr/>
        </p:nvSpPr>
        <p:spPr>
          <a:xfrm>
            <a:off x="230290" y="1290126"/>
            <a:ext cx="11532502" cy="4338681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/>
              <a:t>Understanding carrier goals – across all product offerings.</a:t>
            </a:r>
          </a:p>
          <a:p>
            <a:r>
              <a:rPr lang="en-US" sz="3200"/>
              <a:t>Building relationships beyond conflict resolution.</a:t>
            </a:r>
          </a:p>
          <a:p>
            <a:r>
              <a:rPr lang="en-US" sz="3200"/>
              <a:t>Participating in payer initiatives where possible.</a:t>
            </a:r>
          </a:p>
          <a:p>
            <a:r>
              <a:rPr lang="en-US" sz="3200"/>
              <a:t>Utilizing your patients as your advocates.</a:t>
            </a:r>
          </a:p>
          <a:p>
            <a:endParaRPr lang="en-US" sz="3200"/>
          </a:p>
          <a:p>
            <a:pPr marL="571500" indent="-571500">
              <a:buFont typeface="+mj-lt"/>
              <a:buAutoNum type="romanUcPeriod"/>
            </a:pPr>
            <a:endParaRPr lang="en-US" sz="3200"/>
          </a:p>
          <a:p>
            <a:pPr marL="571500" indent="-571500">
              <a:buFont typeface="+mj-lt"/>
              <a:buAutoNum type="romanUcPeriod"/>
            </a:pPr>
            <a:endParaRPr lang="en-US" sz="3200"/>
          </a:p>
          <a:p>
            <a:pPr marL="571500" indent="-571500">
              <a:buFont typeface="+mj-lt"/>
              <a:buAutoNum type="romanUcPeriod"/>
            </a:pP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120485767"/>
      </p:ext>
    </p:extLst>
  </p:cSld>
  <p:clrMapOvr>
    <a:masterClrMapping/>
  </p:clrMapOvr>
  <p:transition spd="slow">
    <p:push dir="u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8758" y="0"/>
            <a:ext cx="10828728" cy="1018552"/>
          </a:xfrm>
        </p:spPr>
        <p:txBody>
          <a:bodyPr>
            <a:normAutofit/>
          </a:bodyPr>
          <a:lstStyle/>
          <a:p>
            <a:pPr algn="ctr"/>
            <a:r>
              <a:rPr lang="en-US" b="1"/>
              <a:t>Issue Resolution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59498" y="1560715"/>
            <a:ext cx="11532502" cy="4068092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en-US" sz="3200"/>
              <a:t> </a:t>
            </a:r>
            <a:endParaRPr lang="en-US" sz="2800"/>
          </a:p>
          <a:p>
            <a:pPr marL="571500" indent="-571500">
              <a:buFont typeface="+mj-lt"/>
              <a:buAutoNum type="romanUcPeriod"/>
            </a:pPr>
            <a:endParaRPr lang="en-US" sz="3200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7E444E38-67CA-4E13-A28D-0D39F15F313F}"/>
              </a:ext>
            </a:extLst>
          </p:cNvPr>
          <p:cNvSpPr txBox="1">
            <a:spLocks/>
          </p:cNvSpPr>
          <p:nvPr/>
        </p:nvSpPr>
        <p:spPr>
          <a:xfrm>
            <a:off x="78758" y="914168"/>
            <a:ext cx="11666928" cy="4822603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/>
              <a:t>The Art of Escalation</a:t>
            </a:r>
          </a:p>
          <a:p>
            <a:pPr lvl="1"/>
            <a:r>
              <a:rPr lang="en-US" sz="2800"/>
              <a:t>Baseline Payer Relationship</a:t>
            </a:r>
          </a:p>
          <a:p>
            <a:pPr lvl="1"/>
            <a:r>
              <a:rPr lang="en-US" sz="2800"/>
              <a:t>When to pull escalation levers</a:t>
            </a:r>
          </a:p>
          <a:p>
            <a:pPr lvl="1"/>
            <a:r>
              <a:rPr lang="en-US" sz="2800"/>
              <a:t>When to pull in regulatory overseers </a:t>
            </a:r>
          </a:p>
          <a:p>
            <a:pPr lvl="2"/>
            <a:r>
              <a:rPr lang="en-US" sz="2400"/>
              <a:t>CMS</a:t>
            </a:r>
          </a:p>
          <a:p>
            <a:pPr lvl="2"/>
            <a:r>
              <a:rPr lang="en-US" sz="2400"/>
              <a:t>HHS</a:t>
            </a:r>
          </a:p>
          <a:p>
            <a:pPr lvl="2"/>
            <a:r>
              <a:rPr lang="en-US" sz="2400"/>
              <a:t>State Insurance Regulators</a:t>
            </a:r>
          </a:p>
          <a:p>
            <a:pPr lvl="2"/>
            <a:r>
              <a:rPr lang="en-US" sz="2400"/>
              <a:t>State Community Health Departments (i.e. Medicaid/other State run health plans)</a:t>
            </a:r>
            <a:endParaRPr lang="en-US"/>
          </a:p>
          <a:p>
            <a:pPr marL="571500" indent="-571500">
              <a:buFont typeface="+mj-lt"/>
              <a:buAutoNum type="romanUcPeriod"/>
            </a:pPr>
            <a:endParaRPr lang="en-US" sz="3200"/>
          </a:p>
          <a:p>
            <a:pPr marL="571500" indent="-571500">
              <a:buFont typeface="+mj-lt"/>
              <a:buAutoNum type="romanUcPeriod"/>
            </a:pP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76853356"/>
      </p:ext>
    </p:extLst>
  </p:cSld>
  <p:clrMapOvr>
    <a:masterClrMapping/>
  </p:clrMapOvr>
  <p:transition spd="slow">
    <p:push dir="u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68007" y="0"/>
            <a:ext cx="10001549" cy="1018552"/>
          </a:xfrm>
        </p:spPr>
        <p:txBody>
          <a:bodyPr>
            <a:normAutofit/>
          </a:bodyPr>
          <a:lstStyle/>
          <a:p>
            <a:pPr lvl="0"/>
            <a:r>
              <a:rPr lang="en-US" sz="3800"/>
              <a:t>Fragmented Oversight: Who’s Here to Help?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68007" y="748604"/>
            <a:ext cx="11532502" cy="3903107"/>
          </a:xfrm>
        </p:spPr>
        <p:txBody>
          <a:bodyPr numCol="1">
            <a:noAutofit/>
          </a:bodyPr>
          <a:lstStyle/>
          <a:p>
            <a:r>
              <a:rPr lang="en-US" sz="1600" b="1"/>
              <a:t>Department of Insurance (DOI)</a:t>
            </a:r>
          </a:p>
          <a:p>
            <a:pPr lvl="1"/>
            <a:r>
              <a:rPr lang="en-US" sz="1400"/>
              <a:t>In theory, fully insured commercial carrier issues only but they avoid health exchange issues like the plague. </a:t>
            </a:r>
          </a:p>
          <a:p>
            <a:pPr lvl="1"/>
            <a:r>
              <a:rPr lang="en-US" sz="1400"/>
              <a:t>New commissioner testing waters to engage beyond fully insured. Medicare Advantage issues discussed with DOI General Counsel.</a:t>
            </a:r>
          </a:p>
          <a:p>
            <a:r>
              <a:rPr lang="en-US" sz="1600" b="1"/>
              <a:t>Department of Community Health (DCH) </a:t>
            </a:r>
          </a:p>
          <a:p>
            <a:pPr lvl="1"/>
            <a:r>
              <a:rPr lang="en-US" sz="1400"/>
              <a:t>Traditional Medicaid and CMO issues.</a:t>
            </a:r>
          </a:p>
          <a:p>
            <a:pPr lvl="1"/>
            <a:r>
              <a:rPr lang="en-US" sz="1400"/>
              <a:t>Support level has vacillated over time. </a:t>
            </a:r>
          </a:p>
          <a:p>
            <a:r>
              <a:rPr lang="en-US" sz="1600" b="1"/>
              <a:t>Department of Labor (DOL)</a:t>
            </a:r>
          </a:p>
          <a:p>
            <a:pPr lvl="1"/>
            <a:r>
              <a:rPr lang="en-US" sz="1400"/>
              <a:t>In theory, oversees commercial self funded claim issues/disputes but support is non-existent.</a:t>
            </a:r>
          </a:p>
          <a:p>
            <a:r>
              <a:rPr lang="en-US" sz="1600" b="1"/>
              <a:t>Centers for Medicare and Medicaid (CMS)</a:t>
            </a:r>
          </a:p>
          <a:p>
            <a:pPr lvl="1"/>
            <a:r>
              <a:rPr lang="en-US" sz="1400"/>
              <a:t>Oversees traditional Medicare and Medicare Advantage issues.</a:t>
            </a:r>
          </a:p>
          <a:p>
            <a:pPr lvl="1"/>
            <a:r>
              <a:rPr lang="en-US" sz="1400"/>
              <a:t>In theory, applies standards for network adequacy for MA plans. Minimal oversight; overall belief that providers have a methodology for resolving MA issues by suing the health plans.</a:t>
            </a:r>
          </a:p>
          <a:p>
            <a:r>
              <a:rPr lang="en-US" sz="1600" b="1"/>
              <a:t>Federal Department of Health and Human Services (HHS)</a:t>
            </a:r>
          </a:p>
          <a:p>
            <a:pPr lvl="1"/>
            <a:r>
              <a:rPr lang="en-US" sz="1400"/>
              <a:t>Oversees Medicare/Medicaid plus more directly responsible for Health Exchange carriers/network adequacy. </a:t>
            </a:r>
            <a:r>
              <a:rPr lang="en-US" sz="1400" b="1" i="1"/>
              <a:t>Terrible support.</a:t>
            </a:r>
          </a:p>
          <a:p>
            <a:r>
              <a:rPr lang="en-US" sz="1600" b="1"/>
              <a:t>Department of Defense (DOD)</a:t>
            </a:r>
          </a:p>
          <a:p>
            <a:pPr lvl="1"/>
            <a:r>
              <a:rPr lang="en-US" sz="1400"/>
              <a:t>Oversees Tri-Care issues….sort of…..</a:t>
            </a:r>
          </a:p>
          <a:p>
            <a:pPr lvl="1"/>
            <a:r>
              <a:rPr lang="en-US" sz="1400"/>
              <a:t>All issues appear delegated to intermediary (Humana); seemingly disengaged support.</a:t>
            </a:r>
          </a:p>
          <a:p>
            <a:r>
              <a:rPr lang="en-US" sz="1600" b="1"/>
              <a:t>State/Federal Legislators- When all else fails……</a:t>
            </a:r>
          </a:p>
          <a:p>
            <a:pPr marL="0" indent="0">
              <a:buNone/>
            </a:pPr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501177639"/>
      </p:ext>
    </p:extLst>
  </p:cSld>
  <p:clrMapOvr>
    <a:masterClrMapping/>
  </p:clrMapOvr>
  <p:transition spd="slow">
    <p:push dir="u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i="1"/>
              <a:t>Vetting New Carriers/Payers</a:t>
            </a:r>
          </a:p>
        </p:txBody>
      </p:sp>
    </p:spTree>
    <p:extLst>
      <p:ext uri="{BB962C8B-B14F-4D97-AF65-F5344CB8AC3E}">
        <p14:creationId xmlns:p14="http://schemas.microsoft.com/office/powerpoint/2010/main" val="8475499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8758" y="0"/>
            <a:ext cx="10067599" cy="1018552"/>
          </a:xfrm>
        </p:spPr>
        <p:txBody>
          <a:bodyPr>
            <a:normAutofit/>
          </a:bodyPr>
          <a:lstStyle/>
          <a:p>
            <a:pPr algn="ctr"/>
            <a:r>
              <a:rPr lang="en-US" b="1"/>
              <a:t>Vetting New Carriers / Payers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59498" y="1560715"/>
            <a:ext cx="11532502" cy="4068092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en-US" sz="3200"/>
              <a:t> </a:t>
            </a:r>
            <a:endParaRPr lang="en-US" sz="2800"/>
          </a:p>
          <a:p>
            <a:pPr marL="571500" indent="-571500">
              <a:buFont typeface="+mj-lt"/>
              <a:buAutoNum type="romanUcPeriod"/>
            </a:pPr>
            <a:endParaRPr lang="en-US" sz="3200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7E444E38-67CA-4E13-A28D-0D39F15F313F}"/>
              </a:ext>
            </a:extLst>
          </p:cNvPr>
          <p:cNvSpPr txBox="1">
            <a:spLocks/>
          </p:cNvSpPr>
          <p:nvPr/>
        </p:nvSpPr>
        <p:spPr>
          <a:xfrm>
            <a:off x="78758" y="1136110"/>
            <a:ext cx="11532502" cy="4714639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/>
              <a:t>Pre-Contract Payer Questionnaire</a:t>
            </a:r>
          </a:p>
          <a:p>
            <a:r>
              <a:rPr lang="en-US" sz="2400"/>
              <a:t>Evaluation of Financial Strength</a:t>
            </a:r>
          </a:p>
          <a:p>
            <a:r>
              <a:rPr lang="en-US" sz="2400"/>
              <a:t>Cautionary Tale – Friday Health Plans</a:t>
            </a:r>
          </a:p>
          <a:p>
            <a:pPr lvl="1"/>
            <a:r>
              <a:rPr lang="en-US"/>
              <a:t>Payer insolvency / continuation of care</a:t>
            </a:r>
          </a:p>
          <a:p>
            <a:r>
              <a:rPr lang="en-US" sz="2400"/>
              <a:t>Vetting Administrative Burden – Medicare Advantage</a:t>
            </a:r>
          </a:p>
          <a:p>
            <a:pPr lvl="1"/>
            <a:r>
              <a:rPr lang="en-US"/>
              <a:t>Excessive medical record requests</a:t>
            </a:r>
          </a:p>
          <a:p>
            <a:pPr lvl="1"/>
            <a:r>
              <a:rPr lang="en-US"/>
              <a:t>Excessing low cost pre-auth policies</a:t>
            </a:r>
          </a:p>
          <a:p>
            <a:pPr lvl="1"/>
            <a:r>
              <a:rPr lang="en-US"/>
              <a:t>Use of nationally available enrollment data by MA plan by product</a:t>
            </a:r>
          </a:p>
          <a:p>
            <a:pPr lvl="1"/>
            <a:r>
              <a:rPr lang="en-US"/>
              <a:t>Knowing </a:t>
            </a:r>
            <a:r>
              <a:rPr lang="en-US" b="1" u="sng"/>
              <a:t>when</a:t>
            </a:r>
            <a:r>
              <a:rPr lang="en-US"/>
              <a:t> to contract – OON vs. INN Benefit Structure</a:t>
            </a:r>
          </a:p>
          <a:p>
            <a:pPr lvl="1"/>
            <a:r>
              <a:rPr lang="en-US"/>
              <a:t>Understanding lost appeal rights when in network</a:t>
            </a:r>
          </a:p>
          <a:p>
            <a:pPr marL="571500" indent="-571500">
              <a:buFont typeface="+mj-lt"/>
              <a:buAutoNum type="romanUcPeriod"/>
            </a:pPr>
            <a:endParaRPr lang="en-US" sz="3200"/>
          </a:p>
          <a:p>
            <a:pPr marL="571500" indent="-571500">
              <a:buFont typeface="+mj-lt"/>
              <a:buAutoNum type="romanUcPeriod"/>
            </a:pPr>
            <a:endParaRPr lang="en-US" sz="3200"/>
          </a:p>
          <a:p>
            <a:pPr marL="571500" indent="-571500">
              <a:buFont typeface="+mj-lt"/>
              <a:buAutoNum type="romanUcPeriod"/>
            </a:pP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3081514777"/>
      </p:ext>
    </p:extLst>
  </p:cSld>
  <p:clrMapOvr>
    <a:masterClrMapping/>
  </p:clrMapOvr>
  <p:transition spd="slow">
    <p:push dir="u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14660" y="481903"/>
            <a:ext cx="8729339" cy="1018552"/>
          </a:xfrm>
        </p:spPr>
        <p:txBody>
          <a:bodyPr>
            <a:normAutofit/>
          </a:bodyPr>
          <a:lstStyle/>
          <a:p>
            <a:r>
              <a:rPr lang="en-US"/>
              <a:t>What To Do Next?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59498" y="1341258"/>
            <a:ext cx="11532502" cy="4291446"/>
          </a:xfrm>
        </p:spPr>
        <p:txBody>
          <a:bodyPr numCol="1">
            <a:normAutofit fontScale="92500" lnSpcReduction="10000"/>
          </a:bodyPr>
          <a:lstStyle/>
          <a:p>
            <a:r>
              <a:rPr lang="en-US" sz="3200"/>
              <a:t>Pull your numbers- Know the relative reimbursement, denial rate, underpayment rate, and general hassle factor for each material payer.</a:t>
            </a:r>
          </a:p>
          <a:p>
            <a:r>
              <a:rPr lang="en-US" sz="3200"/>
              <a:t>Pull your contracts- Lay out key terms in one spot (Contract matrix).</a:t>
            </a:r>
          </a:p>
          <a:p>
            <a:r>
              <a:rPr lang="en-US" sz="3200"/>
              <a:t>Develop your annual plan:</a:t>
            </a:r>
          </a:p>
          <a:p>
            <a:pPr lvl="1"/>
            <a:r>
              <a:rPr lang="en-US" sz="2800"/>
              <a:t>Remember- Old agreement does not equal bad agreement; but old fixed rates (even with a small escalator) usually means below market rates.</a:t>
            </a:r>
          </a:p>
          <a:p>
            <a:pPr lvl="1"/>
            <a:r>
              <a:rPr lang="en-US" sz="2800"/>
              <a:t>Know who is trying to put something new in the market. Determine whether they need you and impact on any leverage you might have.</a:t>
            </a:r>
          </a:p>
          <a:p>
            <a:pPr lvl="1"/>
            <a:r>
              <a:rPr lang="en-US" sz="2800"/>
              <a:t>Managed care strategy needs to jive with overall growth/physician recruitment/local employer outreach strategy. Consider all when laying out strategy.</a:t>
            </a:r>
          </a:p>
        </p:txBody>
      </p:sp>
    </p:spTree>
    <p:extLst>
      <p:ext uri="{BB962C8B-B14F-4D97-AF65-F5344CB8AC3E}">
        <p14:creationId xmlns:p14="http://schemas.microsoft.com/office/powerpoint/2010/main" val="3640361369"/>
      </p:ext>
    </p:extLst>
  </p:cSld>
  <p:clrMapOvr>
    <a:masterClrMapping/>
  </p:clrMapOvr>
  <p:transition spd="slow">
    <p:push dir="u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/>
          <p:cNvPicPr>
            <a:picLocks noGrp="1" noChangeAspect="1"/>
          </p:cNvPicPr>
          <p:nvPr>
            <p:ph type="pic" sz="quarter" idx="11"/>
          </p:nvPr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13" b="13213"/>
          <a:stretch/>
        </p:blipFill>
        <p:spPr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698171"/>
            <a:ext cx="12192000" cy="2122715"/>
          </a:xfrm>
          <a:prstGeom prst="rect">
            <a:avLst/>
          </a:prstGeom>
          <a:solidFill>
            <a:srgbClr val="2E75B6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24000" y="2250961"/>
            <a:ext cx="9144000" cy="1017134"/>
          </a:xfrm>
        </p:spPr>
        <p:txBody>
          <a:bodyPr>
            <a:normAutofit/>
          </a:bodyPr>
          <a:lstStyle/>
          <a:p>
            <a:r>
              <a:rPr lang="en-US" sz="6600"/>
              <a:t>Wrap Up &amp; Questions</a:t>
            </a:r>
          </a:p>
        </p:txBody>
      </p:sp>
    </p:spTree>
    <p:extLst>
      <p:ext uri="{BB962C8B-B14F-4D97-AF65-F5344CB8AC3E}">
        <p14:creationId xmlns:p14="http://schemas.microsoft.com/office/powerpoint/2010/main" val="19560064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i="1"/>
              <a:t>Overall Managed Care Strategy</a:t>
            </a:r>
          </a:p>
        </p:txBody>
      </p:sp>
    </p:spTree>
    <p:extLst>
      <p:ext uri="{BB962C8B-B14F-4D97-AF65-F5344CB8AC3E}">
        <p14:creationId xmlns:p14="http://schemas.microsoft.com/office/powerpoint/2010/main" val="953227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0724" y="0"/>
            <a:ext cx="9920941" cy="101855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/>
              <a:t>MA Issues vs. Overall Managed Care Strategy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9922" y="831884"/>
            <a:ext cx="12112155" cy="4184000"/>
          </a:xfrm>
        </p:spPr>
        <p:txBody>
          <a:bodyPr numCol="1">
            <a:no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/>
              <a:t>Typically, the carriers offering MA products also offer commercial (small group/large group), Health Exchange, and Medicaid products in the market.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/>
              <a:t>Understanding carrier goals around other product lines and your issues with those products plays in to practice/ASC response.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/>
              <a:t>Real Examples: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sz="2800"/>
              <a:t>ASC with exceptional % of charge Anthem commercial agreement (35% of payer mix vs. 2% Anthem MA product. Little motivation to fight MA issues.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sz="2800"/>
              <a:t>Practice/ASC with many Humana/UHC MA issues receives Medicaid managed care proposal. Response- No consideration of Medicaid until MA record requests/claim issues are resolved. </a:t>
            </a:r>
          </a:p>
        </p:txBody>
      </p:sp>
    </p:spTree>
    <p:extLst>
      <p:ext uri="{BB962C8B-B14F-4D97-AF65-F5344CB8AC3E}">
        <p14:creationId xmlns:p14="http://schemas.microsoft.com/office/powerpoint/2010/main" val="2778685303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8B7EE-2830-F999-BE57-C47030AB8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554" y="392976"/>
            <a:ext cx="8596668" cy="638772"/>
          </a:xfrm>
        </p:spPr>
        <p:txBody>
          <a:bodyPr>
            <a:noAutofit/>
          </a:bodyPr>
          <a:lstStyle/>
          <a:p>
            <a:r>
              <a:rPr lang="en-US"/>
              <a:t>Georgia Market Example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86AD034-847A-7840-2248-85875F413989}"/>
              </a:ext>
            </a:extLst>
          </p:cNvPr>
          <p:cNvSpPr txBox="1"/>
          <p:nvPr/>
        </p:nvSpPr>
        <p:spPr>
          <a:xfrm>
            <a:off x="1483630" y="1456331"/>
            <a:ext cx="7414592" cy="43088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A66AC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No Such Thing as a Commercial Only Carrier</a:t>
            </a:r>
            <a:endParaRPr kumimoji="0" lang="en-US" sz="19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CDB8E1C3-3D5A-ACDB-09DB-3675D2778E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9627514"/>
              </p:ext>
            </p:extLst>
          </p:nvPr>
        </p:nvGraphicFramePr>
        <p:xfrm>
          <a:off x="377687" y="2311801"/>
          <a:ext cx="9117012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11668165" imgH="2686206" progId="Excel.Sheet.12">
                  <p:embed/>
                </p:oleObj>
              </mc:Choice>
              <mc:Fallback>
                <p:oleObj name="Worksheet" r:id="rId2" imgW="11668165" imgH="2686206" progId="Excel.Sheet.12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CDB8E1C3-3D5A-ACDB-09DB-3675D2778E0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77687" y="2311801"/>
                        <a:ext cx="9117012" cy="2470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B8E5467-30A8-945C-EB01-BD6CA93975ED}"/>
              </a:ext>
            </a:extLst>
          </p:cNvPr>
          <p:cNvSpPr txBox="1"/>
          <p:nvPr/>
        </p:nvSpPr>
        <p:spPr>
          <a:xfrm>
            <a:off x="1103119" y="5200230"/>
            <a:ext cx="8218434" cy="89255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742950" lvl="1" indent="-285750">
              <a:spcBef>
                <a:spcPts val="1000"/>
              </a:spcBef>
              <a:buClr>
                <a:srgbClr val="4A66AC"/>
              </a:buClr>
              <a:buSzPct val="80000"/>
              <a:buFont typeface="Wingdings 3" charset="2"/>
              <a:buChar char=""/>
              <a:defRPr/>
            </a:pPr>
            <a:r>
              <a:rPr kumimoji="0" lang="en-US" sz="17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All major carriers offer multiple product lines and, for the most part want to expand their presence in each/grow to others.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560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2440" y="1325753"/>
            <a:ext cx="11073384" cy="5050663"/>
          </a:xfrm>
        </p:spPr>
        <p:txBody>
          <a:bodyPr numCol="1">
            <a:normAutofit/>
          </a:bodyPr>
          <a:lstStyle/>
          <a:p>
            <a:pPr marL="457200" lvl="1" indent="0">
              <a:buNone/>
            </a:pPr>
            <a:br>
              <a:rPr lang="en-US"/>
            </a:br>
            <a:endParaRPr lang="en-US"/>
          </a:p>
          <a:p>
            <a:pPr marL="0" indent="0">
              <a:buNone/>
            </a:pPr>
            <a:br>
              <a:rPr lang="en-US"/>
            </a:br>
            <a:br>
              <a:rPr lang="en-US"/>
            </a:br>
            <a:endParaRPr lang="en-US"/>
          </a:p>
          <a:p>
            <a:pPr marL="0" indent="0">
              <a:buNone/>
            </a:pPr>
            <a:endParaRPr lang="en-US" sz="3200"/>
          </a:p>
          <a:p>
            <a:pPr marL="0" indent="0">
              <a:buNone/>
            </a:pPr>
            <a:endParaRPr lang="en-US" sz="3200"/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838200" y="146494"/>
            <a:ext cx="10515600" cy="1325563"/>
          </a:xfrm>
        </p:spPr>
        <p:txBody>
          <a:bodyPr>
            <a:normAutofit/>
          </a:bodyPr>
          <a:lstStyle/>
          <a:p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5004074"/>
              </p:ext>
            </p:extLst>
          </p:nvPr>
        </p:nvGraphicFramePr>
        <p:xfrm>
          <a:off x="382588" y="65088"/>
          <a:ext cx="11410950" cy="5103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15392459" imgH="6257866" progId="Excel.Sheet.12">
                  <p:embed/>
                </p:oleObj>
              </mc:Choice>
              <mc:Fallback>
                <p:oleObj name="Worksheet" r:id="rId3" imgW="15392459" imgH="6257866" progId="Excel.Sheet.12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2588" y="65088"/>
                        <a:ext cx="11410950" cy="5103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9725422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i="1"/>
              <a:t>Medicare Advantage- The Big Picture</a:t>
            </a:r>
          </a:p>
        </p:txBody>
      </p:sp>
    </p:spTree>
    <p:extLst>
      <p:ext uri="{BB962C8B-B14F-4D97-AF65-F5344CB8AC3E}">
        <p14:creationId xmlns:p14="http://schemas.microsoft.com/office/powerpoint/2010/main" val="4061854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05329" y="239307"/>
            <a:ext cx="10067599" cy="1018552"/>
          </a:xfrm>
        </p:spPr>
        <p:txBody>
          <a:bodyPr>
            <a:normAutofit/>
          </a:bodyPr>
          <a:lstStyle/>
          <a:p>
            <a:r>
              <a:rPr lang="en-US"/>
              <a:t>Medicare Advantage- National Perspective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59498" y="1560715"/>
            <a:ext cx="11532502" cy="4068092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en-US" sz="3200"/>
              <a:t> </a:t>
            </a:r>
            <a:endParaRPr lang="en-US" sz="2800"/>
          </a:p>
          <a:p>
            <a:pPr marL="571500" indent="-571500">
              <a:buFont typeface="+mj-lt"/>
              <a:buAutoNum type="romanUcPeriod"/>
            </a:pPr>
            <a:endParaRPr lang="en-US" sz="3200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7E444E38-67CA-4E13-A28D-0D39F15F313F}"/>
              </a:ext>
            </a:extLst>
          </p:cNvPr>
          <p:cNvSpPr txBox="1">
            <a:spLocks/>
          </p:cNvSpPr>
          <p:nvPr/>
        </p:nvSpPr>
        <p:spPr>
          <a:xfrm>
            <a:off x="230290" y="1290126"/>
            <a:ext cx="11532502" cy="4338681"/>
          </a:xfrm>
          <a:prstGeom prst="rect">
            <a:avLst/>
          </a:prstGeom>
        </p:spPr>
        <p:txBody>
          <a:bodyPr vert="horz" lIns="91440" tIns="45720" rIns="91440" bIns="45720" numCol="1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/>
              <a:t>Fastest growing healthcare population</a:t>
            </a:r>
          </a:p>
          <a:p>
            <a:pPr lvl="1"/>
            <a:r>
              <a:rPr lang="en-US" sz="2800"/>
              <a:t>Medicare provides health insurance coverage for 65 million beneficiaries</a:t>
            </a:r>
          </a:p>
          <a:p>
            <a:pPr lvl="2"/>
            <a:r>
              <a:rPr lang="en-US" sz="2400"/>
              <a:t>By 2060, projections estimate that this number will increase to 93 million and will account for 23% of the total US population</a:t>
            </a:r>
          </a:p>
          <a:p>
            <a:pPr lvl="2"/>
            <a:r>
              <a:rPr lang="en-US" sz="2400"/>
              <a:t>In 2023, the Medicare population became evenly split between traditional Medicare and Medicare Advantage enrollment. </a:t>
            </a:r>
          </a:p>
          <a:p>
            <a:pPr lvl="2"/>
            <a:r>
              <a:rPr lang="en-US" sz="2400"/>
              <a:t>By 2033, projected that 62% of eligible Medicare beneficiaries will be enrolled in a Medicare Advantage plan.  </a:t>
            </a:r>
          </a:p>
          <a:p>
            <a:r>
              <a:rPr lang="en-US" sz="3200"/>
              <a:t>CBO estimates MA plans pay 3% LESS than traditional Medicare to providers. </a:t>
            </a:r>
          </a:p>
          <a:p>
            <a:r>
              <a:rPr lang="en-US" sz="3200"/>
              <a:t>Scarcity of rural providers and low patient volume in rural areas is less appealing for MA plans.</a:t>
            </a:r>
          </a:p>
          <a:p>
            <a:r>
              <a:rPr lang="en-US" sz="3200"/>
              <a:t>Network adequacy standards hinder MA competition in rural markets (both good and bad for providers).</a:t>
            </a:r>
          </a:p>
          <a:p>
            <a:pPr marL="571500" indent="-571500">
              <a:buFont typeface="+mj-lt"/>
              <a:buAutoNum type="romanUcPeriod"/>
            </a:pPr>
            <a:endParaRPr lang="en-US" sz="3200"/>
          </a:p>
          <a:p>
            <a:pPr marL="571500" indent="-571500">
              <a:buFont typeface="+mj-lt"/>
              <a:buAutoNum type="romanUcPeriod"/>
            </a:pPr>
            <a:endParaRPr lang="en-US" sz="3200"/>
          </a:p>
          <a:p>
            <a:pPr marL="571500" indent="-571500">
              <a:buFont typeface="+mj-lt"/>
              <a:buAutoNum type="romanUcPeriod"/>
            </a:pP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1557751847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SHP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BDD7EE"/>
      </a:accent2>
      <a:accent3>
        <a:srgbClr val="A5A5A5"/>
      </a:accent3>
      <a:accent4>
        <a:srgbClr val="DEEBF6"/>
      </a:accent4>
      <a:accent5>
        <a:srgbClr val="4472C4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6573463C65224291B749F659C43105" ma:contentTypeVersion="16" ma:contentTypeDescription="Create a new document." ma:contentTypeScope="" ma:versionID="e136c0aeb8fa2d69969f6650a5f0db80">
  <xsd:schema xmlns:xsd="http://www.w3.org/2001/XMLSchema" xmlns:xs="http://www.w3.org/2001/XMLSchema" xmlns:p="http://schemas.microsoft.com/office/2006/metadata/properties" xmlns:ns2="2e8c750f-43dd-4a6b-bb14-326029640b61" xmlns:ns3="289ee5d5-d09e-4796-863e-5ff179364d72" targetNamespace="http://schemas.microsoft.com/office/2006/metadata/properties" ma:root="true" ma:fieldsID="289273ca03b5b4d4b49f21cf7f4d3e97" ns2:_="" ns3:_="">
    <xsd:import namespace="2e8c750f-43dd-4a6b-bb14-326029640b61"/>
    <xsd:import namespace="289ee5d5-d09e-4796-863e-5ff179364d7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LengthInSeconds" minOccurs="0"/>
                <xsd:element ref="ns3:MediaServiceDateTaken" minOccurs="0"/>
                <xsd:element ref="ns3:lcf76f155ced4ddcb4097134ff3c332f" minOccurs="0"/>
                <xsd:element ref="ns2:TaxCatchAll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  <xsd:element ref="ns3:_Flow_SignoffStatus" minOccurs="0"/>
                <xsd:element ref="ns3:MediaServiceSearchPropertie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8c750f-43dd-4a6b-bb14-326029640b6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8e13d1f4-125c-492b-a23d-25c97e3f7b2e}" ma:internalName="TaxCatchAll" ma:showField="CatchAllData" ma:web="2e8c750f-43dd-4a6b-bb14-326029640b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9ee5d5-d09e-4796-863e-5ff179364d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3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146e410a-ba98-406c-bc72-47d589db330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Flow_SignoffStatus" ma:index="21" nillable="true" ma:displayName="Sign-off status" ma:internalName="Sign_x002d_off_x0020_status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e8c750f-43dd-4a6b-bb14-326029640b61" xsi:nil="true"/>
    <_Flow_SignoffStatus xmlns="289ee5d5-d09e-4796-863e-5ff179364d72" xsi:nil="true"/>
    <lcf76f155ced4ddcb4097134ff3c332f xmlns="289ee5d5-d09e-4796-863e-5ff179364d7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2CCCD19-619B-4502-B653-802F6A305781}">
  <ds:schemaRefs>
    <ds:schemaRef ds:uri="289ee5d5-d09e-4796-863e-5ff179364d72"/>
    <ds:schemaRef ds:uri="2e8c750f-43dd-4a6b-bb14-326029640b6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A243368D-49B3-499E-A002-177846F5297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74D0870-9444-49C2-93EE-33EFB4A96FD5}">
  <ds:schemaRefs>
    <ds:schemaRef ds:uri="289ee5d5-d09e-4796-863e-5ff179364d72"/>
    <ds:schemaRef ds:uri="2e8c750f-43dd-4a6b-bb14-326029640b6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3290</Words>
  <Application>Microsoft Office PowerPoint</Application>
  <PresentationFormat>Widescreen</PresentationFormat>
  <Paragraphs>559</Paragraphs>
  <Slides>36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5" baseType="lpstr">
      <vt:lpstr>Arial</vt:lpstr>
      <vt:lpstr>Calibri</vt:lpstr>
      <vt:lpstr>Calibri Light</vt:lpstr>
      <vt:lpstr>Open Sans</vt:lpstr>
      <vt:lpstr>Rubik</vt:lpstr>
      <vt:lpstr>Trebuchet MS</vt:lpstr>
      <vt:lpstr>Wingdings 3</vt:lpstr>
      <vt:lpstr>Office Theme</vt:lpstr>
      <vt:lpstr>Worksheet</vt:lpstr>
      <vt:lpstr>Establishing a Managed Care Strategy</vt:lpstr>
      <vt:lpstr>Strategic Healthcare Partners, LLC – Who We Are and Who We Serve</vt:lpstr>
      <vt:lpstr>Agenda</vt:lpstr>
      <vt:lpstr>Overall Managed Care Strategy</vt:lpstr>
      <vt:lpstr>MA Issues vs. Overall Managed Care Strategy</vt:lpstr>
      <vt:lpstr>Georgia Market Example</vt:lpstr>
      <vt:lpstr>PowerPoint Presentation</vt:lpstr>
      <vt:lpstr>Medicare Advantage- The Big Picture</vt:lpstr>
      <vt:lpstr>Medicare Advantage- National Perspective</vt:lpstr>
      <vt:lpstr>Medicare Advantage National Trends </vt:lpstr>
      <vt:lpstr>What is Driving the Trend?</vt:lpstr>
      <vt:lpstr>What is Driving the Trend?</vt:lpstr>
      <vt:lpstr>Medicare Trends</vt:lpstr>
      <vt:lpstr>Medicare Trends</vt:lpstr>
      <vt:lpstr>Summary of Trends</vt:lpstr>
      <vt:lpstr>Medicare Advantage &amp;  Your Practice</vt:lpstr>
      <vt:lpstr>MA Plan Administrative Burden- Impact on Provider</vt:lpstr>
      <vt:lpstr>MA Plan Burden- Impact on Member</vt:lpstr>
      <vt:lpstr>Understanding MA Reimbursement Differentials</vt:lpstr>
      <vt:lpstr>Is your ASC in network? (Seems like a simple question, right?)</vt:lpstr>
      <vt:lpstr>In vs OON Strategy - Pros and Cons</vt:lpstr>
      <vt:lpstr>In vs OON Strategy- How to Decide? </vt:lpstr>
      <vt:lpstr>In vs OON Strategy- Rural Market Case Study </vt:lpstr>
      <vt:lpstr>In vs OON Strategy- Rural Market Case Study</vt:lpstr>
      <vt:lpstr>In vs OON Strategy- Urban Market Case Study </vt:lpstr>
      <vt:lpstr>In vs OON Strategy- Urban Market Case Study </vt:lpstr>
      <vt:lpstr>Value Based Care &amp; Referral Patterns</vt:lpstr>
      <vt:lpstr>Monitoring Payer Performance/ Resolving Problems</vt:lpstr>
      <vt:lpstr>Monitoring Payer Performance</vt:lpstr>
      <vt:lpstr>Payer / Carrier Relationship Management</vt:lpstr>
      <vt:lpstr>Issue Resolution</vt:lpstr>
      <vt:lpstr>Fragmented Oversight: Who’s Here to Help?</vt:lpstr>
      <vt:lpstr>Vetting New Carriers/Payers</vt:lpstr>
      <vt:lpstr>Vetting New Carriers / Payers</vt:lpstr>
      <vt:lpstr>What To Do Next?</vt:lpstr>
      <vt:lpstr>Wrap Up &amp;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Company-Wide Meeting</dc:title>
  <dc:creator>Lorrie Ingram</dc:creator>
  <cp:lastModifiedBy>Mike Scribner</cp:lastModifiedBy>
  <cp:revision>2</cp:revision>
  <cp:lastPrinted>2019-10-15T18:28:09Z</cp:lastPrinted>
  <dcterms:created xsi:type="dcterms:W3CDTF">2019-08-19T18:02:45Z</dcterms:created>
  <dcterms:modified xsi:type="dcterms:W3CDTF">2023-09-07T22:11:43Z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0x010100F26573463C65224291B749F659C43105</vt:lpwstr>
  </property>
  <property fmtid="{D5CDD505-2E9C-101B-9397-08002B2CF9AE}" pid="3" name="Order">
    <vt:r8>5118600</vt:r8>
  </property>
  <property fmtid="{D5CDD505-2E9C-101B-9397-08002B2CF9AE}" pid="4" name="MediaServiceImageTags">
    <vt:lpwstr/>
  </property>
</Properties>
</file>