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661" r:id="rId5"/>
    <p:sldId id="649" r:id="rId6"/>
    <p:sldId id="722" r:id="rId7"/>
    <p:sldId id="749" r:id="rId8"/>
    <p:sldId id="756" r:id="rId9"/>
    <p:sldId id="757" r:id="rId10"/>
    <p:sldId id="466" r:id="rId11"/>
    <p:sldId id="672" r:id="rId12"/>
    <p:sldId id="748" r:id="rId13"/>
    <p:sldId id="758" r:id="rId14"/>
    <p:sldId id="654" r:id="rId15"/>
    <p:sldId id="655" r:id="rId16"/>
    <p:sldId id="666" r:id="rId17"/>
    <p:sldId id="732" r:id="rId18"/>
    <p:sldId id="663" r:id="rId19"/>
    <p:sldId id="477" r:id="rId20"/>
    <p:sldId id="668" r:id="rId21"/>
    <p:sldId id="463" r:id="rId22"/>
    <p:sldId id="755" r:id="rId23"/>
    <p:sldId id="733" r:id="rId24"/>
    <p:sldId id="759" r:id="rId25"/>
    <p:sldId id="678" r:id="rId26"/>
    <p:sldId id="760" r:id="rId27"/>
    <p:sldId id="762" r:id="rId28"/>
    <p:sldId id="763" r:id="rId29"/>
    <p:sldId id="721" r:id="rId30"/>
    <p:sldId id="670" r:id="rId31"/>
    <p:sldId id="739" r:id="rId32"/>
    <p:sldId id="747" r:id="rId33"/>
    <p:sldId id="743" r:id="rId34"/>
    <p:sldId id="744" r:id="rId35"/>
    <p:sldId id="751" r:id="rId36"/>
    <p:sldId id="753" r:id="rId37"/>
    <p:sldId id="677" r:id="rId38"/>
    <p:sldId id="708" r:id="rId39"/>
    <p:sldId id="737" r:id="rId40"/>
    <p:sldId id="764" r:id="rId41"/>
    <p:sldId id="421" r:id="rId42"/>
    <p:sldId id="725" r:id="rId4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7"/>
    <a:srgbClr val="FFFFFF"/>
    <a:srgbClr val="2E75B6"/>
    <a:srgbClr val="FF822D"/>
    <a:srgbClr val="FF6600"/>
    <a:srgbClr val="7CC3EC"/>
    <a:srgbClr val="E7E6E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75D9E-819B-C36A-9BFF-535724A1CFD4}" v="1151" dt="2025-03-19T19:53:53.386"/>
    <p1510:client id="{4D7F75D2-42DD-95E3-F0DC-0B0DC5598EC8}" v="600" dt="2025-03-19T23:00:48"/>
    <p1510:client id="{58E1081C-A569-18D0-2D31-A243A1FA290C}" v="217" dt="2025-03-19T16:13:52.133"/>
    <p1510:client id="{66C3D63A-FFA6-4484-9477-6139BEA07278}" v="5" dt="2025-03-19T14:29:25.964"/>
    <p1510:client id="{B790292B-C44F-BBD9-7DAB-400DDF47A4FD}" v="801" dt="2025-03-19T15:37:17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74D99-E0B9-455A-AD0B-B07A13C4B402}" type="doc">
      <dgm:prSet loTypeId="urn:microsoft.com/office/officeart/2005/8/layout/cycle5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BC3BAE4-96E4-419A-868E-624A4D107929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Market </a:t>
          </a:r>
          <a:r>
            <a:rPr lang="en-US"/>
            <a:t>Analysis</a:t>
          </a:r>
        </a:p>
      </dgm:t>
    </dgm:pt>
    <dgm:pt modelId="{00FC828E-79E6-4D84-A7B9-3C9036EE9048}" type="parTrans" cxnId="{58178FA9-AFB6-4596-BEBB-4ABFAD487ADB}">
      <dgm:prSet/>
      <dgm:spPr/>
      <dgm:t>
        <a:bodyPr/>
        <a:lstStyle/>
        <a:p>
          <a:endParaRPr lang="en-US"/>
        </a:p>
      </dgm:t>
    </dgm:pt>
    <dgm:pt modelId="{A44AE8AA-A34A-402A-90B8-03475A07B2A2}" type="sibTrans" cxnId="{58178FA9-AFB6-4596-BEBB-4ABFAD487ADB}">
      <dgm:prSet/>
      <dgm:spPr/>
      <dgm:t>
        <a:bodyPr/>
        <a:lstStyle/>
        <a:p>
          <a:endParaRPr lang="en-US"/>
        </a:p>
      </dgm:t>
    </dgm:pt>
    <dgm:pt modelId="{CFC7C4B9-57D7-45CF-B6F7-8BCDB097E0BD}">
      <dgm:prSet phldrT="[Text]"/>
      <dgm:spPr/>
      <dgm:t>
        <a:bodyPr/>
        <a:lstStyle/>
        <a:p>
          <a:r>
            <a:rPr lang="en-US">
              <a:latin typeface="Calibri Light" panose="020F0302020204030204"/>
            </a:rPr>
            <a:t>Financial</a:t>
          </a:r>
          <a:r>
            <a:rPr lang="en-US"/>
            <a:t> Analysis</a:t>
          </a:r>
        </a:p>
      </dgm:t>
    </dgm:pt>
    <dgm:pt modelId="{425CC722-25C2-4F5E-9D10-0F73457A47D2}" type="parTrans" cxnId="{45630ECE-DBEE-496F-99F4-77C1D749035E}">
      <dgm:prSet/>
      <dgm:spPr/>
      <dgm:t>
        <a:bodyPr/>
        <a:lstStyle/>
        <a:p>
          <a:endParaRPr lang="en-US"/>
        </a:p>
      </dgm:t>
    </dgm:pt>
    <dgm:pt modelId="{0F5301D1-ECB9-48CA-BF1C-5D9D2ABB22F3}" type="sibTrans" cxnId="{45630ECE-DBEE-496F-99F4-77C1D749035E}">
      <dgm:prSet/>
      <dgm:spPr/>
      <dgm:t>
        <a:bodyPr/>
        <a:lstStyle/>
        <a:p>
          <a:endParaRPr lang="en-US"/>
        </a:p>
      </dgm:t>
    </dgm:pt>
    <dgm:pt modelId="{B2C3C7D5-891E-4DF2-8D86-3D0074917473}">
      <dgm:prSet phldrT="[Text]"/>
      <dgm:spPr/>
      <dgm:t>
        <a:bodyPr/>
        <a:lstStyle/>
        <a:p>
          <a:r>
            <a:rPr lang="en-US"/>
            <a:t>Payer Transparency Analysis</a:t>
          </a:r>
        </a:p>
      </dgm:t>
    </dgm:pt>
    <dgm:pt modelId="{07E45B40-2331-45BD-9657-B6D0D623DEDF}" type="parTrans" cxnId="{6308FD21-22B2-45DF-8096-2387150B6E1C}">
      <dgm:prSet/>
      <dgm:spPr/>
      <dgm:t>
        <a:bodyPr/>
        <a:lstStyle/>
        <a:p>
          <a:endParaRPr lang="en-US"/>
        </a:p>
      </dgm:t>
    </dgm:pt>
    <dgm:pt modelId="{59081079-A74F-4660-B393-4E95867FB5E9}" type="sibTrans" cxnId="{6308FD21-22B2-45DF-8096-2387150B6E1C}">
      <dgm:prSet/>
      <dgm:spPr/>
      <dgm:t>
        <a:bodyPr/>
        <a:lstStyle/>
        <a:p>
          <a:endParaRPr lang="en-US"/>
        </a:p>
      </dgm:t>
    </dgm:pt>
    <dgm:pt modelId="{5E0E5055-384D-4731-8F60-C2C994700D82}">
      <dgm:prSet phldrT="[Text]"/>
      <dgm:spPr/>
      <dgm:t>
        <a:bodyPr/>
        <a:lstStyle/>
        <a:p>
          <a:r>
            <a:rPr lang="en-US"/>
            <a:t>Ease of Patient Access/ Payer Admin Burden</a:t>
          </a:r>
        </a:p>
      </dgm:t>
    </dgm:pt>
    <dgm:pt modelId="{7F06F1CB-0DDA-400B-90FA-1295EB1F1897}" type="parTrans" cxnId="{18025430-34AF-48C6-9F54-D10F133A7B2D}">
      <dgm:prSet/>
      <dgm:spPr/>
      <dgm:t>
        <a:bodyPr/>
        <a:lstStyle/>
        <a:p>
          <a:endParaRPr lang="en-US"/>
        </a:p>
      </dgm:t>
    </dgm:pt>
    <dgm:pt modelId="{C2F4EC43-7CE7-433C-A34E-80D73BBD387A}" type="sibTrans" cxnId="{18025430-34AF-48C6-9F54-D10F133A7B2D}">
      <dgm:prSet/>
      <dgm:spPr/>
      <dgm:t>
        <a:bodyPr/>
        <a:lstStyle/>
        <a:p>
          <a:endParaRPr lang="en-US"/>
        </a:p>
      </dgm:t>
    </dgm:pt>
    <dgm:pt modelId="{5DF44BD7-08DC-450E-80DE-1FE7C66BDAE9}">
      <dgm:prSet phldrT="[Text]"/>
      <dgm:spPr/>
      <dgm:t>
        <a:bodyPr/>
        <a:lstStyle/>
        <a:p>
          <a:r>
            <a:rPr lang="en-US"/>
            <a:t>DTE Strategy</a:t>
          </a:r>
        </a:p>
      </dgm:t>
    </dgm:pt>
    <dgm:pt modelId="{CCF64EBC-3D90-4F05-9A7E-AA4DC6A0A8FA}" type="parTrans" cxnId="{342A24E4-068D-45D4-8D92-35C78E9CBD0E}">
      <dgm:prSet/>
      <dgm:spPr/>
      <dgm:t>
        <a:bodyPr/>
        <a:lstStyle/>
        <a:p>
          <a:endParaRPr lang="en-US"/>
        </a:p>
      </dgm:t>
    </dgm:pt>
    <dgm:pt modelId="{E43AD0C4-9225-4A1E-83A2-D95B8EF3A601}" type="sibTrans" cxnId="{342A24E4-068D-45D4-8D92-35C78E9CBD0E}">
      <dgm:prSet/>
      <dgm:spPr/>
      <dgm:t>
        <a:bodyPr/>
        <a:lstStyle/>
        <a:p>
          <a:endParaRPr lang="en-US"/>
        </a:p>
      </dgm:t>
    </dgm:pt>
    <dgm:pt modelId="{92AC26CE-9FB5-40DE-A18A-6B306F1357FE}" type="pres">
      <dgm:prSet presAssocID="{16774D99-E0B9-455A-AD0B-B07A13C4B402}" presName="cycle" presStyleCnt="0">
        <dgm:presLayoutVars>
          <dgm:dir/>
          <dgm:resizeHandles val="exact"/>
        </dgm:presLayoutVars>
      </dgm:prSet>
      <dgm:spPr/>
    </dgm:pt>
    <dgm:pt modelId="{5B255385-7ED6-4C15-9101-2A47FF7588B4}" type="pres">
      <dgm:prSet presAssocID="{4BC3BAE4-96E4-419A-868E-624A4D107929}" presName="node" presStyleLbl="node1" presStyleIdx="0" presStyleCnt="5">
        <dgm:presLayoutVars>
          <dgm:bulletEnabled val="1"/>
        </dgm:presLayoutVars>
      </dgm:prSet>
      <dgm:spPr/>
    </dgm:pt>
    <dgm:pt modelId="{2328A3B2-C6E0-4919-89C5-FFCDCFB33238}" type="pres">
      <dgm:prSet presAssocID="{4BC3BAE4-96E4-419A-868E-624A4D107929}" presName="spNode" presStyleCnt="0"/>
      <dgm:spPr/>
    </dgm:pt>
    <dgm:pt modelId="{53007FFD-3F05-4477-95C2-914BF55E85FA}" type="pres">
      <dgm:prSet presAssocID="{A44AE8AA-A34A-402A-90B8-03475A07B2A2}" presName="sibTrans" presStyleLbl="sibTrans1D1" presStyleIdx="0" presStyleCnt="5"/>
      <dgm:spPr/>
    </dgm:pt>
    <dgm:pt modelId="{3829FF6E-E216-41BB-B72D-117D3A62A816}" type="pres">
      <dgm:prSet presAssocID="{CFC7C4B9-57D7-45CF-B6F7-8BCDB097E0BD}" presName="node" presStyleLbl="node1" presStyleIdx="1" presStyleCnt="5">
        <dgm:presLayoutVars>
          <dgm:bulletEnabled val="1"/>
        </dgm:presLayoutVars>
      </dgm:prSet>
      <dgm:spPr/>
    </dgm:pt>
    <dgm:pt modelId="{AFA41971-9E71-4D16-99A5-258812E25996}" type="pres">
      <dgm:prSet presAssocID="{CFC7C4B9-57D7-45CF-B6F7-8BCDB097E0BD}" presName="spNode" presStyleCnt="0"/>
      <dgm:spPr/>
    </dgm:pt>
    <dgm:pt modelId="{21457B79-1F96-46E8-B224-50CE73EF3F16}" type="pres">
      <dgm:prSet presAssocID="{0F5301D1-ECB9-48CA-BF1C-5D9D2ABB22F3}" presName="sibTrans" presStyleLbl="sibTrans1D1" presStyleIdx="1" presStyleCnt="5"/>
      <dgm:spPr/>
    </dgm:pt>
    <dgm:pt modelId="{3B1466EE-B242-45ED-B33D-D416B3BEF5AA}" type="pres">
      <dgm:prSet presAssocID="{B2C3C7D5-891E-4DF2-8D86-3D0074917473}" presName="node" presStyleLbl="node1" presStyleIdx="2" presStyleCnt="5">
        <dgm:presLayoutVars>
          <dgm:bulletEnabled val="1"/>
        </dgm:presLayoutVars>
      </dgm:prSet>
      <dgm:spPr/>
    </dgm:pt>
    <dgm:pt modelId="{75EAFDA5-D780-4F96-A34C-F5F5E3538D44}" type="pres">
      <dgm:prSet presAssocID="{B2C3C7D5-891E-4DF2-8D86-3D0074917473}" presName="spNode" presStyleCnt="0"/>
      <dgm:spPr/>
    </dgm:pt>
    <dgm:pt modelId="{642CA7B1-7E17-47B1-AA55-AA0977AEF80A}" type="pres">
      <dgm:prSet presAssocID="{59081079-A74F-4660-B393-4E95867FB5E9}" presName="sibTrans" presStyleLbl="sibTrans1D1" presStyleIdx="2" presStyleCnt="5"/>
      <dgm:spPr/>
    </dgm:pt>
    <dgm:pt modelId="{EFD7F8D2-5458-4190-84FD-8EB5B63D8731}" type="pres">
      <dgm:prSet presAssocID="{5E0E5055-384D-4731-8F60-C2C994700D82}" presName="node" presStyleLbl="node1" presStyleIdx="3" presStyleCnt="5">
        <dgm:presLayoutVars>
          <dgm:bulletEnabled val="1"/>
        </dgm:presLayoutVars>
      </dgm:prSet>
      <dgm:spPr/>
    </dgm:pt>
    <dgm:pt modelId="{C0B95AC7-3DFB-47AC-ACD8-0B666A585A59}" type="pres">
      <dgm:prSet presAssocID="{5E0E5055-384D-4731-8F60-C2C994700D82}" presName="spNode" presStyleCnt="0"/>
      <dgm:spPr/>
    </dgm:pt>
    <dgm:pt modelId="{7901F1D8-3E7C-4B46-A3C1-357FD1694D43}" type="pres">
      <dgm:prSet presAssocID="{C2F4EC43-7CE7-433C-A34E-80D73BBD387A}" presName="sibTrans" presStyleLbl="sibTrans1D1" presStyleIdx="3" presStyleCnt="5"/>
      <dgm:spPr/>
    </dgm:pt>
    <dgm:pt modelId="{E134823D-92AB-4A90-B276-08C1A31F84E0}" type="pres">
      <dgm:prSet presAssocID="{5DF44BD7-08DC-450E-80DE-1FE7C66BDAE9}" presName="node" presStyleLbl="node1" presStyleIdx="4" presStyleCnt="5">
        <dgm:presLayoutVars>
          <dgm:bulletEnabled val="1"/>
        </dgm:presLayoutVars>
      </dgm:prSet>
      <dgm:spPr/>
    </dgm:pt>
    <dgm:pt modelId="{6DF45966-DEA9-4396-8DB1-8FD5A6843185}" type="pres">
      <dgm:prSet presAssocID="{5DF44BD7-08DC-450E-80DE-1FE7C66BDAE9}" presName="spNode" presStyleCnt="0"/>
      <dgm:spPr/>
    </dgm:pt>
    <dgm:pt modelId="{3A7227E9-4FFE-4744-A23C-ACA1122DF4B1}" type="pres">
      <dgm:prSet presAssocID="{E43AD0C4-9225-4A1E-83A2-D95B8EF3A601}" presName="sibTrans" presStyleLbl="sibTrans1D1" presStyleIdx="4" presStyleCnt="5"/>
      <dgm:spPr/>
    </dgm:pt>
  </dgm:ptLst>
  <dgm:cxnLst>
    <dgm:cxn modelId="{0EC1B90D-1691-4891-9A9B-960E9CEF4001}" type="presOf" srcId="{B2C3C7D5-891E-4DF2-8D86-3D0074917473}" destId="{3B1466EE-B242-45ED-B33D-D416B3BEF5AA}" srcOrd="0" destOrd="0" presId="urn:microsoft.com/office/officeart/2005/8/layout/cycle5"/>
    <dgm:cxn modelId="{9758260E-4287-4C23-8E24-14A0C6D7554A}" type="presOf" srcId="{C2F4EC43-7CE7-433C-A34E-80D73BBD387A}" destId="{7901F1D8-3E7C-4B46-A3C1-357FD1694D43}" srcOrd="0" destOrd="0" presId="urn:microsoft.com/office/officeart/2005/8/layout/cycle5"/>
    <dgm:cxn modelId="{6308FD21-22B2-45DF-8096-2387150B6E1C}" srcId="{16774D99-E0B9-455A-AD0B-B07A13C4B402}" destId="{B2C3C7D5-891E-4DF2-8D86-3D0074917473}" srcOrd="2" destOrd="0" parTransId="{07E45B40-2331-45BD-9657-B6D0D623DEDF}" sibTransId="{59081079-A74F-4660-B393-4E95867FB5E9}"/>
    <dgm:cxn modelId="{18025430-34AF-48C6-9F54-D10F133A7B2D}" srcId="{16774D99-E0B9-455A-AD0B-B07A13C4B402}" destId="{5E0E5055-384D-4731-8F60-C2C994700D82}" srcOrd="3" destOrd="0" parTransId="{7F06F1CB-0DDA-400B-90FA-1295EB1F1897}" sibTransId="{C2F4EC43-7CE7-433C-A34E-80D73BBD387A}"/>
    <dgm:cxn modelId="{B5245B60-EF34-4EAE-9729-D1377530C70E}" type="presOf" srcId="{59081079-A74F-4660-B393-4E95867FB5E9}" destId="{642CA7B1-7E17-47B1-AA55-AA0977AEF80A}" srcOrd="0" destOrd="0" presId="urn:microsoft.com/office/officeart/2005/8/layout/cycle5"/>
    <dgm:cxn modelId="{24036366-E1CA-459D-8B13-A30636A84B31}" type="presOf" srcId="{E43AD0C4-9225-4A1E-83A2-D95B8EF3A601}" destId="{3A7227E9-4FFE-4744-A23C-ACA1122DF4B1}" srcOrd="0" destOrd="0" presId="urn:microsoft.com/office/officeart/2005/8/layout/cycle5"/>
    <dgm:cxn modelId="{A5C05C7A-02A7-493E-9B6D-D1CC81D9D748}" type="presOf" srcId="{0F5301D1-ECB9-48CA-BF1C-5D9D2ABB22F3}" destId="{21457B79-1F96-46E8-B224-50CE73EF3F16}" srcOrd="0" destOrd="0" presId="urn:microsoft.com/office/officeart/2005/8/layout/cycle5"/>
    <dgm:cxn modelId="{0CD8EE8B-9500-4D3E-930C-5D2F8AC08347}" type="presOf" srcId="{4BC3BAE4-96E4-419A-868E-624A4D107929}" destId="{5B255385-7ED6-4C15-9101-2A47FF7588B4}" srcOrd="0" destOrd="0" presId="urn:microsoft.com/office/officeart/2005/8/layout/cycle5"/>
    <dgm:cxn modelId="{6AA69EA1-5298-484F-BF5A-83DCB3A18319}" type="presOf" srcId="{CFC7C4B9-57D7-45CF-B6F7-8BCDB097E0BD}" destId="{3829FF6E-E216-41BB-B72D-117D3A62A816}" srcOrd="0" destOrd="0" presId="urn:microsoft.com/office/officeart/2005/8/layout/cycle5"/>
    <dgm:cxn modelId="{88EF38A9-D63D-4DB2-B587-85CD7B0E557B}" type="presOf" srcId="{5E0E5055-384D-4731-8F60-C2C994700D82}" destId="{EFD7F8D2-5458-4190-84FD-8EB5B63D8731}" srcOrd="0" destOrd="0" presId="urn:microsoft.com/office/officeart/2005/8/layout/cycle5"/>
    <dgm:cxn modelId="{58178FA9-AFB6-4596-BEBB-4ABFAD487ADB}" srcId="{16774D99-E0B9-455A-AD0B-B07A13C4B402}" destId="{4BC3BAE4-96E4-419A-868E-624A4D107929}" srcOrd="0" destOrd="0" parTransId="{00FC828E-79E6-4D84-A7B9-3C9036EE9048}" sibTransId="{A44AE8AA-A34A-402A-90B8-03475A07B2A2}"/>
    <dgm:cxn modelId="{73C539CB-2F22-418E-9672-31E533B9CA20}" type="presOf" srcId="{A44AE8AA-A34A-402A-90B8-03475A07B2A2}" destId="{53007FFD-3F05-4477-95C2-914BF55E85FA}" srcOrd="0" destOrd="0" presId="urn:microsoft.com/office/officeart/2005/8/layout/cycle5"/>
    <dgm:cxn modelId="{45630ECE-DBEE-496F-99F4-77C1D749035E}" srcId="{16774D99-E0B9-455A-AD0B-B07A13C4B402}" destId="{CFC7C4B9-57D7-45CF-B6F7-8BCDB097E0BD}" srcOrd="1" destOrd="0" parTransId="{425CC722-25C2-4F5E-9D10-0F73457A47D2}" sibTransId="{0F5301D1-ECB9-48CA-BF1C-5D9D2ABB22F3}"/>
    <dgm:cxn modelId="{B509FDD9-8203-49C5-83E3-19E078916CF0}" type="presOf" srcId="{16774D99-E0B9-455A-AD0B-B07A13C4B402}" destId="{92AC26CE-9FB5-40DE-A18A-6B306F1357FE}" srcOrd="0" destOrd="0" presId="urn:microsoft.com/office/officeart/2005/8/layout/cycle5"/>
    <dgm:cxn modelId="{342A24E4-068D-45D4-8D92-35C78E9CBD0E}" srcId="{16774D99-E0B9-455A-AD0B-B07A13C4B402}" destId="{5DF44BD7-08DC-450E-80DE-1FE7C66BDAE9}" srcOrd="4" destOrd="0" parTransId="{CCF64EBC-3D90-4F05-9A7E-AA4DC6A0A8FA}" sibTransId="{E43AD0C4-9225-4A1E-83A2-D95B8EF3A601}"/>
    <dgm:cxn modelId="{A61AE6E4-2F16-4574-ABC7-4AC72FE5CAF0}" type="presOf" srcId="{5DF44BD7-08DC-450E-80DE-1FE7C66BDAE9}" destId="{E134823D-92AB-4A90-B276-08C1A31F84E0}" srcOrd="0" destOrd="0" presId="urn:microsoft.com/office/officeart/2005/8/layout/cycle5"/>
    <dgm:cxn modelId="{B784AF54-2C5A-4F06-86F2-BB95DEE50854}" type="presParOf" srcId="{92AC26CE-9FB5-40DE-A18A-6B306F1357FE}" destId="{5B255385-7ED6-4C15-9101-2A47FF7588B4}" srcOrd="0" destOrd="0" presId="urn:microsoft.com/office/officeart/2005/8/layout/cycle5"/>
    <dgm:cxn modelId="{78B03B27-6632-4A7B-A5E6-33F2E2F9DC31}" type="presParOf" srcId="{92AC26CE-9FB5-40DE-A18A-6B306F1357FE}" destId="{2328A3B2-C6E0-4919-89C5-FFCDCFB33238}" srcOrd="1" destOrd="0" presId="urn:microsoft.com/office/officeart/2005/8/layout/cycle5"/>
    <dgm:cxn modelId="{6C4AA684-F27A-4F80-8A83-80885E57F90E}" type="presParOf" srcId="{92AC26CE-9FB5-40DE-A18A-6B306F1357FE}" destId="{53007FFD-3F05-4477-95C2-914BF55E85FA}" srcOrd="2" destOrd="0" presId="urn:microsoft.com/office/officeart/2005/8/layout/cycle5"/>
    <dgm:cxn modelId="{4097D586-E706-4269-94B4-22165BAFA8EF}" type="presParOf" srcId="{92AC26CE-9FB5-40DE-A18A-6B306F1357FE}" destId="{3829FF6E-E216-41BB-B72D-117D3A62A816}" srcOrd="3" destOrd="0" presId="urn:microsoft.com/office/officeart/2005/8/layout/cycle5"/>
    <dgm:cxn modelId="{160C7E21-03A8-4E05-AA7D-0FFF065D07FD}" type="presParOf" srcId="{92AC26CE-9FB5-40DE-A18A-6B306F1357FE}" destId="{AFA41971-9E71-4D16-99A5-258812E25996}" srcOrd="4" destOrd="0" presId="urn:microsoft.com/office/officeart/2005/8/layout/cycle5"/>
    <dgm:cxn modelId="{47719D9F-8D05-4CDD-8A7F-EFBD8AD0112F}" type="presParOf" srcId="{92AC26CE-9FB5-40DE-A18A-6B306F1357FE}" destId="{21457B79-1F96-46E8-B224-50CE73EF3F16}" srcOrd="5" destOrd="0" presId="urn:microsoft.com/office/officeart/2005/8/layout/cycle5"/>
    <dgm:cxn modelId="{E7E3B316-1316-4CF1-BDA4-40F3DBD8B019}" type="presParOf" srcId="{92AC26CE-9FB5-40DE-A18A-6B306F1357FE}" destId="{3B1466EE-B242-45ED-B33D-D416B3BEF5AA}" srcOrd="6" destOrd="0" presId="urn:microsoft.com/office/officeart/2005/8/layout/cycle5"/>
    <dgm:cxn modelId="{9E5DE126-E508-446C-8A8F-6D7F400B337C}" type="presParOf" srcId="{92AC26CE-9FB5-40DE-A18A-6B306F1357FE}" destId="{75EAFDA5-D780-4F96-A34C-F5F5E3538D44}" srcOrd="7" destOrd="0" presId="urn:microsoft.com/office/officeart/2005/8/layout/cycle5"/>
    <dgm:cxn modelId="{E7201AE0-D3B8-4E71-9141-52A868CB5AE6}" type="presParOf" srcId="{92AC26CE-9FB5-40DE-A18A-6B306F1357FE}" destId="{642CA7B1-7E17-47B1-AA55-AA0977AEF80A}" srcOrd="8" destOrd="0" presId="urn:microsoft.com/office/officeart/2005/8/layout/cycle5"/>
    <dgm:cxn modelId="{856E2C30-C1DA-4AF5-8361-95E311CB0F1E}" type="presParOf" srcId="{92AC26CE-9FB5-40DE-A18A-6B306F1357FE}" destId="{EFD7F8D2-5458-4190-84FD-8EB5B63D8731}" srcOrd="9" destOrd="0" presId="urn:microsoft.com/office/officeart/2005/8/layout/cycle5"/>
    <dgm:cxn modelId="{2471122B-80EA-4B3B-868B-5088F343D719}" type="presParOf" srcId="{92AC26CE-9FB5-40DE-A18A-6B306F1357FE}" destId="{C0B95AC7-3DFB-47AC-ACD8-0B666A585A59}" srcOrd="10" destOrd="0" presId="urn:microsoft.com/office/officeart/2005/8/layout/cycle5"/>
    <dgm:cxn modelId="{ADA8AFBD-127A-4B6A-AC84-F7C4F3282C52}" type="presParOf" srcId="{92AC26CE-9FB5-40DE-A18A-6B306F1357FE}" destId="{7901F1D8-3E7C-4B46-A3C1-357FD1694D43}" srcOrd="11" destOrd="0" presId="urn:microsoft.com/office/officeart/2005/8/layout/cycle5"/>
    <dgm:cxn modelId="{D9D1252C-1D5D-4C36-8752-03AF816E930A}" type="presParOf" srcId="{92AC26CE-9FB5-40DE-A18A-6B306F1357FE}" destId="{E134823D-92AB-4A90-B276-08C1A31F84E0}" srcOrd="12" destOrd="0" presId="urn:microsoft.com/office/officeart/2005/8/layout/cycle5"/>
    <dgm:cxn modelId="{0A7AA312-05E0-40AD-835A-672999524A01}" type="presParOf" srcId="{92AC26CE-9FB5-40DE-A18A-6B306F1357FE}" destId="{6DF45966-DEA9-4396-8DB1-8FD5A6843185}" srcOrd="13" destOrd="0" presId="urn:microsoft.com/office/officeart/2005/8/layout/cycle5"/>
    <dgm:cxn modelId="{B12B27B5-43D1-485E-A3FC-AFAD5D7045B7}" type="presParOf" srcId="{92AC26CE-9FB5-40DE-A18A-6B306F1357FE}" destId="{3A7227E9-4FFE-4744-A23C-ACA1122DF4B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5385-7ED6-4C15-9101-2A47FF7588B4}">
      <dsp:nvSpPr>
        <dsp:cNvPr id="0" name=""/>
        <dsp:cNvSpPr/>
      </dsp:nvSpPr>
      <dsp:spPr>
        <a:xfrm>
          <a:off x="3031503" y="2207"/>
          <a:ext cx="1350150" cy="8775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Market </a:t>
          </a:r>
          <a:r>
            <a:rPr lang="en-US" sz="1400" kern="1200"/>
            <a:t>Analysis</a:t>
          </a:r>
        </a:p>
      </dsp:txBody>
      <dsp:txXfrm>
        <a:off x="3074344" y="45048"/>
        <a:ext cx="1264468" cy="791915"/>
      </dsp:txXfrm>
    </dsp:sp>
    <dsp:sp modelId="{53007FFD-3F05-4477-95C2-914BF55E85FA}">
      <dsp:nvSpPr>
        <dsp:cNvPr id="0" name=""/>
        <dsp:cNvSpPr/>
      </dsp:nvSpPr>
      <dsp:spPr>
        <a:xfrm>
          <a:off x="1953998" y="441006"/>
          <a:ext cx="3505161" cy="3505161"/>
        </a:xfrm>
        <a:custGeom>
          <a:avLst/>
          <a:gdLst/>
          <a:ahLst/>
          <a:cxnLst/>
          <a:rect l="0" t="0" r="0" b="0"/>
          <a:pathLst>
            <a:path>
              <a:moveTo>
                <a:pt x="2608343" y="223133"/>
              </a:moveTo>
              <a:arcTo wR="1752580" hR="1752580" stAng="17953684" swAng="1211144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9FF6E-E216-41BB-B72D-117D3A62A816}">
      <dsp:nvSpPr>
        <dsp:cNvPr id="0" name=""/>
        <dsp:cNvSpPr/>
      </dsp:nvSpPr>
      <dsp:spPr>
        <a:xfrm>
          <a:off x="4698307" y="1213211"/>
          <a:ext cx="1350150" cy="8775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7816"/>
                <a:satOff val="1294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7816"/>
                <a:satOff val="1294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7816"/>
                <a:satOff val="1294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Financial</a:t>
          </a:r>
          <a:r>
            <a:rPr lang="en-US" sz="1400" kern="1200"/>
            <a:t> Analysis</a:t>
          </a:r>
        </a:p>
      </dsp:txBody>
      <dsp:txXfrm>
        <a:off x="4741148" y="1256052"/>
        <a:ext cx="1264468" cy="791915"/>
      </dsp:txXfrm>
    </dsp:sp>
    <dsp:sp modelId="{21457B79-1F96-46E8-B224-50CE73EF3F16}">
      <dsp:nvSpPr>
        <dsp:cNvPr id="0" name=""/>
        <dsp:cNvSpPr/>
      </dsp:nvSpPr>
      <dsp:spPr>
        <a:xfrm>
          <a:off x="1953998" y="441006"/>
          <a:ext cx="3505161" cy="3505161"/>
        </a:xfrm>
        <a:custGeom>
          <a:avLst/>
          <a:gdLst/>
          <a:ahLst/>
          <a:cxnLst/>
          <a:rect l="0" t="0" r="0" b="0"/>
          <a:pathLst>
            <a:path>
              <a:moveTo>
                <a:pt x="3500952" y="1873966"/>
              </a:moveTo>
              <a:arcTo wR="1752580" hR="1752580" stAng="21838292" swAng="1359421"/>
            </a:path>
          </a:pathLst>
        </a:custGeom>
        <a:noFill/>
        <a:ln w="6350" cap="flat" cmpd="sng" algn="ctr">
          <a:solidFill>
            <a:schemeClr val="accent1">
              <a:shade val="90000"/>
              <a:hueOff val="67824"/>
              <a:satOff val="-156"/>
              <a:lumOff val="496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466EE-B242-45ED-B33D-D416B3BEF5AA}">
      <dsp:nvSpPr>
        <dsp:cNvPr id="0" name=""/>
        <dsp:cNvSpPr/>
      </dsp:nvSpPr>
      <dsp:spPr>
        <a:xfrm>
          <a:off x="4061644" y="3172656"/>
          <a:ext cx="1350150" cy="8775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Payer Transparency Analysis</a:t>
          </a:r>
        </a:p>
      </dsp:txBody>
      <dsp:txXfrm>
        <a:off x="4104485" y="3215497"/>
        <a:ext cx="1264468" cy="791915"/>
      </dsp:txXfrm>
    </dsp:sp>
    <dsp:sp modelId="{642CA7B1-7E17-47B1-AA55-AA0977AEF80A}">
      <dsp:nvSpPr>
        <dsp:cNvPr id="0" name=""/>
        <dsp:cNvSpPr/>
      </dsp:nvSpPr>
      <dsp:spPr>
        <a:xfrm>
          <a:off x="1953998" y="441006"/>
          <a:ext cx="3505161" cy="3505161"/>
        </a:xfrm>
        <a:custGeom>
          <a:avLst/>
          <a:gdLst/>
          <a:ahLst/>
          <a:cxnLst/>
          <a:rect l="0" t="0" r="0" b="0"/>
          <a:pathLst>
            <a:path>
              <a:moveTo>
                <a:pt x="1967552" y="3491927"/>
              </a:moveTo>
              <a:arcTo wR="1752580" hR="1752580" stAng="4977261" swAng="845478"/>
            </a:path>
          </a:pathLst>
        </a:custGeom>
        <a:noFill/>
        <a:ln w="6350" cap="flat" cmpd="sng" algn="ctr">
          <a:solidFill>
            <a:schemeClr val="accent1">
              <a:shade val="90000"/>
              <a:hueOff val="135647"/>
              <a:satOff val="-313"/>
              <a:lumOff val="9936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7F8D2-5458-4190-84FD-8EB5B63D8731}">
      <dsp:nvSpPr>
        <dsp:cNvPr id="0" name=""/>
        <dsp:cNvSpPr/>
      </dsp:nvSpPr>
      <dsp:spPr>
        <a:xfrm>
          <a:off x="2001362" y="3172656"/>
          <a:ext cx="1350150" cy="8775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3448"/>
                <a:satOff val="3881"/>
                <a:lumOff val="17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3448"/>
                <a:satOff val="3881"/>
                <a:lumOff val="17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3448"/>
                <a:satOff val="3881"/>
                <a:lumOff val="17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Ease of Patient Access/ Payer Admin Burden</a:t>
          </a:r>
        </a:p>
      </dsp:txBody>
      <dsp:txXfrm>
        <a:off x="2044203" y="3215497"/>
        <a:ext cx="1264468" cy="791915"/>
      </dsp:txXfrm>
    </dsp:sp>
    <dsp:sp modelId="{7901F1D8-3E7C-4B46-A3C1-357FD1694D43}">
      <dsp:nvSpPr>
        <dsp:cNvPr id="0" name=""/>
        <dsp:cNvSpPr/>
      </dsp:nvSpPr>
      <dsp:spPr>
        <a:xfrm>
          <a:off x="1953998" y="441006"/>
          <a:ext cx="3505161" cy="3505161"/>
        </a:xfrm>
        <a:custGeom>
          <a:avLst/>
          <a:gdLst/>
          <a:ahLst/>
          <a:cxnLst/>
          <a:rect l="0" t="0" r="0" b="0"/>
          <a:pathLst>
            <a:path>
              <a:moveTo>
                <a:pt x="185894" y="2538095"/>
              </a:moveTo>
              <a:arcTo wR="1752580" hR="1752580" stAng="9202287" swAng="1359421"/>
            </a:path>
          </a:pathLst>
        </a:custGeom>
        <a:noFill/>
        <a:ln w="6350" cap="flat" cmpd="sng" algn="ctr">
          <a:solidFill>
            <a:schemeClr val="accent1">
              <a:shade val="90000"/>
              <a:hueOff val="203471"/>
              <a:satOff val="-469"/>
              <a:lumOff val="14903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4823D-92AB-4A90-B276-08C1A31F84E0}">
      <dsp:nvSpPr>
        <dsp:cNvPr id="0" name=""/>
        <dsp:cNvSpPr/>
      </dsp:nvSpPr>
      <dsp:spPr>
        <a:xfrm>
          <a:off x="1364700" y="1213211"/>
          <a:ext cx="1350150" cy="8775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DTE Strategy</a:t>
          </a:r>
        </a:p>
      </dsp:txBody>
      <dsp:txXfrm>
        <a:off x="1407541" y="1256052"/>
        <a:ext cx="1264468" cy="791915"/>
      </dsp:txXfrm>
    </dsp:sp>
    <dsp:sp modelId="{3A7227E9-4FFE-4744-A23C-ACA1122DF4B1}">
      <dsp:nvSpPr>
        <dsp:cNvPr id="0" name=""/>
        <dsp:cNvSpPr/>
      </dsp:nvSpPr>
      <dsp:spPr>
        <a:xfrm>
          <a:off x="1953998" y="441006"/>
          <a:ext cx="3505161" cy="3505161"/>
        </a:xfrm>
        <a:custGeom>
          <a:avLst/>
          <a:gdLst/>
          <a:ahLst/>
          <a:cxnLst/>
          <a:rect l="0" t="0" r="0" b="0"/>
          <a:pathLst>
            <a:path>
              <a:moveTo>
                <a:pt x="421621" y="612366"/>
              </a:moveTo>
              <a:arcTo wR="1752580" hR="1752580" stAng="13235172" swAng="1211144"/>
            </a:path>
          </a:pathLst>
        </a:custGeom>
        <a:noFill/>
        <a:ln w="6350" cap="flat" cmpd="sng" algn="ctr">
          <a:solidFill>
            <a:schemeClr val="accent1">
              <a:shade val="90000"/>
              <a:hueOff val="271295"/>
              <a:satOff val="-626"/>
              <a:lumOff val="1987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ABFA-1411-43FB-889F-80B32532759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9FE8-5791-4588-B8F4-0682D05F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kershospitalreview.com/payer-issues/medicare-advantage-growth-among-top-5-commercial-payers.htm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kershospitalreview.com/payer-issues/medicare-advantage-growth-among-top-5-commercial-payer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medicare/issue-brief/medicare-advantage-in-2021-enrollment-update-and-key-trend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accent1"/>
                </a:solidFill>
              </a:rPr>
              <a:t>Market Forces are Changing Things</a:t>
            </a:r>
            <a:endParaRPr lang="en-US" sz="1200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9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9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2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accent1"/>
                </a:solidFill>
              </a:rPr>
              <a:t>Market Forces are Changing Things</a:t>
            </a:r>
            <a:endParaRPr lang="en-US" sz="1200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6DF5-6731-A069-1DEE-262A9270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60090-5904-0286-90CF-9478D5FAC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88159-E2DE-7B46-A77F-ED477D551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DD0EF-FC76-55AB-1B17-B908F46DC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43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2C19C-5126-BF96-952F-2419009F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7E193-E800-1745-9DB4-D3D3EFA0D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D2AD3-69B7-28F6-E148-BA22AF34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B587-E746-EB52-A064-79F6BF8F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>
                <a:effectLst/>
              </a:rPr>
              <a:t>Strategic Healthcare Partners was founded by Principals John Crew and Mike Scribner in 2009.</a:t>
            </a:r>
          </a:p>
          <a:p>
            <a:pPr marL="0" indent="0">
              <a:buFontTx/>
              <a:buNone/>
            </a:pPr>
            <a:endParaRPr lang="en-US" sz="1200" b="0" i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/>
              <a:t>SHP brings over 30 years experience fighting alongside rural/smaller healthcare providers to ensure ongoing viability and success. </a:t>
            </a:r>
          </a:p>
          <a:p>
            <a:pPr marL="171450" indent="-171450">
              <a:buFontTx/>
              <a:buChar char="-"/>
            </a:pPr>
            <a:endParaRPr lang="en-US" sz="1200"/>
          </a:p>
          <a:p>
            <a:pPr marL="171450" indent="-171450">
              <a:buFontTx/>
              <a:buChar char="-"/>
            </a:pPr>
            <a:r>
              <a:rPr lang="en-US" sz="1200" b="0" i="0">
                <a:effectLst/>
              </a:rPr>
              <a:t>SHP serves a broad spectrum of healthcare clients; including 35+ hospitals, </a:t>
            </a:r>
            <a:r>
              <a:rPr lang="en-US" sz="1200"/>
              <a:t>over</a:t>
            </a:r>
            <a:r>
              <a:rPr lang="en-US" sz="1200" b="0" i="0">
                <a:effectLst/>
              </a:rPr>
              <a:t> 1,000 physicians/extenders, IPAs/CINs, ASCs, and all 22 of the community mental health centers </a:t>
            </a:r>
            <a:r>
              <a:rPr lang="en-US" sz="1200"/>
              <a:t>in Georgia.</a:t>
            </a:r>
          </a:p>
          <a:p>
            <a:pPr marL="171450" indent="-171450">
              <a:buFontTx/>
              <a:buChar char="-"/>
            </a:pPr>
            <a:endParaRPr lang="en-US" sz="1200"/>
          </a:p>
          <a:p>
            <a:r>
              <a:rPr lang="en-US" sz="1200"/>
              <a:t>-  ASC Services include </a:t>
            </a:r>
            <a:r>
              <a:rPr lang="en-US" sz="1200" b="0" i="0">
                <a:effectLst/>
              </a:rPr>
              <a:t>contract negotiation, managed care strategic planning, financial analysis, supply chain analysis, and revenue cycle analytics.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0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93821-E796-CE65-11CA-8D0B22BE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DD2C7-0520-8891-8CAF-1E34611CE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ADA7D-18BA-AD42-503C-D93395DD4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42037-1DDB-629F-323E-25CD74CBD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9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0571-66BD-4E84-8717-DA55CF45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6E393-9C6F-B31E-2513-0C76E0FF2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DB0F3-824F-40F7-DFCF-D19EB726D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E0972-5907-E201-6BC6-48010BD2C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5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ED0A9-0F19-480B-B8ED-8296C7B9D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B0C3F-E827-BCE7-3C9B-D3E348B6E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D6E8A-795F-CCE5-1F95-37672C9C2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3F7C-ACE2-302F-B15B-69ADC0571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8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487F-5F14-2A5B-6B29-88F571A06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CF205-D884-2FE4-2786-3DCD8A359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4D5F4-A7C9-1D70-1D1E-F2D4D0124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- 2 Flavors:</a:t>
            </a:r>
          </a:p>
          <a:p>
            <a:pPr marL="628650" lvl="1" indent="-171450">
              <a:buFontTx/>
              <a:buChar char="-"/>
            </a:pPr>
            <a:r>
              <a:rPr lang="en-US"/>
              <a:t>Carrier based bundled payment mechanisms that essentially represent an accounting of accumulated costs over a period of time to earn “shared savings” bonuses.</a:t>
            </a:r>
          </a:p>
          <a:p>
            <a:pPr marL="628650" lvl="1" indent="-171450">
              <a:buFontTx/>
              <a:buChar char="-"/>
            </a:pPr>
            <a:r>
              <a:rPr lang="en-US"/>
              <a:t>Direct to Employer/Centers of Excellence bundles designed to drive care to higher quality/lower cost providers based on lowering or eliminating patient liability for bundled care. Typically offered on top of usual benefit plan structure.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Neither are terribly pervasive at this point; however, both seem to be growing as more bundling administrators enter the market and carriers seek to drive care from hospitals to free standing centers.</a:t>
            </a:r>
          </a:p>
          <a:p>
            <a:pPr marL="0" indent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EB6A0-E4FF-619E-1545-4D7CC27B6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17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800"/>
              </a:spcBef>
              <a:buFontTx/>
              <a:buChar char="-"/>
            </a:pPr>
            <a:r>
              <a:rPr lang="en-US" sz="1200" b="0" i="0">
                <a:effectLst/>
              </a:rPr>
              <a:t>Often antagonistic payor relationships.</a:t>
            </a:r>
          </a:p>
          <a:p>
            <a:pPr marL="171450" indent="-171450">
              <a:spcBef>
                <a:spcPts val="1800"/>
              </a:spcBef>
              <a:buFontTx/>
              <a:buChar char="-"/>
            </a:pPr>
            <a:endParaRPr lang="en-US" sz="1200" b="0" i="0">
              <a:effectLst/>
            </a:endParaRPr>
          </a:p>
          <a:p>
            <a:pPr marL="171450" indent="-171450">
              <a:spcBef>
                <a:spcPts val="1800"/>
              </a:spcBef>
              <a:buFontTx/>
              <a:buChar char="-"/>
            </a:pPr>
            <a:r>
              <a:rPr lang="en-US" sz="1200" b="0" i="0">
                <a:effectLst/>
              </a:rPr>
              <a:t>Only conversation was ever about money or administrative pain to get paid.</a:t>
            </a:r>
          </a:p>
          <a:p>
            <a:pPr marL="171450" indent="-171450">
              <a:spcBef>
                <a:spcPts val="1800"/>
              </a:spcBef>
              <a:buFontTx/>
              <a:buChar char="-"/>
            </a:pPr>
            <a:endParaRPr lang="en-US" sz="1200" b="0" i="0">
              <a:effectLst/>
            </a:endParaRPr>
          </a:p>
          <a:p>
            <a:pPr marL="171450" indent="-171450">
              <a:spcBef>
                <a:spcPts val="1800"/>
              </a:spcBef>
              <a:buFontTx/>
              <a:buChar char="-"/>
            </a:pPr>
            <a:r>
              <a:rPr lang="en-US" sz="1200"/>
              <a:t>Basically asking “Mother may I?” when time to fix issues/address rates. </a:t>
            </a:r>
          </a:p>
          <a:p>
            <a:pPr marL="171450" indent="-171450">
              <a:spcBef>
                <a:spcPts val="1800"/>
              </a:spcBef>
              <a:buFontTx/>
              <a:buChar char="-"/>
            </a:pPr>
            <a:endParaRPr lang="en-US" sz="1200" b="0" i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1200"/>
              <a:t>-  Managing patient burdens to continue providing care.</a:t>
            </a:r>
            <a:endParaRPr lang="en-US" sz="1200" b="0" i="0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4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DBF38-DC40-8A63-E886-BF5E6F26A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6D216-1E49-7907-4509-BBBFE3E01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EB0D8-54B5-4719-76D6-E60F87F36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https://www.beckershospitalreview.com/payer-issues/medicare-advantage-growth-among-top-5-commercial-payers.html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27810-9103-C73B-A73E-1DF0533CF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69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600D5-A692-7E0E-26D8-F9E19978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0D74E-288E-0581-7881-6B2AD1FB6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53124-DF30-0162-00D8-2761480D8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- Payer Mix has been relatively stable for the last five years but that is rapidly changing thanks to expansion &amp; growth of governmental carriers.</a:t>
            </a:r>
          </a:p>
          <a:p>
            <a:r>
              <a:rPr lang="en-US" sz="2000"/>
              <a:t>- Commercial Plan growth really limited to the Big Five….Aetna, Anthem, Cigna, Humana &amp; United.</a:t>
            </a:r>
          </a:p>
          <a:p>
            <a:pPr lvl="1"/>
            <a:r>
              <a:rPr lang="en-US" sz="1600"/>
              <a:t>- Major mergers appear to be off the table for now.</a:t>
            </a:r>
          </a:p>
          <a:p>
            <a:r>
              <a:rPr lang="en-US" sz="2000"/>
              <a:t>- Exchange plan growth has disrupted this established hierarchy.</a:t>
            </a:r>
          </a:p>
          <a:p>
            <a:pPr lvl="1"/>
            <a:r>
              <a:rPr lang="en-US" sz="2000"/>
              <a:t>- With the bolstered exchange plan subsidies, enrollment in the Exchange remains off the charts.</a:t>
            </a:r>
          </a:p>
          <a:p>
            <a:pPr lvl="1"/>
            <a:r>
              <a:rPr lang="en-US" sz="2000"/>
              <a:t>- From 2021 to 2022:</a:t>
            </a:r>
          </a:p>
          <a:p>
            <a:pPr lvl="2"/>
            <a:r>
              <a:rPr lang="en-US"/>
              <a:t>- Georgia enrollment jumped from 514,000 to 654,000.</a:t>
            </a:r>
          </a:p>
          <a:p>
            <a:pPr lvl="2"/>
            <a:r>
              <a:rPr lang="en-US"/>
              <a:t>- South Carolina enrollment jumped from 230,050 to 300,392.</a:t>
            </a:r>
          </a:p>
          <a:p>
            <a:pPr lvl="1"/>
            <a:r>
              <a:rPr lang="en-US" sz="2000"/>
              <a:t>- South Carolina’s Exchange market has been static since 2020; with BCBSSC, Molina, Bright and Ambetter in the market </a:t>
            </a:r>
          </a:p>
          <a:p>
            <a:pPr lvl="1"/>
            <a:r>
              <a:rPr lang="en-US" sz="2000"/>
              <a:t>- Georgia has seen greater market deployment for the Exchange; in 2022, five new payers entered the market.</a:t>
            </a:r>
          </a:p>
          <a:p>
            <a:pPr lvl="1"/>
            <a:r>
              <a:rPr lang="en-US" sz="2000"/>
              <a:t>- BUT, a free for all for Exchange volume has tied more carriers into a desire to compete in both GA and SC markets.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4DB50-42B9-90C7-6E97-7A86EF4EE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https://www.beckershospitalreview.com/payer-issues/medicare-advantage-growth-among-top-5-commercial-payers.html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https://www.kff.org/medicare/issue-brief/medicare-advantage-in-2023-enrollment-update-and-key-trends/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- Biggest shift in payer market continues to be traditional Medicare to Medicare Advantage plans.</a:t>
            </a:r>
          </a:p>
          <a:p>
            <a:pPr lvl="1"/>
            <a:r>
              <a:rPr lang="en-US" sz="2600"/>
              <a:t>- From 2019 to 2021, traditional Medicare has decreased from around 25% of total patient population to around 21.5%.</a:t>
            </a:r>
          </a:p>
          <a:p>
            <a:pPr lvl="1"/>
            <a:r>
              <a:rPr lang="en-US" sz="2600"/>
              <a:t>- Biggest beneficiary of that growth in the market has been Humana. </a:t>
            </a:r>
          </a:p>
          <a:p>
            <a:r>
              <a:rPr lang="en-US" sz="2600"/>
              <a:t>- This trend is certain to continue; current projections anticipate that nationally, Medicare Advantage will account for over half of all Medicare enrollments by CY 2030. </a:t>
            </a:r>
          </a:p>
          <a:p>
            <a:pPr lvl="1"/>
            <a:r>
              <a:rPr lang="en-US" sz="2600">
                <a:hlinkClick r:id="rId3"/>
              </a:rPr>
              <a:t>https://www.kff.org/medicare/issue-brief/medicare-advantage-in-2021-enrollment-update-and-key-trends/</a:t>
            </a:r>
            <a:r>
              <a:rPr lang="en-US" sz="2600"/>
              <a:t> </a:t>
            </a:r>
          </a:p>
          <a:p>
            <a:r>
              <a:rPr lang="en-US" sz="3000" i="1"/>
              <a:t>- Impact on Practices/ASCs has pros and cons:</a:t>
            </a:r>
          </a:p>
          <a:p>
            <a:pPr lvl="1"/>
            <a:r>
              <a:rPr lang="en-US" sz="2600" i="1"/>
              <a:t>- Pro- More competition equals an area that BCBS doesn’t necessarily dominate due to historical pricing advantages/encourages other carriers to stay committed to market.</a:t>
            </a:r>
          </a:p>
          <a:p>
            <a:pPr lvl="1"/>
            <a:r>
              <a:rPr lang="en-US" sz="2600" i="1"/>
              <a:t>- Con- More MA and more MA options equals more administrative burden, higher denial rate, and, on average, 20-25 higher days in AR for MA plans vs. Traditional Medicare.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9FE8-5791-4588-B8F4-0682D05F30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6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69098"/>
            <a:ext cx="9144000" cy="1017134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307"/>
            <a:ext cx="9144000" cy="1326668"/>
          </a:xfrm>
        </p:spPr>
        <p:txBody>
          <a:bodyPr/>
          <a:lstStyle>
            <a:lvl1pPr marL="0" indent="0" algn="ctr">
              <a:buNone/>
              <a:defRPr sz="24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Speaker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5" y="6047624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" y="6048259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5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1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1EDA442-156E-4E7F-B13F-61A30A151D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38700" y="1529828"/>
            <a:ext cx="2514600" cy="2325144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DA2DB44-BC59-4C0D-B6BA-D0618B689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5300" y="1529828"/>
            <a:ext cx="2514600" cy="2325144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794320A-928B-49B7-B0F6-514D266584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2100" y="1529828"/>
            <a:ext cx="2514600" cy="2325144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DA2DB44-BC59-4C0D-B6BA-D0618B689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450" y="481903"/>
            <a:ext cx="5483754" cy="5070595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312966" y="481903"/>
            <a:ext cx="5396434" cy="101855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Page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312966" y="1797913"/>
            <a:ext cx="5396434" cy="3754586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2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DA2DB44-BC59-4C0D-B6BA-D0618B689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9306" y="481903"/>
            <a:ext cx="5483754" cy="5070595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14661" y="481903"/>
            <a:ext cx="5396434" cy="101855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Page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14661" y="1797913"/>
            <a:ext cx="5396434" cy="3754586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02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DA2DB44-BC59-4C0D-B6BA-D0618B689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103" y="1673630"/>
            <a:ext cx="4084319" cy="2313940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4D11FC-9EA1-4EA8-A49E-0279A98E3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07" y="1500455"/>
            <a:ext cx="4393712" cy="35173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14661" y="481903"/>
            <a:ext cx="5396434" cy="101855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Page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14661" y="1797913"/>
            <a:ext cx="5396434" cy="3754586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23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1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E6ACAB-C341-4F22-B4CC-C99801714F1D}"/>
              </a:ext>
            </a:extLst>
          </p:cNvPr>
          <p:cNvSpPr/>
          <p:nvPr userDrawn="1"/>
        </p:nvSpPr>
        <p:spPr>
          <a:xfrm>
            <a:off x="0" y="-22783"/>
            <a:ext cx="12192000" cy="5483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69098"/>
            <a:ext cx="9144000" cy="10171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307"/>
            <a:ext cx="9144000" cy="132666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Speaker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85CADB1-C9FF-48EF-BF24-959E292AA0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545660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59439"/>
            <a:ext cx="9144000" cy="10171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68648"/>
            <a:ext cx="9144000" cy="132666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Speaker Title</a:t>
            </a:r>
          </a:p>
        </p:txBody>
      </p:sp>
    </p:spTree>
    <p:extLst>
      <p:ext uri="{BB962C8B-B14F-4D97-AF65-F5344CB8AC3E}">
        <p14:creationId xmlns:p14="http://schemas.microsoft.com/office/powerpoint/2010/main" val="10635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50037"/>
            <a:ext cx="9144000" cy="1017134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59246"/>
            <a:ext cx="9144000" cy="1326668"/>
          </a:xfrm>
        </p:spPr>
        <p:txBody>
          <a:bodyPr/>
          <a:lstStyle>
            <a:lvl1pPr marL="0" indent="0" algn="ctr">
              <a:buNone/>
              <a:defRPr sz="24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Speaker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85CADB1-C9FF-48EF-BF24-959E292AA0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2492829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427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85CADB1-C9FF-48EF-BF24-959E292AA0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106886" cy="5849957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Drag and drop your picture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55229" y="1315839"/>
            <a:ext cx="5366658" cy="1746453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55228" y="3391507"/>
            <a:ext cx="5366659" cy="656380"/>
          </a:xfrm>
        </p:spPr>
        <p:txBody>
          <a:bodyPr/>
          <a:lstStyle>
            <a:lvl1pPr marL="0" indent="0" algn="ctr">
              <a:buNone/>
              <a:defRPr sz="24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Name, Speaker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3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Page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E6ACAB-C341-4F22-B4CC-C99801714F1D}"/>
              </a:ext>
            </a:extLst>
          </p:cNvPr>
          <p:cNvSpPr/>
          <p:nvPr userDrawn="1"/>
        </p:nvSpPr>
        <p:spPr>
          <a:xfrm>
            <a:off x="0" y="-22783"/>
            <a:ext cx="12192000" cy="5483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Page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849957"/>
            <a:ext cx="12192000" cy="6720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397389" y="5552499"/>
            <a:ext cx="2093206" cy="12228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9" y="5712245"/>
            <a:ext cx="1784028" cy="94745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20991" y="6047624"/>
            <a:ext cx="2573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shpllc.com | 912-691-5711 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77" y="6047624"/>
            <a:ext cx="311045" cy="311045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3" y="6047624"/>
            <a:ext cx="311045" cy="31104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6048259"/>
            <a:ext cx="311045" cy="311045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6047624"/>
            <a:ext cx="311045" cy="3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1E55E-8F58-4779-A2BA-2C3674DF364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B898-7ABB-41FD-8433-8D2218E0D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3" r:id="rId3"/>
    <p:sldLayoutId id="2147483661" r:id="rId4"/>
    <p:sldLayoutId id="2147483673" r:id="rId5"/>
    <p:sldLayoutId id="2147483662" r:id="rId6"/>
    <p:sldLayoutId id="2147483682" r:id="rId7"/>
    <p:sldLayoutId id="2147483664" r:id="rId8"/>
    <p:sldLayoutId id="2147483666" r:id="rId9"/>
    <p:sldLayoutId id="2147483667" r:id="rId10"/>
    <p:sldLayoutId id="2147483676" r:id="rId11"/>
    <p:sldLayoutId id="2147483677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cmedicaresolutions.com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llstack.com.au/expense-reimbursement/" TargetMode="External"/><Relationship Id="rId3" Type="http://schemas.openxmlformats.org/officeDocument/2006/relationships/hyperlink" Target="https://www.commonwealthfund.org/publications/maps-and-interactives/2022/feb/map-no-surprises-act" TargetMode="External"/><Relationship Id="rId7" Type="http://schemas.openxmlformats.org/officeDocument/2006/relationships/hyperlink" Target="https://towardsdatascience.com/a-practical-guide-for-data-analysis-with-pandas-e24e467195a9" TargetMode="External"/><Relationship Id="rId2" Type="http://schemas.openxmlformats.org/officeDocument/2006/relationships/hyperlink" Target="https://practolytics.com/blog/no-surprises-act-how-it-affects-you-as-a-practic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reamstime.com/illustration/medical-cartoon.html" TargetMode="External"/><Relationship Id="rId5" Type="http://schemas.openxmlformats.org/officeDocument/2006/relationships/hyperlink" Target="https://en.m.wikipedia.org/wiki/File:Cog-scripted-svg-blue.svg" TargetMode="External"/><Relationship Id="rId4" Type="http://schemas.openxmlformats.org/officeDocument/2006/relationships/hyperlink" Target="https://umhca.org/NoSurprisesAct2022" TargetMode="External"/><Relationship Id="rId9" Type="http://schemas.openxmlformats.org/officeDocument/2006/relationships/hyperlink" Target="https://www.vectorstock.com/royalty-free-vector/money-problem-financial-trouble-depressed-vector-2826624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420" y="2091301"/>
            <a:ext cx="10043160" cy="1017134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 b="1"/>
              <a:t>ASC Managed Care Landscape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8435"/>
            <a:ext cx="9144000" cy="1326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Mike Scribner, Partner</a:t>
            </a:r>
          </a:p>
          <a:p>
            <a:r>
              <a:rPr lang="en-US" b="1"/>
              <a:t>Robyn Garrett, AVP of Health Plan Relations/Managed Care </a:t>
            </a:r>
            <a:endParaRPr lang="en-US" b="1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833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93" y="-25895"/>
            <a:ext cx="11532502" cy="101855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Individual Coverage Health Reimbursement Accounts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749" y="669852"/>
            <a:ext cx="11532502" cy="5518296"/>
          </a:xfrm>
        </p:spPr>
        <p:txBody>
          <a:bodyPr numCol="1">
            <a:normAutofit/>
          </a:bodyPr>
          <a:lstStyle/>
          <a:p>
            <a:r>
              <a:rPr lang="en-US" sz="3200" dirty="0"/>
              <a:t>What is it/Who can offer an ICHRA?</a:t>
            </a:r>
          </a:p>
          <a:p>
            <a:pPr lvl="1"/>
            <a:r>
              <a:rPr lang="en-US" sz="2200" dirty="0"/>
              <a:t>Allows businesses the alternative to offer employees a monthly allowance of tax-free $’s to buy individual health coverage. </a:t>
            </a:r>
          </a:p>
          <a:p>
            <a:pPr lvl="1"/>
            <a:r>
              <a:rPr lang="en-US" sz="2200" dirty="0"/>
              <a:t>Can be offered by all employers with at least 1 W-2 employee. </a:t>
            </a:r>
          </a:p>
          <a:p>
            <a:pPr lvl="1"/>
            <a:r>
              <a:rPr lang="en-US" sz="2200" dirty="0"/>
              <a:t>Covers employees eligible for health benefits in the company, plus dependents to the degree eligibility extended under employer health plan.</a:t>
            </a:r>
          </a:p>
          <a:p>
            <a:pPr lvl="1"/>
            <a:r>
              <a:rPr lang="en-US" sz="2200" dirty="0"/>
              <a:t>Based on recent survey, </a:t>
            </a:r>
            <a:r>
              <a:rPr lang="en-US" sz="2200" b="1" i="1" dirty="0"/>
              <a:t>89% are considering ICHRA coverage </a:t>
            </a:r>
            <a:r>
              <a:rPr lang="en-US" sz="2200" dirty="0"/>
              <a:t>over next 3 years.</a:t>
            </a:r>
          </a:p>
          <a:p>
            <a:r>
              <a:rPr lang="en-US" sz="3200" dirty="0"/>
              <a:t>Implications for a practice/ASC:</a:t>
            </a:r>
          </a:p>
          <a:p>
            <a:pPr lvl="1"/>
            <a:r>
              <a:rPr lang="en-US" sz="2200" dirty="0"/>
              <a:t>Vast majority of Health Exchange members were previously uninsured, so accepting less than full commercial reimbursement was somewhat acceptable.</a:t>
            </a:r>
          </a:p>
          <a:p>
            <a:pPr lvl="1"/>
            <a:r>
              <a:rPr lang="en-US" sz="2200" b="1" i="1" u="sng" dirty="0"/>
              <a:t>ICHRA will move in previously covered members at a high rate. Are we about to reprice commercial business to “HIX market rates”? </a:t>
            </a:r>
          </a:p>
          <a:p>
            <a:pPr lvl="1"/>
            <a:r>
              <a:rPr lang="en-US" sz="2200" b="1" i="1" dirty="0"/>
              <a:t>Given almost exclusively high deductible plan designs, </a:t>
            </a:r>
            <a:r>
              <a:rPr lang="en-US" sz="2200" b="1" i="1" u="sng" dirty="0"/>
              <a:t>cash % of allowable averages 78% for SHP client base. 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0261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329" y="239307"/>
            <a:ext cx="10067599" cy="1018552"/>
          </a:xfrm>
        </p:spPr>
        <p:txBody>
          <a:bodyPr>
            <a:normAutofit/>
          </a:bodyPr>
          <a:lstStyle/>
          <a:p>
            <a:r>
              <a:rPr lang="en-US"/>
              <a:t>Medicare Advantage- National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9498" y="1560715"/>
            <a:ext cx="11532502" cy="406809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/>
              <a:t> </a:t>
            </a:r>
            <a:endParaRPr lang="en-US" sz="2800"/>
          </a:p>
          <a:p>
            <a:pPr marL="571500" indent="-571500">
              <a:buFont typeface="+mj-lt"/>
              <a:buAutoNum type="romanUcPeriod"/>
            </a:pPr>
            <a:endParaRPr lang="en-US" sz="32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444E38-67CA-4E13-A28D-0D39F15F313F}"/>
              </a:ext>
            </a:extLst>
          </p:cNvPr>
          <p:cNvSpPr txBox="1">
            <a:spLocks/>
          </p:cNvSpPr>
          <p:nvPr/>
        </p:nvSpPr>
        <p:spPr>
          <a:xfrm>
            <a:off x="230290" y="1290126"/>
            <a:ext cx="11532502" cy="433868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Fastest growing healthcare population</a:t>
            </a:r>
          </a:p>
          <a:p>
            <a:pPr lvl="1"/>
            <a:r>
              <a:rPr lang="en-US" sz="2800"/>
              <a:t>Medicare provides health insurance coverage for 65 million beneficiaries</a:t>
            </a:r>
          </a:p>
          <a:p>
            <a:pPr lvl="2"/>
            <a:r>
              <a:rPr lang="en-US" sz="2400"/>
              <a:t>By 2060, projections estimate that this number will increase to 93 million and will account for 23% of the total US population.</a:t>
            </a:r>
          </a:p>
          <a:p>
            <a:pPr lvl="2"/>
            <a:r>
              <a:rPr lang="en-US" sz="2400"/>
              <a:t>In 2023, the Medicare population became evenly split between traditional Medicare and Medicare Advantage enrollment. </a:t>
            </a:r>
          </a:p>
          <a:p>
            <a:pPr lvl="2"/>
            <a:r>
              <a:rPr lang="en-US" sz="2400"/>
              <a:t>By 2033, projected that 62% of eligible Medicare beneficiaries will be enrolled in a Medicare Advantage plan.  </a:t>
            </a:r>
          </a:p>
          <a:p>
            <a:r>
              <a:rPr lang="en-US" sz="3200"/>
              <a:t>CBO estimates MA plans pay 3% </a:t>
            </a:r>
            <a:r>
              <a:rPr lang="en-US" sz="3200" b="1" i="1" u="sng"/>
              <a:t>LESS</a:t>
            </a:r>
            <a:r>
              <a:rPr lang="en-US" sz="3200"/>
              <a:t> than traditional Medicare to providers. </a:t>
            </a:r>
          </a:p>
          <a:p>
            <a:r>
              <a:rPr lang="en-US" sz="3200"/>
              <a:t>Scarcity of rural providers and low patient volume in rural areas is less appealing for MA plans.</a:t>
            </a:r>
          </a:p>
          <a:p>
            <a:r>
              <a:rPr lang="en-US" sz="3200" b="1" i="1"/>
              <a:t>Network adequacy standard enforcement has been nearly non-existent, thus leading to ability for plans to bully providers.</a:t>
            </a:r>
          </a:p>
          <a:p>
            <a:pPr marL="571500" indent="-571500">
              <a:buFont typeface="+mj-lt"/>
              <a:buAutoNum type="romanUcPeriod"/>
            </a:pPr>
            <a:endParaRPr lang="en-US" sz="3200"/>
          </a:p>
          <a:p>
            <a:pPr marL="571500" indent="-571500">
              <a:buFont typeface="+mj-lt"/>
              <a:buAutoNum type="romanUcPeriod"/>
            </a:pPr>
            <a:endParaRPr lang="en-US" sz="3200"/>
          </a:p>
          <a:p>
            <a:pPr marL="571500" indent="-571500">
              <a:buFont typeface="+mj-lt"/>
              <a:buAutoNum type="romanUcPeriod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938711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330" y="178347"/>
            <a:ext cx="8921550" cy="1018552"/>
          </a:xfrm>
        </p:spPr>
        <p:txBody>
          <a:bodyPr>
            <a:normAutofit/>
          </a:bodyPr>
          <a:lstStyle/>
          <a:p>
            <a:r>
              <a:rPr lang="en-US"/>
              <a:t>Medicare Advantage National Trends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9498" y="1560715"/>
            <a:ext cx="11532502" cy="406809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/>
              <a:t> </a:t>
            </a:r>
            <a:endParaRPr lang="en-US" sz="2800"/>
          </a:p>
          <a:p>
            <a:pPr marL="571500" indent="-571500">
              <a:buFont typeface="+mj-lt"/>
              <a:buAutoNum type="romanUcPeriod"/>
            </a:pPr>
            <a:endParaRPr lang="en-US" sz="320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581D97-9125-4D04-8A03-FEE2A1DDC7C0}"/>
              </a:ext>
            </a:extLst>
          </p:cNvPr>
          <p:cNvGraphicFramePr>
            <a:graphicFrameLocks noGrp="1"/>
          </p:cNvGraphicFramePr>
          <p:nvPr/>
        </p:nvGraphicFramePr>
        <p:xfrm>
          <a:off x="830317" y="1007927"/>
          <a:ext cx="10702185" cy="518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395">
                  <a:extLst>
                    <a:ext uri="{9D8B030D-6E8A-4147-A177-3AD203B41FA5}">
                      <a16:colId xmlns:a16="http://schemas.microsoft.com/office/drawing/2014/main" val="3588393206"/>
                    </a:ext>
                  </a:extLst>
                </a:gridCol>
                <a:gridCol w="3567395">
                  <a:extLst>
                    <a:ext uri="{9D8B030D-6E8A-4147-A177-3AD203B41FA5}">
                      <a16:colId xmlns:a16="http://schemas.microsoft.com/office/drawing/2014/main" val="4174667612"/>
                    </a:ext>
                  </a:extLst>
                </a:gridCol>
                <a:gridCol w="3567395">
                  <a:extLst>
                    <a:ext uri="{9D8B030D-6E8A-4147-A177-3AD203B41FA5}">
                      <a16:colId xmlns:a16="http://schemas.microsoft.com/office/drawing/2014/main" val="1613718140"/>
                    </a:ext>
                  </a:extLst>
                </a:gridCol>
              </a:tblGrid>
              <a:tr h="1126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FY2023 MA 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Percentage Growth </a:t>
                      </a:r>
                    </a:p>
                    <a:p>
                      <a:r>
                        <a:rPr lang="en-US" sz="2800"/>
                        <a:t>(FY 2010 vs FY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87443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Aetna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3.3M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28913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Anthem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264%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182658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Humana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316%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91169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Cigna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573k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72683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United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8.9M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91100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Kaiser Permanente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565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r>
                        <a:rPr lang="en-US" sz="3200"/>
                        <a:t>Centene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8051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FBC69F-6940-4BA7-9476-6C807198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+mj-lt"/>
              </a:rPr>
              <a:t>MA Competitive Implications</a:t>
            </a:r>
            <a:endParaRPr lang="en-US" sz="3600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CDFA7A-22CC-4E98-97C4-EA4B05A8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27" y="1383909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000" dirty="0"/>
              <a:t>MA Explosive Growth Impact on Practices/ASCs has pros and cons:</a:t>
            </a:r>
          </a:p>
          <a:p>
            <a:pPr lvl="1"/>
            <a:r>
              <a:rPr lang="en-US" sz="2600" dirty="0"/>
              <a:t>Pro- Implications of more competition</a:t>
            </a:r>
          </a:p>
          <a:p>
            <a:pPr lvl="2"/>
            <a:r>
              <a:rPr lang="en-US" sz="2200" dirty="0"/>
              <a:t>BCBS doesn’t necessarily dominate MA market like commercial.</a:t>
            </a:r>
          </a:p>
          <a:p>
            <a:pPr lvl="2"/>
            <a:r>
              <a:rPr lang="en-US" sz="2200" dirty="0"/>
              <a:t>Has given other carriers glimmer of hope to compete/not leave BCBS dominant markets.</a:t>
            </a:r>
          </a:p>
          <a:p>
            <a:pPr lvl="1"/>
            <a:r>
              <a:rPr lang="en-US" sz="2600" dirty="0"/>
              <a:t>Con- Implications of more MA and more MA options </a:t>
            </a:r>
          </a:p>
          <a:p>
            <a:pPr lvl="2"/>
            <a:r>
              <a:rPr lang="en-US" sz="2200" dirty="0"/>
              <a:t>On average, 20-25 higher days in AR for MA plans vs. Traditional Medicare. </a:t>
            </a:r>
          </a:p>
          <a:p>
            <a:pPr lvl="2"/>
            <a:r>
              <a:rPr lang="en-US" sz="2200" dirty="0"/>
              <a:t>More administrative burden/clearly excessive medical record requests.</a:t>
            </a:r>
          </a:p>
          <a:p>
            <a:pPr lvl="2"/>
            <a:r>
              <a:rPr lang="en-US" sz="2200" dirty="0"/>
              <a:t>Higher pre-auth and claim denial rates.</a:t>
            </a:r>
          </a:p>
          <a:p>
            <a:pPr lvl="3"/>
            <a:r>
              <a:rPr lang="en-US" sz="2000" dirty="0"/>
              <a:t>MA plans deny nearly 8% of pre-</a:t>
            </a:r>
            <a:r>
              <a:rPr lang="en-US" sz="2000" dirty="0" err="1"/>
              <a:t>auths</a:t>
            </a:r>
            <a:r>
              <a:rPr lang="en-US" sz="2000" dirty="0"/>
              <a:t>, more than double commercial plans.</a:t>
            </a:r>
          </a:p>
          <a:p>
            <a:pPr lvl="3">
              <a:buClr>
                <a:srgbClr val="2E75B6"/>
              </a:buClr>
            </a:pPr>
            <a:r>
              <a:rPr lang="en-US" sz="2000" b="1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MA plan initial claim reject rate is over 40%. </a:t>
            </a:r>
          </a:p>
          <a:p>
            <a:pPr lvl="3"/>
            <a:endParaRPr lang="en-US" sz="2000" i="1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sz="1900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sz="2600" i="1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14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150" y="255513"/>
            <a:ext cx="9439553" cy="1018552"/>
          </a:xfrm>
        </p:spPr>
        <p:txBody>
          <a:bodyPr>
            <a:normAutofit/>
          </a:bodyPr>
          <a:lstStyle/>
          <a:p>
            <a:r>
              <a:rPr lang="en-US"/>
              <a:t>MA Plan Burden- Impact on Member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0722" y="1274065"/>
            <a:ext cx="11532502" cy="4023221"/>
          </a:xfrm>
        </p:spPr>
        <p:txBody>
          <a:bodyPr numCol="1">
            <a:normAutofit/>
          </a:bodyPr>
          <a:lstStyle/>
          <a:p>
            <a:r>
              <a:rPr lang="en-US" sz="2400"/>
              <a:t>Patient Liability</a:t>
            </a:r>
          </a:p>
          <a:p>
            <a:pPr lvl="1"/>
            <a:r>
              <a:rPr lang="en-US" sz="2100"/>
              <a:t>5-7 years ago, Medicare Advantage patient liability was roughly half of traditional Medicare – today, it equals or exceeds traditional Medicare. See example below:</a:t>
            </a:r>
          </a:p>
          <a:p>
            <a:pPr lvl="1"/>
            <a:endParaRPr lang="en-US" sz="2100"/>
          </a:p>
          <a:p>
            <a:pPr marL="1485900" lvl="2" indent="-571500">
              <a:buFont typeface="+mj-lt"/>
              <a:buAutoNum type="romanUcPeriod"/>
            </a:pPr>
            <a:endParaRPr lang="en-US" sz="1600"/>
          </a:p>
          <a:p>
            <a:pPr marL="1485900" lvl="2" indent="-571500">
              <a:buFont typeface="+mj-lt"/>
              <a:buAutoNum type="romanUcPeriod"/>
            </a:pPr>
            <a:endParaRPr lang="en-US" sz="16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4139DE-6991-CEBB-3D05-4CE601F49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24268"/>
              </p:ext>
            </p:extLst>
          </p:nvPr>
        </p:nvGraphicFramePr>
        <p:xfrm>
          <a:off x="2860157" y="2659975"/>
          <a:ext cx="4987331" cy="280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0477">
                  <a:extLst>
                    <a:ext uri="{9D8B030D-6E8A-4147-A177-3AD203B41FA5}">
                      <a16:colId xmlns:a16="http://schemas.microsoft.com/office/drawing/2014/main" val="433222866"/>
                    </a:ext>
                  </a:extLst>
                </a:gridCol>
                <a:gridCol w="1084460">
                  <a:extLst>
                    <a:ext uri="{9D8B030D-6E8A-4147-A177-3AD203B41FA5}">
                      <a16:colId xmlns:a16="http://schemas.microsoft.com/office/drawing/2014/main" val="3530707749"/>
                    </a:ext>
                  </a:extLst>
                </a:gridCol>
                <a:gridCol w="912394">
                  <a:extLst>
                    <a:ext uri="{9D8B030D-6E8A-4147-A177-3AD203B41FA5}">
                      <a16:colId xmlns:a16="http://schemas.microsoft.com/office/drawing/2014/main" val="2971832311"/>
                    </a:ext>
                  </a:extLst>
                </a:gridCol>
              </a:tblGrid>
              <a:tr h="461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Example Provider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87820"/>
                  </a:ext>
                </a:extLst>
              </a:tr>
              <a:tr h="461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Patient Liability as % of Allowable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93657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907126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929478"/>
                  </a:ext>
                </a:extLst>
              </a:tr>
              <a:tr h="50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Traditional Medicare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20.0%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20.0%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699996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Medicare Advantage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14.5%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32.4%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74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016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279" y="1202"/>
            <a:ext cx="10629161" cy="1018552"/>
          </a:xfrm>
        </p:spPr>
        <p:txBody>
          <a:bodyPr>
            <a:normAutofit fontScale="90000"/>
          </a:bodyPr>
          <a:lstStyle/>
          <a:p>
            <a:r>
              <a:rPr lang="en-US"/>
              <a:t>Understanding MA Reimbursement Differentials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4660" y="1015857"/>
            <a:ext cx="11611670" cy="479042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>
                <a:ea typeface="Calibri"/>
                <a:cs typeface="Times New Roman"/>
              </a:rPr>
              <a:t>Recent trend to attempt to implement sub-Medicare pricing in some areas, </a:t>
            </a:r>
            <a:r>
              <a:rPr lang="en-US" sz="2400" b="1" i="1" u="sng">
                <a:ea typeface="Calibri"/>
                <a:cs typeface="Times New Roman"/>
              </a:rPr>
              <a:t>mostly UHC</a:t>
            </a:r>
            <a:r>
              <a:rPr lang="en-US" sz="2400">
                <a:ea typeface="Calibri"/>
                <a:cs typeface="Times New Roman"/>
              </a:rPr>
              <a:t>. Started with MD rates, lab, rad, etc. now expanding to ASC/Facilities/other provider types.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effectLst/>
                <a:ea typeface="Calibri"/>
                <a:cs typeface="Times New Roman"/>
              </a:rPr>
              <a:t>If contracted/in network, MA plans have no obligation to match Medicare methodologies in terms of payment structure, CPT/APC weights, multiple procedure rules, etc.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effectLst/>
                <a:ea typeface="Calibri"/>
                <a:cs typeface="Times New Roman"/>
              </a:rPr>
              <a:t>Be careful to include language that nails down Medicare rate structure, underlying weights, and payment policies.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Saying the payment methodology needs to match Medicare is not enough.</a:t>
            </a:r>
            <a:endParaRPr lang="en-US" sz="2000" b="1" i="1"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Policy Changes Correlating to Compensation Reductions- Changes to payer bundling, MPR, etc. leads to sub-Medicare reimbursement, even if contracted rates are at/above Medicare.  UHC again main culprit.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i="1"/>
              <a:t>Must be able to track correct payment accurately. 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/>
          </a:p>
          <a:p>
            <a:pPr marL="571500" indent="-571500">
              <a:buFont typeface="+mj-lt"/>
              <a:buAutoNum type="romanUcPeriod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4884022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5" y="267076"/>
            <a:ext cx="9601210" cy="1018552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County MA Enrollment- 2024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DD9D6-6F32-3517-8A56-F0D8AAA884FA}"/>
              </a:ext>
            </a:extLst>
          </p:cNvPr>
          <p:cNvSpPr txBox="1"/>
          <p:nvPr/>
        </p:nvSpPr>
        <p:spPr>
          <a:xfrm>
            <a:off x="9494874" y="1956391"/>
            <a:ext cx="26971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/>
              <a:t>Movement toward HMO forces providers in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/>
              <a:t>5 years ago, less than 5% HMO/No out of net plans in Chatham County.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DFD865-F5F5-C59B-2440-80A471CB0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01" y="1117787"/>
            <a:ext cx="8221446" cy="45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81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6046" y="247987"/>
            <a:ext cx="9601210" cy="101855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MA PPO vs. HMO Plan Designs </a:t>
            </a:r>
            <a:br>
              <a:rPr lang="en-US"/>
            </a:br>
            <a:endParaRPr lang="en-US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8C16761-D241-3CB3-EAB8-CB7F15078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375557"/>
              </p:ext>
            </p:extLst>
          </p:nvPr>
        </p:nvGraphicFramePr>
        <p:xfrm>
          <a:off x="1269507" y="991179"/>
          <a:ext cx="9135119" cy="543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213">
                  <a:extLst>
                    <a:ext uri="{9D8B030D-6E8A-4147-A177-3AD203B41FA5}">
                      <a16:colId xmlns:a16="http://schemas.microsoft.com/office/drawing/2014/main" val="2821350060"/>
                    </a:ext>
                  </a:extLst>
                </a:gridCol>
                <a:gridCol w="409677">
                  <a:extLst>
                    <a:ext uri="{9D8B030D-6E8A-4147-A177-3AD203B41FA5}">
                      <a16:colId xmlns:a16="http://schemas.microsoft.com/office/drawing/2014/main" val="1410327718"/>
                    </a:ext>
                  </a:extLst>
                </a:gridCol>
                <a:gridCol w="738985">
                  <a:extLst>
                    <a:ext uri="{9D8B030D-6E8A-4147-A177-3AD203B41FA5}">
                      <a16:colId xmlns:a16="http://schemas.microsoft.com/office/drawing/2014/main" val="4177945782"/>
                    </a:ext>
                  </a:extLst>
                </a:gridCol>
                <a:gridCol w="2210632">
                  <a:extLst>
                    <a:ext uri="{9D8B030D-6E8A-4147-A177-3AD203B41FA5}">
                      <a16:colId xmlns:a16="http://schemas.microsoft.com/office/drawing/2014/main" val="3876472699"/>
                    </a:ext>
                  </a:extLst>
                </a:gridCol>
                <a:gridCol w="1308543">
                  <a:extLst>
                    <a:ext uri="{9D8B030D-6E8A-4147-A177-3AD203B41FA5}">
                      <a16:colId xmlns:a16="http://schemas.microsoft.com/office/drawing/2014/main" val="300282033"/>
                    </a:ext>
                  </a:extLst>
                </a:gridCol>
                <a:gridCol w="820048">
                  <a:extLst>
                    <a:ext uri="{9D8B030D-6E8A-4147-A177-3AD203B41FA5}">
                      <a16:colId xmlns:a16="http://schemas.microsoft.com/office/drawing/2014/main" val="598942188"/>
                    </a:ext>
                  </a:extLst>
                </a:gridCol>
                <a:gridCol w="1740021">
                  <a:extLst>
                    <a:ext uri="{9D8B030D-6E8A-4147-A177-3AD203B41FA5}">
                      <a16:colId xmlns:a16="http://schemas.microsoft.com/office/drawing/2014/main" val="4157878121"/>
                    </a:ext>
                  </a:extLst>
                </a:gridCol>
              </a:tblGrid>
              <a:tr h="6173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 Plan Comparison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4352003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Plan Overview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Wellcare Patriot No Premium (HMO-POS)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Wellcare No Premium Focus (HMO)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689808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Premium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86320578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Plan Premium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4940815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 Premium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6581723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Part B Premium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1516783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B Premium Reduction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7168578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Deductible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40537896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 Plan Deductible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8269214"/>
                  </a:ext>
                </a:extLst>
              </a:tr>
              <a:tr h="17465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Cost Share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23A45"/>
                          </a:solidFill>
                          <a:effectLst/>
                          <a:latin typeface="Rubik"/>
                        </a:rPr>
                        <a:t>$3400 In and Out-of Network; $3,400 In-Network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323A45"/>
                        </a:solidFill>
                        <a:effectLst/>
                        <a:latin typeface="Rubik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$3,450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52496314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Benefits</a:t>
                      </a:r>
                      <a:endParaRPr lang="en-US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Wellcare Patriot No Premium (HMO-POS)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Wellcare No Premium Focus (HMO)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784234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In Network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Out of Network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Out of Network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In Network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323A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Out of Network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1941986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Primary doctor visit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visit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visit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copay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8124297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Specialist visit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visit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visit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 copay per visit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59834390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Diagnostic tests &amp; procedures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$0-20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visit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visit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$0-75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5166481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Lab services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copay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2692144"/>
                  </a:ext>
                </a:extLst>
              </a:tr>
              <a:tr h="31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Diagnostic radiology services (like MRI)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$0-150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$0-275 copay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10489927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Outpatient x-rays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$0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 copay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109382"/>
                  </a:ext>
                </a:extLst>
              </a:tr>
              <a:tr h="31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Urgent care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$35 copay per visit (always covered)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$35 copay per visit (always covered)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$35 copay per visit (always covered)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$25 copay per visit (always covered)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3882676"/>
                  </a:ext>
                </a:extLst>
              </a:tr>
              <a:tr h="160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Occupational therapy visit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$35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 copay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60826658"/>
                  </a:ext>
                </a:extLst>
              </a:tr>
              <a:tr h="31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Physical therapy &amp; speech &amp; language therapy visit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$35 copay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 copay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3966072"/>
                  </a:ext>
                </a:extLst>
              </a:tr>
              <a:tr h="31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Durable medical equipment (like wheelchairs &amp; oxygen)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48233"/>
                  </a:ext>
                </a:extLst>
              </a:tr>
              <a:tr h="31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Prosthetics (like braces, artificial limbs)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23A45"/>
                          </a:solidFill>
                          <a:effectLst/>
                          <a:latin typeface="Calibri" panose="020F0502020204030204" pitchFamily="34" charset="0"/>
                        </a:rPr>
                        <a:t>20% coinsurance per item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2366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09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660" y="481903"/>
            <a:ext cx="8729339" cy="1018552"/>
          </a:xfrm>
        </p:spPr>
        <p:txBody>
          <a:bodyPr>
            <a:normAutofit fontScale="90000"/>
          </a:bodyPr>
          <a:lstStyle/>
          <a:p>
            <a:r>
              <a:rPr lang="en-US"/>
              <a:t>Summary of Medicare Advantage Trends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9498" y="1560714"/>
            <a:ext cx="11532502" cy="4023221"/>
          </a:xfrm>
        </p:spPr>
        <p:txBody>
          <a:bodyPr vert="horz" lIns="91440" tIns="45720" rIns="91440" bIns="45720" numCol="1" rtlCol="0" anchor="t">
            <a:normAutofit fontScale="92500" lnSpcReduction="10000"/>
          </a:bodyPr>
          <a:lstStyle/>
          <a:p>
            <a:r>
              <a:rPr lang="en-US" sz="2400"/>
              <a:t>This stuff </a:t>
            </a:r>
            <a:r>
              <a:rPr lang="en-US" sz="2400" err="1"/>
              <a:t>ain’t</a:t>
            </a:r>
            <a:r>
              <a:rPr lang="en-US" sz="2400"/>
              <a:t> going away; it’s going to grow, both in plan membership and in number of different carriers/plans involved.</a:t>
            </a:r>
          </a:p>
          <a:p>
            <a:r>
              <a:rPr lang="en-US" sz="2400"/>
              <a:t>Inevitably, there will be carrier consolidation (ala commercial market) but a zillion players right now. </a:t>
            </a:r>
          </a:p>
          <a:p>
            <a:r>
              <a:rPr lang="en-US" sz="2400"/>
              <a:t>Regulatory support/Network adequacy enforcement has been lacking; we have to defend ourselves.</a:t>
            </a:r>
          </a:p>
          <a:p>
            <a:r>
              <a:rPr lang="en-US" sz="2400"/>
              <a:t>Value based $’s might even out the game for primary care but not for specialists/ASCs (well, any time soon….).</a:t>
            </a:r>
          </a:p>
          <a:p>
            <a:r>
              <a:rPr lang="en-US" sz="2400" b="1" i="1"/>
              <a:t>Potential Gamechanger in 2025 Proposed Rule released by CMS – CMS proposes capping broker commissions and standardizing amongst all Medicare Advantage plans….</a:t>
            </a:r>
          </a:p>
          <a:p>
            <a:pPr lvl="1"/>
            <a:r>
              <a:rPr lang="en-US" sz="2000" b="1" i="1"/>
              <a:t>Will huge push towards MA remain?</a:t>
            </a:r>
          </a:p>
          <a:p>
            <a:pPr lvl="1"/>
            <a:r>
              <a:rPr lang="en-US" sz="2000" b="1" i="1"/>
              <a:t>Could it level the playing field between carriers?</a:t>
            </a:r>
          </a:p>
          <a:p>
            <a:endParaRPr lang="en-US" sz="1600"/>
          </a:p>
          <a:p>
            <a:pPr marL="1485900" lvl="2" indent="-571500">
              <a:buFont typeface="+mj-lt"/>
              <a:buAutoNum type="romanUcPeriod"/>
            </a:pPr>
            <a:endParaRPr lang="en-US" sz="1600"/>
          </a:p>
          <a:p>
            <a:pPr marL="1485900" lvl="2" indent="-571500">
              <a:buFont typeface="+mj-lt"/>
              <a:buAutoNum type="romanUcPeriod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6414070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8BCC-D4F1-95DA-D4A9-4885CF2D5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DC028-C0E7-C1A3-8F9A-8F2291B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99" y="-162580"/>
            <a:ext cx="10782505" cy="1064853"/>
          </a:xfrm>
        </p:spPr>
        <p:txBody>
          <a:bodyPr>
            <a:normAutofit/>
          </a:bodyPr>
          <a:lstStyle/>
          <a:p>
            <a:r>
              <a:rPr lang="en-US"/>
              <a:t>Medicare Advantage Federal Updates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6D298B9-8BD4-AF93-4614-4B98C80AD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1010"/>
              </p:ext>
            </p:extLst>
          </p:nvPr>
        </p:nvGraphicFramePr>
        <p:xfrm>
          <a:off x="218332" y="643401"/>
          <a:ext cx="1176031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03">
                  <a:extLst>
                    <a:ext uri="{9D8B030D-6E8A-4147-A177-3AD203B41FA5}">
                      <a16:colId xmlns:a16="http://schemas.microsoft.com/office/drawing/2014/main" val="2505666879"/>
                    </a:ext>
                  </a:extLst>
                </a:gridCol>
                <a:gridCol w="4031866">
                  <a:extLst>
                    <a:ext uri="{9D8B030D-6E8A-4147-A177-3AD203B41FA5}">
                      <a16:colId xmlns:a16="http://schemas.microsoft.com/office/drawing/2014/main" val="2230806235"/>
                    </a:ext>
                  </a:extLst>
                </a:gridCol>
                <a:gridCol w="3808341">
                  <a:extLst>
                    <a:ext uri="{9D8B030D-6E8A-4147-A177-3AD203B41FA5}">
                      <a16:colId xmlns:a16="http://schemas.microsoft.com/office/drawing/2014/main" val="1403267967"/>
                    </a:ext>
                  </a:extLst>
                </a:gridCol>
              </a:tblGrid>
              <a:tr h="511638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CMS Final Rule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Standardized Compensation</a:t>
                      </a:r>
                      <a:endParaRPr lang="en-US" sz="1600" b="0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Elimination of Administrative Fees</a:t>
                      </a:r>
                      <a:endParaRPr lang="en-US" sz="1600" b="0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Prohibition of Volume-Based Bonuses </a:t>
                      </a:r>
                      <a:endParaRPr lang="en-US" sz="1600" b="0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Focus on Beneficiary Needs</a:t>
                      </a:r>
                      <a:endParaRPr lang="en-US" sz="1600" b="0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Impact on Brokers and Agents: </a:t>
                      </a: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The rule aims to level the playing field for MA plans.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Court Case: </a:t>
                      </a: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A Texas district court judge paused the enforcement of the rule in July 2024, citing concerns that CMS overstepped its authority and that the rule was "arbitrary and capricious".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CMS Response: </a:t>
                      </a: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CMS has issued revised 2025 fair market value (FMV) compensation amounts to reflect the court's decision, with FMV limits that are $100 less than the previously announced FMV standards.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Improving Seniors’ Timely Access to Care Act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Streamline prior authorization.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Establish an electronic prior authorization standard to streamline approvals.</a:t>
                      </a:r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Reduce the amount of time a health plan is allowed to consider a prior authorization request.</a:t>
                      </a:r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Require MA plans to report on their use of prior authorization and the rate of approvals and denials.</a:t>
                      </a:r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Encourage MA plans to adopt policies that adhere to evidence-based guidelines</a:t>
                      </a:r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*Has not been re-introduced in this Congress as of yet.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Medicare Patient Access and Practice Stabilization Act of 2025</a:t>
                      </a:r>
                    </a:p>
                    <a:p>
                      <a:pPr lvl="0" algn="ctr">
                        <a:buNone/>
                      </a:pPr>
                      <a:endParaRPr lang="en-US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Increase support for physicians and other practitioners in adjusting to Medicare payment changes.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Seeks to reverse the latest round of physician payment cuts.</a:t>
                      </a:r>
                      <a:endParaRPr lang="en-US" sz="1800" b="1" kern="1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Long term physician payment reform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Value Based Care</a:t>
                      </a:r>
                      <a:br>
                        <a:rPr lang="en-US" sz="18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800" b="1" kern="1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800" b="1" kern="1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800" b="1" kern="1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800" b="1" kern="120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en-US" sz="1800" b="0" i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*Re-introduced January 31, 2025.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8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1812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17F974-0665-4A6F-B50B-BEF3D01A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60" y="481903"/>
            <a:ext cx="11297663" cy="1018552"/>
          </a:xfrm>
        </p:spPr>
        <p:txBody>
          <a:bodyPr>
            <a:noAutofit/>
          </a:bodyPr>
          <a:lstStyle/>
          <a:p>
            <a:r>
              <a:rPr lang="en-US" sz="3600" b="1">
                <a:latin typeface="+mj-lt"/>
              </a:rPr>
              <a:t>Strategic Healthcare Partners, LLC – Who We Are and Who We Serve</a:t>
            </a:r>
            <a:endParaRPr lang="en-US" sz="360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EEEFAF-EF51-4631-A64E-DF7E8BBF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61" y="1797912"/>
            <a:ext cx="10912702" cy="383777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Founded by Partners John Crew and Mike Scribner in 2009.</a:t>
            </a:r>
          </a:p>
          <a:p>
            <a:r>
              <a:rPr lang="en-US" sz="2200" dirty="0"/>
              <a:t>Over 30 years experience in the field. </a:t>
            </a:r>
          </a:p>
          <a:p>
            <a:r>
              <a:rPr lang="en-US" sz="2200" dirty="0"/>
              <a:t>Broad spectrum of healthcare clients including:</a:t>
            </a:r>
          </a:p>
          <a:p>
            <a:pPr lvl="1"/>
            <a:r>
              <a:rPr lang="en-US" sz="1800" dirty="0"/>
              <a:t>35+ hospitals</a:t>
            </a:r>
          </a:p>
          <a:p>
            <a:pPr lvl="1"/>
            <a:r>
              <a:rPr lang="en-US" sz="1800" dirty="0"/>
              <a:t>Over 1,500 physicians/extenders</a:t>
            </a:r>
          </a:p>
          <a:p>
            <a:pPr lvl="1"/>
            <a:r>
              <a:rPr lang="en-US" sz="1800" dirty="0"/>
              <a:t>IPAs/CINs, ASCs, </a:t>
            </a:r>
          </a:p>
          <a:p>
            <a:r>
              <a:rPr lang="en-US" sz="2200" dirty="0"/>
              <a:t>ASC services</a:t>
            </a:r>
          </a:p>
          <a:p>
            <a:pPr lvl="1"/>
            <a:r>
              <a:rPr lang="en-US" sz="1800" dirty="0"/>
              <a:t>Managed Care Strategy and Contracting</a:t>
            </a:r>
          </a:p>
          <a:p>
            <a:pPr lvl="1"/>
            <a:r>
              <a:rPr lang="en-US" sz="1800" dirty="0"/>
              <a:t>Revenue Cycle Analytics and Support</a:t>
            </a:r>
          </a:p>
          <a:p>
            <a:pPr lvl="1"/>
            <a:r>
              <a:rPr lang="en-US" sz="1800" dirty="0"/>
              <a:t>Pro Forma Development/Feasibility Analysis</a:t>
            </a:r>
          </a:p>
          <a:p>
            <a:pPr lvl="1"/>
            <a:r>
              <a:rPr lang="en-US" sz="1800" dirty="0"/>
              <a:t>Facility Credentialing/Payer Enrollment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1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ED8226-E8C1-4EB1-8F3E-21E13C9E4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64"/>
          <a:stretch/>
        </p:blipFill>
        <p:spPr>
          <a:xfrm>
            <a:off x="-1" y="-1237674"/>
            <a:ext cx="12192000" cy="67979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Autofit/>
          </a:bodyPr>
          <a:lstStyle/>
          <a:p>
            <a:pPr lvl="3"/>
            <a:endParaRPr lang="en-US" sz="1400"/>
          </a:p>
          <a:p>
            <a:pPr lvl="3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4FD23-064D-4FF2-ACE2-389574B141C5}"/>
              </a:ext>
            </a:extLst>
          </p:cNvPr>
          <p:cNvSpPr/>
          <p:nvPr/>
        </p:nvSpPr>
        <p:spPr>
          <a:xfrm>
            <a:off x="-1" y="2468869"/>
            <a:ext cx="12191999" cy="1260197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067E48E-15A5-48E3-A78D-C3F51454DCF1}"/>
              </a:ext>
            </a:extLst>
          </p:cNvPr>
          <p:cNvSpPr txBox="1">
            <a:spLocks/>
          </p:cNvSpPr>
          <p:nvPr/>
        </p:nvSpPr>
        <p:spPr>
          <a:xfrm>
            <a:off x="2732828" y="2700059"/>
            <a:ext cx="6726343" cy="79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</a:rPr>
              <a:t>Payer Transparency</a:t>
            </a:r>
          </a:p>
        </p:txBody>
      </p:sp>
    </p:spTree>
    <p:extLst>
      <p:ext uri="{BB962C8B-B14F-4D97-AF65-F5344CB8AC3E}">
        <p14:creationId xmlns:p14="http://schemas.microsoft.com/office/powerpoint/2010/main" val="235818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09" y="290701"/>
            <a:ext cx="10090603" cy="1018552"/>
          </a:xfrm>
        </p:spPr>
        <p:txBody>
          <a:bodyPr>
            <a:normAutofit/>
          </a:bodyPr>
          <a:lstStyle/>
          <a:p>
            <a:r>
              <a:rPr lang="en-US"/>
              <a:t>Payer Pricing Transparency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9498" y="1309253"/>
            <a:ext cx="11532502" cy="4815383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571500" indent="-571500">
              <a:buFont typeface="Arial" panose="020F0302020204030204"/>
              <a:buChar char="•"/>
            </a:pPr>
            <a:r>
              <a:rPr lang="en-US" dirty="0"/>
              <a:t>Could be a gamechanger for market knowledge.</a:t>
            </a:r>
          </a:p>
          <a:p>
            <a:pPr marL="571500" indent="-571500">
              <a:buFont typeface="Arial" panose="020F0302020204030204"/>
              <a:buChar char="•"/>
            </a:pPr>
            <a:r>
              <a:rPr lang="en-US" dirty="0"/>
              <a:t>Seemingly critical component of negotiation/market analysis/vetting new market payers.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Arial" panose="020F0302020204030204"/>
              <a:buChar char="•"/>
            </a:pPr>
            <a:r>
              <a:rPr lang="en-US" dirty="0"/>
              <a:t>Publicly available data from payer submitted datasets that avoids having to obtain anecdotal competitor pricing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ASC/Surgery Case Caveat:</a:t>
            </a:r>
          </a:p>
          <a:p>
            <a:pPr marL="571500" indent="-571500">
              <a:buFont typeface="Arial" panose="020F0302020204030204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Requires a bit of swag to determine whether payment add-ons like implant reimbursement exist. </a:t>
            </a:r>
          </a:p>
          <a:p>
            <a:pPr marL="571500" indent="-571500">
              <a:buFont typeface="Arial" panose="020F0302020204030204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816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09" y="290701"/>
            <a:ext cx="10090603" cy="1018552"/>
          </a:xfrm>
        </p:spPr>
        <p:txBody>
          <a:bodyPr>
            <a:normAutofit/>
          </a:bodyPr>
          <a:lstStyle/>
          <a:p>
            <a:r>
              <a:rPr lang="en-US"/>
              <a:t>Payer/Pricing Transparency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9498" y="1309253"/>
            <a:ext cx="11532502" cy="4815383"/>
          </a:xfrm>
        </p:spPr>
        <p:txBody>
          <a:bodyPr numCol="1">
            <a:normAutofit/>
          </a:bodyPr>
          <a:lstStyle/>
          <a:p>
            <a:pPr marL="1485900" lvl="2" indent="-571500">
              <a:buFont typeface="+mj-lt"/>
              <a:buAutoNum type="romanUcPeriod"/>
            </a:pPr>
            <a:endParaRPr lang="en-US" sz="2400"/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45C48-787F-AEC4-DC05-CA4CDA46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309253"/>
            <a:ext cx="6305194" cy="3400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40F12-C25D-A74F-4927-95D18190E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749" y="2122592"/>
            <a:ext cx="5626524" cy="34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4461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734" y="110160"/>
            <a:ext cx="11204044" cy="1018552"/>
          </a:xfrm>
        </p:spPr>
        <p:txBody>
          <a:bodyPr>
            <a:normAutofit/>
          </a:bodyPr>
          <a:lstStyle/>
          <a:p>
            <a:r>
              <a:rPr lang="en-US" sz="4000" dirty="0"/>
              <a:t>Hospital vs. ASC Reimbursement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9A274-4C7E-F9CE-1EDF-3ACB833C3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128712"/>
            <a:ext cx="62674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975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734" y="110160"/>
            <a:ext cx="11204044" cy="1018552"/>
          </a:xfrm>
        </p:spPr>
        <p:txBody>
          <a:bodyPr>
            <a:normAutofit/>
          </a:bodyPr>
          <a:lstStyle/>
          <a:p>
            <a:r>
              <a:rPr lang="en-US" sz="4000" dirty="0"/>
              <a:t>Hospital vs. ASC Reimbursement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9A2BE-22E4-55BE-D0F2-CE2B01BC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85" y="931644"/>
            <a:ext cx="7739137" cy="47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77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444" y="188064"/>
            <a:ext cx="11204044" cy="1018552"/>
          </a:xfrm>
        </p:spPr>
        <p:txBody>
          <a:bodyPr>
            <a:normAutofit fontScale="90000"/>
          </a:bodyPr>
          <a:lstStyle/>
          <a:p>
            <a:r>
              <a:rPr lang="en-US" dirty="0"/>
              <a:t>Payer/Pricing Transparency Case Study- </a:t>
            </a:r>
            <a:br>
              <a:rPr lang="en-US" dirty="0"/>
            </a:br>
            <a:r>
              <a:rPr lang="en-US" dirty="0"/>
              <a:t>UHC/Atlanta Market Physician Rates </a:t>
            </a: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BF62CB1B-3CCD-4DB5-70EB-B8B14FA9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8" y="1414130"/>
            <a:ext cx="9856381" cy="43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3D42D-A921-0E65-E71B-D75E240C1DFB}"/>
              </a:ext>
            </a:extLst>
          </p:cNvPr>
          <p:cNvSpPr txBox="1"/>
          <p:nvPr/>
        </p:nvSpPr>
        <p:spPr>
          <a:xfrm>
            <a:off x="6326610" y="1485151"/>
            <a:ext cx="1432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88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ED8226-E8C1-4EB1-8F3E-21E13C9E4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64"/>
          <a:stretch/>
        </p:blipFill>
        <p:spPr>
          <a:xfrm>
            <a:off x="-1" y="-1237674"/>
            <a:ext cx="12192000" cy="67979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Autofit/>
          </a:bodyPr>
          <a:lstStyle/>
          <a:p>
            <a:pPr lvl="3"/>
            <a:endParaRPr lang="en-US" sz="1400"/>
          </a:p>
          <a:p>
            <a:pPr lvl="3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4FD23-064D-4FF2-ACE2-389574B141C5}"/>
              </a:ext>
            </a:extLst>
          </p:cNvPr>
          <p:cNvSpPr/>
          <p:nvPr/>
        </p:nvSpPr>
        <p:spPr>
          <a:xfrm>
            <a:off x="-1" y="2468869"/>
            <a:ext cx="12191999" cy="1260197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067E48E-15A5-48E3-A78D-C3F51454DCF1}"/>
              </a:ext>
            </a:extLst>
          </p:cNvPr>
          <p:cNvSpPr txBox="1">
            <a:spLocks/>
          </p:cNvSpPr>
          <p:nvPr/>
        </p:nvSpPr>
        <p:spPr>
          <a:xfrm>
            <a:off x="2732828" y="2700059"/>
            <a:ext cx="6874784" cy="738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</a:rPr>
              <a:t>Surgical Practice Bundling Strategies</a:t>
            </a:r>
          </a:p>
        </p:txBody>
      </p:sp>
    </p:spTree>
    <p:extLst>
      <p:ext uri="{BB962C8B-B14F-4D97-AF65-F5344CB8AC3E}">
        <p14:creationId xmlns:p14="http://schemas.microsoft.com/office/powerpoint/2010/main" val="415473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65F5FF-1CEA-4E77-AFB7-355A6173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87" y="27606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ASC Bundles in the Commercial Market</a:t>
            </a:r>
            <a:endParaRPr lang="en-US" sz="3600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31A20D-E1C8-4C0A-B273-CBB5FB29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 Flavors:</a:t>
            </a:r>
          </a:p>
          <a:p>
            <a:pPr lvl="1"/>
            <a:r>
              <a:rPr lang="en-US" sz="2600" dirty="0"/>
              <a:t>Carrier based bundled payment mechanisms </a:t>
            </a:r>
            <a:endParaRPr lang="en-US" sz="2600" dirty="0">
              <a:ea typeface="Calibri"/>
              <a:cs typeface="Calibri"/>
            </a:endParaRPr>
          </a:p>
          <a:p>
            <a:pPr lvl="2">
              <a:buClr>
                <a:srgbClr val="2E75B6"/>
              </a:buClr>
              <a:buFont typeface="Wingdings" panose="020B0604020202020204" pitchFamily="34" charset="0"/>
              <a:buChar char="§"/>
            </a:pPr>
            <a:r>
              <a:rPr lang="en-US" sz="2200" dirty="0">
                <a:ea typeface="Calibri"/>
                <a:cs typeface="Calibri"/>
              </a:rPr>
              <a:t>Health plan overlay networks</a:t>
            </a:r>
          </a:p>
          <a:p>
            <a:pPr lvl="2">
              <a:buClr>
                <a:srgbClr val="2E75B6"/>
              </a:buClr>
              <a:buFont typeface="Wingdings" panose="020B0604020202020204" pitchFamily="34" charset="0"/>
              <a:buChar char="§"/>
            </a:pPr>
            <a:r>
              <a:rPr lang="en-US" sz="2200" dirty="0">
                <a:ea typeface="Calibri"/>
                <a:cs typeface="Calibri"/>
              </a:rPr>
              <a:t>Centers of Excellence</a:t>
            </a:r>
            <a:endParaRPr lang="en-US" sz="2200" dirty="0"/>
          </a:p>
          <a:p>
            <a:pPr lvl="1"/>
            <a:r>
              <a:rPr lang="en-US" sz="2600" dirty="0"/>
              <a:t>Direct to Employer/Direct Payer bundles </a:t>
            </a:r>
            <a:endParaRPr lang="en-US" sz="2600" dirty="0">
              <a:ea typeface="Calibri"/>
              <a:cs typeface="Calibri"/>
            </a:endParaRPr>
          </a:p>
          <a:p>
            <a:pPr lvl="2">
              <a:buClr>
                <a:srgbClr val="2E75B6"/>
              </a:buClr>
              <a:buFont typeface="Wingdings" panose="020B0604020202020204" pitchFamily="34" charset="0"/>
              <a:buChar char="§"/>
            </a:pPr>
            <a:r>
              <a:rPr lang="en-US" sz="2200" dirty="0">
                <a:ea typeface="Calibri"/>
                <a:cs typeface="Calibri"/>
              </a:rPr>
              <a:t>Self-insured employers</a:t>
            </a:r>
          </a:p>
          <a:p>
            <a:pPr lvl="2">
              <a:buClr>
                <a:srgbClr val="2E75B6"/>
              </a:buClr>
              <a:buFont typeface="Wingdings" panose="020B0604020202020204" pitchFamily="34" charset="0"/>
              <a:buChar char="§"/>
            </a:pPr>
            <a:r>
              <a:rPr lang="en-US" sz="2200" dirty="0">
                <a:ea typeface="Calibri"/>
                <a:cs typeface="Calibri"/>
              </a:rPr>
              <a:t>Cost-sharing patients (i.e. Medi-Share, Liberty, Christian Health Ministries).</a:t>
            </a:r>
            <a:endParaRPr lang="en-US" sz="2200" dirty="0"/>
          </a:p>
          <a:p>
            <a:r>
              <a:rPr lang="en-US" dirty="0"/>
              <a:t>While not uniformly pervasive across various markets currently, both seem to be growing.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832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9EFC-4710-919D-F84D-33C4C5EDC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8F7B65-8A77-CB35-6B94-23136A0E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94"/>
            <a:ext cx="10515600" cy="9564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Carrier Based Bundled Payment Programs</a:t>
            </a:r>
            <a:endParaRPr lang="en-US" sz="3600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8A484B-41A7-F6F8-994E-0D3398C93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033"/>
            <a:ext cx="10515600" cy="52919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rgbClr val="001D35"/>
                </a:solidFill>
                <a:ea typeface="+mn-lt"/>
                <a:cs typeface="+mn-lt"/>
              </a:rPr>
              <a:t>Carrier-based bundled payment mechanisms for ASCs involve a single, lump-sum payment for a group of services related to a specific condition or procedure, incentivizing providers to improve care coordination and reduce costs. </a:t>
            </a:r>
          </a:p>
          <a:p>
            <a:pPr>
              <a:buClr>
                <a:srgbClr val="2E75B6"/>
              </a:buClr>
            </a:pPr>
            <a:r>
              <a:rPr lang="en-US" sz="2400" b="1">
                <a:solidFill>
                  <a:srgbClr val="001D35"/>
                </a:solidFill>
                <a:ea typeface="+mn-lt"/>
                <a:cs typeface="+mn-lt"/>
              </a:rPr>
              <a:t>Incentives:</a:t>
            </a:r>
            <a:endParaRPr lang="en-US" sz="2400">
              <a:solidFill>
                <a:srgbClr val="001D35"/>
              </a:solidFill>
              <a:ea typeface="Calibri"/>
              <a:cs typeface="Calibri"/>
            </a:endParaRPr>
          </a:p>
          <a:p>
            <a:pPr lvl="1">
              <a:buClr>
                <a:srgbClr val="2E75B6"/>
              </a:buClr>
            </a:pPr>
            <a:r>
              <a:rPr lang="en-US">
                <a:solidFill>
                  <a:srgbClr val="001D35"/>
                </a:solidFill>
                <a:ea typeface="+mn-lt"/>
                <a:cs typeface="+mn-lt"/>
              </a:rPr>
              <a:t>This payment model encourages providers to work together to improve care quality, reduce unnecessary procedures, and lower overall costs.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400" b="1">
                <a:solidFill>
                  <a:srgbClr val="001D35"/>
                </a:solidFill>
                <a:ea typeface="+mn-lt"/>
                <a:cs typeface="+mn-lt"/>
              </a:rPr>
              <a:t>Examples:</a:t>
            </a:r>
            <a:endParaRPr lang="en-US" sz="2400">
              <a:ea typeface="Calibri"/>
              <a:cs typeface="Calibri"/>
            </a:endParaRPr>
          </a:p>
          <a:p>
            <a:pPr lvl="1">
              <a:buClr>
                <a:srgbClr val="2E75B6"/>
              </a:buClr>
            </a:pPr>
            <a:r>
              <a:rPr lang="en-US">
                <a:solidFill>
                  <a:srgbClr val="001D35"/>
                </a:solidFill>
                <a:ea typeface="+mn-lt"/>
                <a:cs typeface="+mn-lt"/>
              </a:rPr>
              <a:t>Bundled payments can cover a range of services, including pre-operative care, surgery, post-operative care, and follow-up visits, all related to a specific condition or procedure.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400" b="1">
                <a:solidFill>
                  <a:srgbClr val="001D35"/>
                </a:solidFill>
                <a:ea typeface="+mn-lt"/>
                <a:cs typeface="+mn-lt"/>
              </a:rPr>
              <a:t>ASC Perspective:</a:t>
            </a:r>
            <a:endParaRPr lang="en-US" sz="2400">
              <a:ea typeface="Calibri"/>
              <a:cs typeface="Calibri"/>
            </a:endParaRPr>
          </a:p>
          <a:p>
            <a:pPr lvl="1">
              <a:buClr>
                <a:srgbClr val="2E75B6"/>
              </a:buClr>
            </a:pPr>
            <a:r>
              <a:rPr lang="en-US">
                <a:solidFill>
                  <a:srgbClr val="001D35"/>
                </a:solidFill>
                <a:ea typeface="+mn-lt"/>
                <a:cs typeface="+mn-lt"/>
              </a:rPr>
              <a:t>For ASCs, bundled payments can streamline the billing process, reduce administrative burdens, and potentially lead to faster payments.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endParaRPr lang="en-US" sz="2600">
              <a:solidFill>
                <a:srgbClr val="001D35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73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DFC8C-4AE7-BE37-992C-F8E2F6AE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46910-0DBA-DB16-E148-D0B5A427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94"/>
            <a:ext cx="10515600" cy="95646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Carrier Based Bundled Payment Program -Benefits</a:t>
            </a:r>
            <a:endParaRPr lang="en-US" sz="3600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8CB845-12A2-9B4E-8EAC-53F97F08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32" y="885033"/>
            <a:ext cx="11134724" cy="49942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E75B6"/>
              </a:buClr>
            </a:pPr>
            <a:r>
              <a:rPr lang="en-US" sz="2400" b="1" dirty="0">
                <a:solidFill>
                  <a:srgbClr val="001D35"/>
                </a:solidFill>
                <a:ea typeface="+mn-lt"/>
                <a:cs typeface="+mn-lt"/>
              </a:rPr>
              <a:t>Cost Savings:</a:t>
            </a:r>
            <a:endParaRPr lang="en-US" sz="2400" dirty="0">
              <a:solidFill>
                <a:srgbClr val="001D35"/>
              </a:solidFill>
              <a:ea typeface="Calibri"/>
              <a:cs typeface="Calibri"/>
            </a:endParaRPr>
          </a:p>
          <a:p>
            <a:pPr lvl="1">
              <a:buClr>
                <a:srgbClr val="2E75B6"/>
              </a:buClr>
            </a:pPr>
            <a:r>
              <a:rPr lang="en-US" dirty="0">
                <a:solidFill>
                  <a:srgbClr val="001D35"/>
                </a:solidFill>
                <a:ea typeface="+mn-lt"/>
                <a:cs typeface="+mn-lt"/>
              </a:rPr>
              <a:t>Bundled payments can lead to significant cost savings for patients and payers by encouraging efficient resource utilization and reducing unnecessary services. 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400" b="1" dirty="0">
                <a:solidFill>
                  <a:srgbClr val="001D35"/>
                </a:solidFill>
                <a:ea typeface="+mn-lt"/>
                <a:cs typeface="+mn-lt"/>
              </a:rPr>
              <a:t>Improved Care Coordination:</a:t>
            </a:r>
            <a:endParaRPr lang="en-US" sz="2400" dirty="0"/>
          </a:p>
          <a:p>
            <a:pPr lvl="1">
              <a:buClr>
                <a:srgbClr val="2E75B6"/>
              </a:buClr>
            </a:pPr>
            <a:r>
              <a:rPr lang="en-US" dirty="0">
                <a:solidFill>
                  <a:srgbClr val="001D35"/>
                </a:solidFill>
                <a:ea typeface="+mn-lt"/>
                <a:cs typeface="+mn-lt"/>
              </a:rPr>
              <a:t>The bundled payment model incentivizes providers to work collaboratively, leading to better care coordination and improved patient outcomes. 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400" b="1" dirty="0">
                <a:solidFill>
                  <a:srgbClr val="001D35"/>
                </a:solidFill>
                <a:ea typeface="+mn-lt"/>
                <a:cs typeface="+mn-lt"/>
              </a:rPr>
              <a:t>Transparency and Choice:</a:t>
            </a:r>
            <a:endParaRPr lang="en-US" sz="2400" dirty="0"/>
          </a:p>
          <a:p>
            <a:pPr lvl="1">
              <a:buClr>
                <a:srgbClr val="2E75B6"/>
              </a:buClr>
            </a:pPr>
            <a:r>
              <a:rPr lang="en-US" dirty="0">
                <a:solidFill>
                  <a:srgbClr val="001D35"/>
                </a:solidFill>
                <a:ea typeface="+mn-lt"/>
                <a:cs typeface="+mn-lt"/>
              </a:rPr>
              <a:t>Bundled payments can provide patients and employers with greater transparency and choice in healthcare costs, as they can see the total cost of a procedure or episode of care. 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400" b="1" dirty="0">
                <a:solidFill>
                  <a:srgbClr val="001D35"/>
                </a:solidFill>
                <a:ea typeface="+mn-lt"/>
                <a:cs typeface="+mn-lt"/>
              </a:rPr>
              <a:t>Increased Efficiency:</a:t>
            </a:r>
            <a:endParaRPr lang="en-US" sz="2400" dirty="0"/>
          </a:p>
          <a:p>
            <a:pPr lvl="1">
              <a:buClr>
                <a:srgbClr val="2E75B6"/>
              </a:buClr>
            </a:pPr>
            <a:r>
              <a:rPr lang="en-US" dirty="0">
                <a:solidFill>
                  <a:srgbClr val="001D35"/>
                </a:solidFill>
                <a:ea typeface="+mn-lt"/>
                <a:cs typeface="+mn-lt"/>
              </a:rPr>
              <a:t>ASCs can focus on providing high-quality care within a fixed budget, leading to greater efficiency and potentially improved outcomes. 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endParaRPr lang="en-US" sz="2600" dirty="0">
              <a:solidFill>
                <a:srgbClr val="001D35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02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CC41F-80EF-4803-9E01-532443AD0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64"/>
          <a:stretch/>
        </p:blipFill>
        <p:spPr>
          <a:xfrm>
            <a:off x="-1" y="-1237674"/>
            <a:ext cx="12192000" cy="67979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Autofit/>
          </a:bodyPr>
          <a:lstStyle/>
          <a:p>
            <a:pPr lvl="3"/>
            <a:endParaRPr lang="en-US" sz="1400"/>
          </a:p>
          <a:p>
            <a:pPr lvl="3"/>
            <a:endParaRPr lang="en-US" sz="1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ACC7FE-A392-4106-B7CA-2D15E7503EB1}"/>
              </a:ext>
            </a:extLst>
          </p:cNvPr>
          <p:cNvSpPr/>
          <p:nvPr/>
        </p:nvSpPr>
        <p:spPr>
          <a:xfrm>
            <a:off x="1" y="2560900"/>
            <a:ext cx="12432144" cy="1260197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2E8138D6-924E-4AD1-BAD4-2954DAE05EE4}"/>
              </a:ext>
            </a:extLst>
          </p:cNvPr>
          <p:cNvSpPr txBox="1">
            <a:spLocks/>
          </p:cNvSpPr>
          <p:nvPr/>
        </p:nvSpPr>
        <p:spPr>
          <a:xfrm>
            <a:off x="1523999" y="2560900"/>
            <a:ext cx="9143999" cy="954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ASC Managed Care Landscape</a:t>
            </a:r>
          </a:p>
        </p:txBody>
      </p:sp>
    </p:spTree>
    <p:extLst>
      <p:ext uri="{BB962C8B-B14F-4D97-AF65-F5344CB8AC3E}">
        <p14:creationId xmlns:p14="http://schemas.microsoft.com/office/powerpoint/2010/main" val="269952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43D8C-C941-EE5E-AF81-81AEA1173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97DCE0-13B1-6217-A14C-D09BE665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81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D2E ASC Bundled Payment Programs</a:t>
            </a:r>
            <a:endParaRPr lang="en-US" sz="3600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B94D66-7E9D-474C-25E3-171BBE77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59"/>
            <a:ext cx="10515600" cy="42984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>
                <a:solidFill>
                  <a:srgbClr val="001D35"/>
                </a:solidFill>
                <a:ea typeface="+mn-lt"/>
                <a:cs typeface="+mn-lt"/>
              </a:rPr>
              <a:t>Direct-to-employer contracting for Ambulatory Surgical Centers (ASCs) involves ASCs negotiating bundled payment contracts directly with employers, bypassing traditional insurance companies, to offer cost-effective, high-quality care to employees. </a:t>
            </a:r>
          </a:p>
          <a:p>
            <a:pPr>
              <a:buClr>
                <a:srgbClr val="2E75B6"/>
              </a:buClr>
            </a:pPr>
            <a:r>
              <a:rPr lang="en-US" sz="2600" b="1">
                <a:solidFill>
                  <a:srgbClr val="001D35"/>
                </a:solidFill>
                <a:ea typeface="+mn-lt"/>
                <a:cs typeface="+mn-lt"/>
              </a:rPr>
              <a:t>Bundled Payments: </a:t>
            </a:r>
            <a:endParaRPr lang="en-US" sz="260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Clr>
                <a:srgbClr val="2E75B6"/>
              </a:buClr>
            </a:pPr>
            <a:r>
              <a:rPr lang="en-US">
                <a:solidFill>
                  <a:srgbClr val="001D35"/>
                </a:solidFill>
                <a:ea typeface="+mn-lt"/>
                <a:cs typeface="+mn-lt"/>
              </a:rPr>
              <a:t>A single payment covers all services related to a specific procedure, including pre-operative, operative, and post-operative care.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600" b="1">
                <a:solidFill>
                  <a:srgbClr val="001D35"/>
                </a:solidFill>
                <a:ea typeface="+mn-lt"/>
                <a:cs typeface="+mn-lt"/>
              </a:rPr>
              <a:t>Focus on Value: </a:t>
            </a:r>
            <a:endParaRPr lang="en-US" sz="260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Clr>
                <a:srgbClr val="2E75B6"/>
              </a:buClr>
            </a:pPr>
            <a:r>
              <a:rPr lang="en-US">
                <a:solidFill>
                  <a:srgbClr val="001D35"/>
                </a:solidFill>
                <a:ea typeface="+mn-lt"/>
                <a:cs typeface="+mn-lt"/>
              </a:rPr>
              <a:t>This approach aims to align the interests of employers, ASCs, and employees by focusing on quality, cost, and patient outcomes.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endParaRPr lang="en-US" sz="2600">
              <a:solidFill>
                <a:srgbClr val="001D35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81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DC31F-B5B7-B4E8-AD9E-C612AF6D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F5A7AD-18B4-DED5-5E75-B5F6C542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Benefits of D2E ASC Bundled Payment Programs </a:t>
            </a:r>
            <a:endParaRPr lang="en-US" sz="3600" b="1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2" name="Content Placeholder 1" descr="A white and blue chart with blue text&#10;&#10;AI-generated content may be incorrect.">
            <a:extLst>
              <a:ext uri="{FF2B5EF4-FFF2-40B4-BE49-F238E27FC236}">
                <a16:creationId xmlns:a16="http://schemas.microsoft.com/office/drawing/2014/main" id="{8E8E0EDF-FC25-79FA-2C93-4AF0AD15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669" y="1060715"/>
            <a:ext cx="11384755" cy="4660107"/>
          </a:xfrm>
        </p:spPr>
      </p:pic>
    </p:spTree>
    <p:extLst>
      <p:ext uri="{BB962C8B-B14F-4D97-AF65-F5344CB8AC3E}">
        <p14:creationId xmlns:p14="http://schemas.microsoft.com/office/powerpoint/2010/main" val="1866592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5BBD-6F4E-CA5D-A070-4B671B1F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2253DE-676A-9F7E-E889-AB3AA499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7" y="149225"/>
            <a:ext cx="10519833" cy="872596"/>
          </a:xfrm>
        </p:spPr>
        <p:txBody>
          <a:bodyPr>
            <a:normAutofit/>
          </a:bodyPr>
          <a:lstStyle/>
          <a:p>
            <a:r>
              <a:rPr lang="en-US" sz="3600" b="1">
                <a:latin typeface="+mj-lt"/>
              </a:rPr>
              <a:t>Typical D2E Bundling Mechanics</a:t>
            </a:r>
            <a:endParaRPr lang="en-US" sz="360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0D16EF-81B0-5636-501F-4093BA87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045"/>
            <a:ext cx="10515600" cy="50413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E75B6"/>
              </a:buClr>
            </a:pPr>
            <a:r>
              <a:rPr lang="en-US" sz="2200" dirty="0">
                <a:solidFill>
                  <a:srgbClr val="001D35"/>
                </a:solidFill>
                <a:ea typeface="+mn-lt"/>
                <a:cs typeface="+mn-lt"/>
              </a:rPr>
              <a:t>Right network of providers (surgeon, anesthesia, facility, etc.)</a:t>
            </a:r>
            <a:endParaRPr lang="en-US" sz="22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Clr>
                <a:srgbClr val="2E75B6"/>
              </a:buClr>
            </a:pPr>
            <a:r>
              <a:rPr lang="en-US" sz="2200" dirty="0">
                <a:solidFill>
                  <a:srgbClr val="001D35"/>
                </a:solidFill>
                <a:ea typeface="Calibri"/>
                <a:cs typeface="Calibri"/>
              </a:rPr>
              <a:t>Provider agreements, including impact of denials, etc. </a:t>
            </a:r>
            <a:endParaRPr lang="en-US" sz="2200" dirty="0"/>
          </a:p>
          <a:p>
            <a:pPr>
              <a:buClr>
                <a:srgbClr val="2E75B6"/>
              </a:buClr>
            </a:pPr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Bundle development</a:t>
            </a:r>
            <a:endParaRPr lang="en-US" sz="2200" b="1" dirty="0">
              <a:solidFill>
                <a:srgbClr val="001D35"/>
              </a:solidFill>
              <a:ea typeface="Calibri"/>
              <a:cs typeface="Calibri"/>
            </a:endParaRP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Definition of care period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Included services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Quality measures</a:t>
            </a:r>
          </a:p>
          <a:p>
            <a:pPr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Bundling administrator (</a:t>
            </a:r>
            <a:r>
              <a:rPr lang="en-US" sz="2200" dirty="0" err="1">
                <a:ea typeface="Calibri"/>
                <a:cs typeface="Calibri"/>
              </a:rPr>
              <a:t>HealthMe</a:t>
            </a:r>
            <a:r>
              <a:rPr lang="en-US" sz="2200" dirty="0">
                <a:ea typeface="Calibri"/>
                <a:cs typeface="Calibri"/>
              </a:rPr>
              <a:t>, Coral, etc.)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Contracting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Billing acceptance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Payment process/mechanism</a:t>
            </a:r>
          </a:p>
          <a:p>
            <a:pPr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Distribution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Sales mechanism to local employment base</a:t>
            </a:r>
          </a:p>
          <a:p>
            <a:pPr lvl="1">
              <a:buClr>
                <a:srgbClr val="2E75B6"/>
              </a:buClr>
            </a:pPr>
            <a:r>
              <a:rPr lang="en-US" sz="2200" dirty="0">
                <a:ea typeface="Calibri"/>
                <a:cs typeface="Calibri"/>
              </a:rPr>
              <a:t>Ongoing customer service/solicitation</a:t>
            </a:r>
          </a:p>
        </p:txBody>
      </p:sp>
    </p:spTree>
    <p:extLst>
      <p:ext uri="{BB962C8B-B14F-4D97-AF65-F5344CB8AC3E}">
        <p14:creationId xmlns:p14="http://schemas.microsoft.com/office/powerpoint/2010/main" val="1116298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4BDE-10ED-7FC5-887C-A2E2E1F5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61F84-29E4-DEB8-050C-6E948D7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04" y="365125"/>
            <a:ext cx="10561902" cy="657490"/>
          </a:xfrm>
        </p:spPr>
        <p:txBody>
          <a:bodyPr>
            <a:normAutofit/>
          </a:bodyPr>
          <a:lstStyle/>
          <a:p>
            <a:r>
              <a:rPr lang="en-US" sz="3600" b="1">
                <a:latin typeface="+mj-lt"/>
              </a:rPr>
              <a:t>Key Takeaways</a:t>
            </a:r>
            <a:endParaRPr lang="en-US" sz="360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95E103-DC83-CFA8-D94B-C9E20443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994835"/>
            <a:ext cx="10539412" cy="48857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E75B6"/>
              </a:buClr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Potentially a growth strategy leveraging pricing advantages vs. Hospital oriented markets, however, not a good fit for all ASCs.</a:t>
            </a:r>
          </a:p>
          <a:p>
            <a:pPr>
              <a:buClr>
                <a:srgbClr val="2E75B6"/>
              </a:buClr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Bundled payments are complex to develop and monitor against full direct and indirect costs. </a:t>
            </a:r>
          </a:p>
          <a:p>
            <a:pPr>
              <a:buClr>
                <a:srgbClr val="2E75B6"/>
              </a:buClr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Successful plans are those that have closely aligned providers and payers who share data seamlessly (and many times are part of the same organization, which solves a multitude of issues).</a:t>
            </a:r>
            <a:endParaRPr lang="en-US" sz="2400" b="1" dirty="0">
              <a:solidFill>
                <a:srgbClr val="001D35"/>
              </a:solidFill>
              <a:ea typeface="+mn-lt"/>
              <a:cs typeface="+mn-lt"/>
            </a:endParaRPr>
          </a:p>
          <a:p>
            <a:pPr>
              <a:buClr>
                <a:srgbClr val="2E75B6"/>
              </a:buClr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A clearly defined bundle procedure, services included, timeframe of care, quality measures, attribution, administration, risk adjustment, gainsharing and data is crucial. </a:t>
            </a:r>
            <a:endParaRPr lang="en-US" sz="2400" b="1">
              <a:solidFill>
                <a:srgbClr val="001D35"/>
              </a:solidFill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Bundled payment programs also present challenges in the development, attribution, accountability and distribution of the bundles.</a:t>
            </a:r>
            <a:endParaRPr lang="en-US" sz="2400" baseline="30000" dirty="0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endParaRPr lang="en-US" sz="2000" dirty="0">
              <a:ea typeface="Calibri"/>
              <a:cs typeface="Calibri"/>
            </a:endParaRPr>
          </a:p>
          <a:p>
            <a:pPr>
              <a:buClr>
                <a:srgbClr val="2E75B6"/>
              </a:buClr>
            </a:pPr>
            <a:endParaRPr lang="en-US" sz="2000" b="1">
              <a:solidFill>
                <a:srgbClr val="001D35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50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3FDB0-9F18-4B49-BBF3-E03F48DB5C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rot="15265829">
            <a:off x="4359824" y="1808280"/>
            <a:ext cx="3528272" cy="35125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373188"/>
            <a:ext cx="12192000" cy="4840287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lvl="3"/>
            <a:endParaRPr lang="en-US" sz="1400"/>
          </a:p>
          <a:p>
            <a:pPr lvl="3"/>
            <a:endParaRPr lang="en-US" sz="14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0BD0E6-A622-9216-C05E-7D8776E6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657825"/>
              </p:ext>
            </p:extLst>
          </p:nvPr>
        </p:nvGraphicFramePr>
        <p:xfrm>
          <a:off x="2579921" y="1373188"/>
          <a:ext cx="7413158" cy="411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11C0ADB4-4BB5-4452-ACB2-E2775A70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Strategy Development in the “New, New World”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341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5B40A-5EEB-472D-B6D2-1BBEA571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60" y="481903"/>
            <a:ext cx="7020757" cy="103971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Some Closing Thoughts ......</a:t>
            </a:r>
            <a:endParaRPr lang="en-US" sz="3600" dirty="0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F87DFC-0A89-4483-B0EC-7636DFE4A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12" y="1472891"/>
            <a:ext cx="7565805" cy="381261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Current noise asks for short term attention, but long-term strategy needed.</a:t>
            </a:r>
            <a:endParaRPr lang="en-US" dirty="0">
              <a:ea typeface="Calibri"/>
              <a:cs typeface="Calibri"/>
            </a:endParaRPr>
          </a:p>
          <a:p>
            <a:pPr>
              <a:spcBef>
                <a:spcPts val="1800"/>
              </a:spcBef>
            </a:pPr>
            <a:r>
              <a:rPr lang="en-US" dirty="0">
                <a:ea typeface="Calibri"/>
                <a:cs typeface="Calibri"/>
              </a:rPr>
              <a:t>Federal situation is a double-edged sword. Some form of MA oversight vs. so much funding uncertainty with current cost cutting bent...</a:t>
            </a:r>
          </a:p>
          <a:p>
            <a:pPr>
              <a:spcBef>
                <a:spcPts val="1800"/>
              </a:spcBef>
            </a:pPr>
            <a:r>
              <a:rPr lang="en-US" dirty="0"/>
              <a:t>Integrating use of Payer Transparency for real renegotiation impact. Big difference between shoving real data in carriers face vs true wins, but it's worth a shot....</a:t>
            </a:r>
            <a:endParaRPr lang="en-US" dirty="0">
              <a:ea typeface="Calibri"/>
              <a:cs typeface="Calibri"/>
            </a:endParaRPr>
          </a:p>
          <a:p>
            <a:pPr>
              <a:spcBef>
                <a:spcPts val="1800"/>
              </a:spcBef>
            </a:pPr>
            <a:r>
              <a:rPr lang="en-US" dirty="0"/>
              <a:t>D2E Bundling Strategy- Lots of opportunity.....if approached carefully, in pricing, service, and sales.</a:t>
            </a:r>
            <a:endParaRPr lang="en-US" dirty="0">
              <a:ea typeface="Calibri"/>
              <a:cs typeface="Calibri"/>
            </a:endParaRPr>
          </a:p>
          <a:p>
            <a:pPr>
              <a:spcBef>
                <a:spcPts val="18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8E7B0A-C0EF-4648-AC5C-9F4B168E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92" y="1001762"/>
            <a:ext cx="4074813" cy="42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C29CCB-0158-4191-83F5-EAEEA46DABDC}"/>
              </a:ext>
            </a:extLst>
          </p:cNvPr>
          <p:cNvSpPr/>
          <p:nvPr/>
        </p:nvSpPr>
        <p:spPr>
          <a:xfrm>
            <a:off x="9101137" y="1695450"/>
            <a:ext cx="576263" cy="828368"/>
          </a:xfrm>
          <a:prstGeom prst="rect">
            <a:avLst/>
          </a:prstGeom>
          <a:solidFill>
            <a:srgbClr val="EBF5F7"/>
          </a:solidFill>
          <a:ln>
            <a:solidFill>
              <a:srgbClr val="EBF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811D1-063C-49CE-91F2-016B21EE1F72}"/>
              </a:ext>
            </a:extLst>
          </p:cNvPr>
          <p:cNvSpPr txBox="1"/>
          <p:nvPr/>
        </p:nvSpPr>
        <p:spPr>
          <a:xfrm rot="20557564">
            <a:off x="7975853" y="1562147"/>
            <a:ext cx="407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? </a:t>
            </a:r>
          </a:p>
          <a:p>
            <a:r>
              <a:rPr lang="en-US">
                <a:solidFill>
                  <a:schemeClr val="accent1"/>
                </a:solidFill>
              </a:rPr>
              <a:t>  $</a:t>
            </a:r>
          </a:p>
          <a:p>
            <a:r>
              <a:rPr lang="en-US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244562-3BCC-408E-86B7-14EECF76D7E8}"/>
              </a:ext>
            </a:extLst>
          </p:cNvPr>
          <p:cNvSpPr txBox="1"/>
          <p:nvPr/>
        </p:nvSpPr>
        <p:spPr>
          <a:xfrm rot="596448">
            <a:off x="9034466" y="164796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$</a:t>
            </a:r>
          </a:p>
          <a:p>
            <a:r>
              <a:rPr lang="en-US">
                <a:solidFill>
                  <a:schemeClr val="accent1"/>
                </a:solidFill>
              </a:rPr>
              <a:t>    ?</a:t>
            </a:r>
          </a:p>
          <a:p>
            <a:r>
              <a:rPr lang="en-US">
                <a:solidFill>
                  <a:schemeClr val="accent1"/>
                </a:solidFill>
              </a:rPr>
              <a:t> 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3210F-158A-466E-A306-692B08604106}"/>
              </a:ext>
            </a:extLst>
          </p:cNvPr>
          <p:cNvSpPr txBox="1"/>
          <p:nvPr/>
        </p:nvSpPr>
        <p:spPr>
          <a:xfrm rot="21229142">
            <a:off x="8429123" y="1504277"/>
            <a:ext cx="65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!    !</a:t>
            </a:r>
          </a:p>
          <a:p>
            <a:r>
              <a:rPr lang="en-US">
                <a:solidFill>
                  <a:schemeClr val="accent1"/>
                </a:solidFill>
              </a:rPr>
              <a:t>  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9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EE004-EFB0-2BA5-CD51-A4ACC5FD0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415CB4-540C-00D4-CC14-CDFD1DDF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41" y="0"/>
            <a:ext cx="10246645" cy="1018552"/>
          </a:xfrm>
        </p:spPr>
        <p:txBody>
          <a:bodyPr>
            <a:normAutofit fontScale="90000"/>
          </a:bodyPr>
          <a:lstStyle/>
          <a:p>
            <a:r>
              <a:rPr lang="en-US" dirty="0"/>
              <a:t>ASC Data Analytics...Coming to You in August!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D583F-5F00-865A-70D2-B393C7F0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98" y="1560715"/>
            <a:ext cx="11532502" cy="406809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/>
              <a:t> </a:t>
            </a:r>
            <a:endParaRPr lang="en-US" sz="2800"/>
          </a:p>
          <a:p>
            <a:pPr marL="571500" indent="-571500">
              <a:buFont typeface="+mj-lt"/>
              <a:buAutoNum type="romanUcPeriod"/>
            </a:pPr>
            <a:endParaRPr lang="en-US" sz="32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17D253-936A-C7F1-383B-57902F4878C7}"/>
              </a:ext>
            </a:extLst>
          </p:cNvPr>
          <p:cNvSpPr txBox="1">
            <a:spLocks/>
          </p:cNvSpPr>
          <p:nvPr/>
        </p:nvSpPr>
        <p:spPr>
          <a:xfrm>
            <a:off x="1211174" y="1020002"/>
            <a:ext cx="10534512" cy="4716769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F0302020204030204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Revenue cycle analytics best practices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Font typeface="Arial" panose="020F0302020204030204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Payer </a:t>
            </a:r>
            <a:r>
              <a:rPr lang="en-US" err="1">
                <a:latin typeface="Calibri"/>
                <a:ea typeface="Calibri"/>
                <a:cs typeface="Calibri"/>
              </a:rPr>
              <a:t>scorecarding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Font typeface="Arial" panose="020F0302020204030204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Underpayments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Font typeface="Arial" panose="020F0302020204030204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Payer transparency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Font typeface="Arial" panose="020F0302020204030204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Surgical case profitability analysis</a:t>
            </a:r>
            <a:endParaRPr lang="en-US">
              <a:latin typeface="Calibri"/>
              <a:ea typeface="Calibri"/>
              <a:cs typeface="Calibri"/>
            </a:endParaRPr>
          </a:p>
          <a:p>
            <a:pPr>
              <a:buClr>
                <a:srgbClr val="2E75B6"/>
              </a:buClr>
              <a:buFont typeface="Arial" panose="020F0302020204030204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Anesthesia Insource vs. Outsource/Effective Analytics</a:t>
            </a:r>
          </a:p>
          <a:p>
            <a:pPr marL="571500" indent="-571500">
              <a:buClr>
                <a:srgbClr val="2E75B6"/>
              </a:buClr>
              <a:buFont typeface="Arial" panose="020B0604020202020204" pitchFamily="34" charset="0"/>
              <a:buAutoNum type="romanUcPeriod"/>
            </a:pPr>
            <a:endParaRPr lang="en-US" sz="2000">
              <a:ea typeface="Calibri"/>
              <a:cs typeface="Calibri"/>
            </a:endParaRPr>
          </a:p>
          <a:p>
            <a:pPr marL="571500" indent="-571500">
              <a:buFont typeface="+mj-lt"/>
              <a:buAutoNum type="romanUcPeriod"/>
            </a:pPr>
            <a:endParaRPr lang="en-US" sz="3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442547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420" y="548641"/>
            <a:ext cx="10043160" cy="914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Contact Us</a:t>
            </a:r>
            <a:endParaRPr lang="en-US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B125CA-42CC-902E-3116-21351CFC6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24207"/>
              </p:ext>
            </p:extLst>
          </p:nvPr>
        </p:nvGraphicFramePr>
        <p:xfrm>
          <a:off x="2032000" y="2304626"/>
          <a:ext cx="8128000" cy="223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02800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53510868"/>
                    </a:ext>
                  </a:extLst>
                </a:gridCol>
              </a:tblGrid>
              <a:tr h="223689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Mike Scribner</a:t>
                      </a:r>
                    </a:p>
                    <a:p>
                      <a:pPr algn="ctr"/>
                      <a:r>
                        <a:rPr lang="en-US" sz="3200" b="0" dirty="0"/>
                        <a:t>912-657-6304</a:t>
                      </a:r>
                    </a:p>
                    <a:p>
                      <a:pPr algn="ctr"/>
                      <a:r>
                        <a:rPr lang="en-US" sz="3200" b="0" dirty="0"/>
                        <a:t>mscribner@shpllc.com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Robyn Garrett</a:t>
                      </a:r>
                    </a:p>
                    <a:p>
                      <a:pPr algn="ctr"/>
                      <a:r>
                        <a:rPr lang="en-US" sz="3200" b="0" dirty="0"/>
                        <a:t>912-312-3205</a:t>
                      </a:r>
                    </a:p>
                    <a:p>
                      <a:pPr algn="ctr"/>
                      <a:r>
                        <a:rPr lang="en-US" sz="3200" b="0" dirty="0"/>
                        <a:t>rgarrett@shpllc.com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5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142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13213"/>
          <a:stretch/>
        </p:blipFill>
        <p:spPr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98171"/>
            <a:ext cx="12192000" cy="2122715"/>
          </a:xfrm>
          <a:prstGeom prst="rect">
            <a:avLst/>
          </a:prstGeom>
          <a:solidFill>
            <a:srgbClr val="2E75B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2920433"/>
            <a:ext cx="9144000" cy="1017134"/>
          </a:xfrm>
        </p:spPr>
        <p:txBody>
          <a:bodyPr>
            <a:normAutofit fontScale="90000"/>
          </a:bodyPr>
          <a:lstStyle/>
          <a:p>
            <a:br>
              <a:rPr lang="en-US" sz="6600"/>
            </a:br>
            <a:br>
              <a:rPr lang="en-US" sz="6600"/>
            </a:br>
            <a:br>
              <a:rPr lang="en-US" sz="6600"/>
            </a:br>
            <a:r>
              <a:rPr lang="en-US" sz="6600"/>
              <a:t>Wrap Up &amp; Questions</a:t>
            </a:r>
            <a:br>
              <a:rPr lang="en-US" sz="6600"/>
            </a:b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956006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92145-FDE8-4B5A-9E9B-892AB751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Graphic Credits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635E3-B51A-40B2-8602-C7FDE199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84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hlinkClick r:id="rId2"/>
              </a:rPr>
              <a:t>https://www.istockphoto.com/photos/surgical-equipment</a:t>
            </a:r>
          </a:p>
          <a:p>
            <a:r>
              <a:rPr lang="en-US">
                <a:hlinkClick r:id="rId2"/>
              </a:rPr>
              <a:t>https://practolytics.com/blog/no-surprises-act-how-it-affects-you-as-a-practice/</a:t>
            </a:r>
            <a:endParaRPr lang="en-US"/>
          </a:p>
          <a:p>
            <a:r>
              <a:rPr lang="en-US">
                <a:hlinkClick r:id="rId3"/>
              </a:rPr>
              <a:t>https://www.commonwealthfund.org/publications/maps-and-interactives/2022/feb/map-no-surprises-act</a:t>
            </a:r>
            <a:endParaRPr lang="en-US"/>
          </a:p>
          <a:p>
            <a:r>
              <a:rPr lang="en-US">
                <a:hlinkClick r:id="rId4"/>
              </a:rPr>
              <a:t>https://umhca.org/NoSurprisesAct2022</a:t>
            </a:r>
            <a:r>
              <a:rPr lang="en-US"/>
              <a:t> </a:t>
            </a:r>
          </a:p>
          <a:p>
            <a:r>
              <a:rPr lang="en-US">
                <a:hlinkClick r:id="rId5"/>
              </a:rPr>
              <a:t>https://en.m.wikipedia.org/wiki/File:Cog-scripted-svg-blue.svg</a:t>
            </a:r>
            <a:endParaRPr lang="en-US"/>
          </a:p>
          <a:p>
            <a:r>
              <a:rPr lang="en-US">
                <a:hlinkClick r:id="rId6"/>
              </a:rPr>
              <a:t>https://www.dreamstime.com/illustration/medical-cartoon.html</a:t>
            </a:r>
            <a:endParaRPr lang="en-US"/>
          </a:p>
          <a:p>
            <a:r>
              <a:rPr lang="en-US">
                <a:hlinkClick r:id="rId7"/>
              </a:rPr>
              <a:t>https://towardsdatascience.com/a-practical-guide-for-data-analysis-with-pandas-e24e467195a9</a:t>
            </a:r>
            <a:endParaRPr lang="en-US"/>
          </a:p>
          <a:p>
            <a:r>
              <a:rPr lang="en-US">
                <a:hlinkClick r:id="rId8"/>
              </a:rPr>
              <a:t>https://www.fullstack.com.au/expense-reimbursement/</a:t>
            </a:r>
            <a:endParaRPr lang="en-US"/>
          </a:p>
          <a:p>
            <a:r>
              <a:rPr lang="en-US">
                <a:hlinkClick r:id="rId9"/>
              </a:rPr>
              <a:t>https://www.vectorstock.com/royalty-free-vector/money-problem-financial-trouble-depressed-vector-28266243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8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EC5E-D1B5-CC23-7DCA-94E48AA1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3225F0-7720-6059-1114-5C9550A4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+mj-lt"/>
              </a:rPr>
              <a:t>Today’s Overview</a:t>
            </a:r>
            <a:endParaRPr lang="en-US" sz="360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A145F3-9F78-3CB0-BEE3-46D78E05E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Commercial Market Overview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Health Exchange Growth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Medicare Advantage Supremacy</a:t>
            </a:r>
            <a:r>
              <a:rPr lang="en-US" sz="3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Payer Transparency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D2E Strategies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32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buClr>
                <a:srgbClr val="2E75B6"/>
              </a:buClr>
              <a:buNone/>
            </a:pPr>
            <a:endParaRPr lang="en-US">
              <a:solidFill>
                <a:srgbClr val="2E75B6"/>
              </a:solidFill>
              <a:latin typeface="Arial"/>
              <a:cs typeface="Arial"/>
            </a:endParaRPr>
          </a:p>
          <a:p>
            <a:pPr>
              <a:buClr>
                <a:srgbClr val="2E75B6"/>
              </a:buClr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8BC16-22D3-7DF5-0281-DAE92789F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1" b="96721" l="1341" r="97927">
                        <a14:foregroundMark x1="10488" y1="26393" x2="10488" y2="26393"/>
                        <a14:foregroundMark x1="19558" y1="21734" x2="30122" y2="20656"/>
                        <a14:foregroundMark x1="30122" y1="20656" x2="35854" y2="10656"/>
                        <a14:foregroundMark x1="35854" y1="10656" x2="43171" y2="4098"/>
                        <a14:foregroundMark x1="43171" y1="4098" x2="53171" y2="2951"/>
                        <a14:foregroundMark x1="53171" y1="2951" x2="58171" y2="4262"/>
                        <a14:foregroundMark x1="488" y1="23770" x2="8902" y2="23607"/>
                        <a14:foregroundMark x1="8902" y1="23607" x2="10000" y2="23607"/>
                        <a14:foregroundMark x1="1463" y1="24262" x2="2683" y2="80984"/>
                        <a14:foregroundMark x1="2683" y1="80984" x2="7561" y2="89836"/>
                        <a14:foregroundMark x1="7561" y1="89836" x2="27317" y2="93770"/>
                        <a14:foregroundMark x1="27317" y1="93770" x2="36220" y2="87541"/>
                        <a14:foregroundMark x1="36220" y1="87541" x2="44512" y2="91475"/>
                        <a14:foregroundMark x1="44512" y1="91475" x2="52927" y2="92131"/>
                        <a14:foregroundMark x1="52927" y1="92131" x2="72317" y2="85902"/>
                        <a14:foregroundMark x1="80610" y1="96066" x2="80610" y2="96066"/>
                        <a14:foregroundMark x1="38415" y1="91148" x2="30578" y2="95951"/>
                        <a14:foregroundMark x1="4146" y1="96230" x2="1463" y2="84918"/>
                        <a14:foregroundMark x1="1463" y1="84918" x2="1829" y2="25082"/>
                        <a14:foregroundMark x1="1829" y1="25082" x2="11463" y2="23115"/>
                        <a14:foregroundMark x1="11463" y1="23115" x2="20122" y2="23934"/>
                        <a14:foregroundMark x1="20122" y1="23934" x2="31951" y2="23115"/>
                        <a14:foregroundMark x1="33780" y1="11311" x2="63659" y2="45902"/>
                        <a14:foregroundMark x1="74756" y1="27541" x2="82683" y2="26557"/>
                        <a14:foregroundMark x1="91341" y1="25246" x2="93659" y2="26230"/>
                        <a14:foregroundMark x1="96951" y1="21639" x2="97561" y2="25902"/>
                        <a14:foregroundMark x1="73293" y1="38852" x2="91463" y2="37541"/>
                        <a14:foregroundMark x1="91463" y1="37541" x2="97073" y2="38197"/>
                        <a14:foregroundMark x1="2073" y1="96066" x2="10488" y2="95738"/>
                        <a14:foregroundMark x1="20738" y1="96148" x2="32355" y2="96613"/>
                        <a14:foregroundMark x1="10488" y1="95738" x2="15608" y2="95943"/>
                        <a14:foregroundMark x1="40122" y1="91803" x2="40122" y2="96260"/>
                        <a14:foregroundMark x1="62073" y1="63443" x2="53780" y2="66230"/>
                        <a14:foregroundMark x1="65610" y1="49344" x2="62805" y2="64098"/>
                        <a14:foregroundMark x1="62805" y1="64098" x2="55732" y2="74590"/>
                        <a14:foregroundMark x1="55732" y1="74590" x2="46829" y2="78197"/>
                        <a14:foregroundMark x1="46829" y1="78197" x2="40976" y2="70164"/>
                        <a14:foregroundMark x1="40976" y1="70164" x2="50244" y2="57869"/>
                        <a14:foregroundMark x1="50244" y1="57869" x2="60000" y2="65410"/>
                        <a14:foregroundMark x1="60000" y1="65410" x2="60854" y2="77705"/>
                        <a14:foregroundMark x1="60854" y1="77705" x2="51951" y2="75410"/>
                        <a14:foregroundMark x1="51951" y1="75410" x2="49390" y2="59672"/>
                        <a14:foregroundMark x1="49390" y1="59672" x2="55976" y2="53115"/>
                        <a14:foregroundMark x1="55976" y1="53115" x2="66098" y2="57377"/>
                        <a14:foregroundMark x1="66098" y1="57377" x2="64268" y2="72623"/>
                        <a14:foregroundMark x1="64268" y1="72623" x2="52317" y2="71311"/>
                        <a14:foregroundMark x1="52317" y1="71311" x2="51463" y2="66230"/>
                        <a14:foregroundMark x1="80610" y1="39344" x2="97927" y2="39344"/>
                        <a14:foregroundMark x1="80610" y1="60164" x2="83537" y2="59672"/>
                        <a14:foregroundMark x1="46585" y1="57049" x2="29146" y2="70000"/>
                        <a14:foregroundMark x1="33780" y1="60328" x2="42073" y2="60328"/>
                        <a14:foregroundMark x1="42561" y1="59672" x2="32439" y2="60164"/>
                        <a14:foregroundMark x1="43171" y1="69836" x2="31951" y2="70656"/>
                        <a14:foregroundMark x1="19024" y1="49672" x2="11098" y2="58033"/>
                        <a14:foregroundMark x1="11098" y1="58033" x2="16951" y2="70492"/>
                        <a14:foregroundMark x1="16951" y1="70492" x2="25244" y2="71803"/>
                        <a14:foregroundMark x1="25244" y1="71803" x2="25244" y2="71475"/>
                        <a14:foregroundMark x1="14024" y1="26557" x2="17195" y2="43934"/>
                        <a14:foregroundMark x1="17195" y1="43934" x2="20244" y2="31311"/>
                        <a14:foregroundMark x1="20244" y1="31311" x2="28049" y2="28361"/>
                        <a14:foregroundMark x1="44146" y1="10656" x2="64268" y2="13443"/>
                        <a14:foregroundMark x1="64268" y1="13443" x2="70244" y2="45246"/>
                        <a14:foregroundMark x1="70244" y1="45246" x2="58049" y2="38361"/>
                        <a14:foregroundMark x1="58049" y1="38361" x2="55732" y2="27377"/>
                        <a14:foregroundMark x1="55732" y1="27377" x2="60976" y2="26557"/>
                        <a14:foregroundMark x1="46585" y1="21148" x2="55244" y2="28852"/>
                        <a14:foregroundMark x1="32805" y1="28197" x2="14756" y2="29016"/>
                        <a14:foregroundMark x1="14756" y1="29016" x2="29512" y2="26557"/>
                        <a14:foregroundMark x1="21951" y1="31639" x2="31951" y2="32131"/>
                        <a14:foregroundMark x1="31951" y1="32131" x2="32805" y2="31639"/>
                        <a14:foregroundMark x1="14634" y1="80000" x2="14634" y2="91475"/>
                        <a14:foregroundMark x1="14634" y1="91475" x2="14634" y2="91475"/>
                        <a14:backgroundMark x1="25854" y1="2623" x2="18902" y2="8361"/>
                        <a14:backgroundMark x1="18902" y1="8361" x2="6220" y2="11475"/>
                        <a14:backgroundMark x1="1951" y1="98689" x2="10122" y2="98197"/>
                        <a14:backgroundMark x1="38256" y1="98729" x2="44756" y2="98852"/>
                        <a14:backgroundMark x1="10122" y1="98197" x2="14360" y2="98277"/>
                        <a14:backgroundMark x1="854" y1="98852" x2="854" y2="98852"/>
                        <a14:backgroundMark x1="15976" y1="99344" x2="15976" y2="99344"/>
                        <a14:backgroundMark x1="14512" y1="98197" x2="23293" y2="98689"/>
                        <a14:backgroundMark x1="23293" y1="98689" x2="31585" y2="98197"/>
                        <a14:backgroundMark x1="31585" y1="98197" x2="40732" y2="98689"/>
                        <a14:backgroundMark x1="0" y1="20000" x2="17317" y2="20656"/>
                        <a14:backgroundMark x1="17317" y1="20656" x2="23415" y2="18033"/>
                        <a14:backgroundMark x1="86341" y1="28852" x2="86341" y2="28852"/>
                        <a14:backgroundMark x1="86951" y1="32131" x2="86951" y2="32131"/>
                        <a14:backgroundMark x1="87927" y1="33607" x2="87927" y2="33607"/>
                        <a14:backgroundMark x1="88293" y1="34098" x2="99390" y2="33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3735" y="841994"/>
            <a:ext cx="3477615" cy="25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B7EE-2830-F999-BE57-C47030AB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4" y="392976"/>
            <a:ext cx="8596668" cy="638772"/>
          </a:xfrm>
        </p:spPr>
        <p:txBody>
          <a:bodyPr>
            <a:noAutofit/>
          </a:bodyPr>
          <a:lstStyle/>
          <a:p>
            <a:r>
              <a:rPr lang="en-US"/>
              <a:t>Georgia Market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AD034-847A-7840-2248-85875F413989}"/>
              </a:ext>
            </a:extLst>
          </p:cNvPr>
          <p:cNvSpPr txBox="1"/>
          <p:nvPr/>
        </p:nvSpPr>
        <p:spPr>
          <a:xfrm>
            <a:off x="2388704" y="1039724"/>
            <a:ext cx="741459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 Such Thing as a Commercial Only Carrier</a:t>
            </a: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E5467-30A8-945C-EB01-BD6CA93975ED}"/>
              </a:ext>
            </a:extLst>
          </p:cNvPr>
          <p:cNvSpPr txBox="1"/>
          <p:nvPr/>
        </p:nvSpPr>
        <p:spPr>
          <a:xfrm>
            <a:off x="1103119" y="5182716"/>
            <a:ext cx="821843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All major carriers offer multiple product lines and, for the most part want to expand their presence in each/grow to others.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E556A-4418-82F2-B9C5-637C63F0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8" y="1690110"/>
            <a:ext cx="10676063" cy="35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648" y="2756"/>
            <a:ext cx="10090603" cy="1018552"/>
          </a:xfrm>
        </p:spPr>
        <p:txBody>
          <a:bodyPr>
            <a:normAutofit/>
          </a:bodyPr>
          <a:lstStyle/>
          <a:p>
            <a:r>
              <a:rPr lang="en-US"/>
              <a:t>Exchange Plan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973" y="1021308"/>
            <a:ext cx="11702450" cy="4815383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lvl="1">
              <a:buFont typeface="Arial" panose="020F0302020204030204"/>
              <a:buChar char="•"/>
            </a:pPr>
            <a:r>
              <a:rPr lang="en-US" sz="3000" dirty="0"/>
              <a:t>Record Setting Exchange Enrollment Continues</a:t>
            </a:r>
          </a:p>
          <a:p>
            <a:pPr lvl="2">
              <a:buFont typeface="Arial" panose="020F0302020204030204"/>
              <a:buChar char="•"/>
            </a:pPr>
            <a:r>
              <a:rPr lang="en-US" sz="2400" dirty="0"/>
              <a:t>In 2024, Exchange Plan enrollment surpassed 20 million enrollees for the first time.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lvl="2">
              <a:buFont typeface="Arial" panose="020F0302020204030204"/>
              <a:buChar char="•"/>
            </a:pPr>
            <a:r>
              <a:rPr lang="en-US" sz="2400" dirty="0"/>
              <a:t>30% growth between 2023 and 2024.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lvl="2">
              <a:buFont typeface="Arial" panose="020F0302020204030204"/>
              <a:buChar char="•"/>
            </a:pPr>
            <a:r>
              <a:rPr lang="en-US" sz="2400" dirty="0"/>
              <a:t>Three states-Texas, Florida &amp; Georgia –accounted for half of the Exchange plan growth 2024 vs. 2025.</a:t>
            </a:r>
          </a:p>
          <a:p>
            <a:pPr lvl="2">
              <a:buFont typeface="Arial" panose="020F0302020204030204"/>
              <a:buChar char="•"/>
            </a:pPr>
            <a:endParaRPr lang="en-US" sz="2600" dirty="0">
              <a:ea typeface="Calibri" panose="020F0502020204030204"/>
              <a:cs typeface="Calibri" panose="020F0502020204030204"/>
            </a:endParaRPr>
          </a:p>
          <a:p>
            <a:pPr lvl="1">
              <a:buClr>
                <a:srgbClr val="2E75B6"/>
              </a:buClr>
              <a:buFont typeface="Arial" panose="020F0302020204030204"/>
              <a:buChar char="•"/>
            </a:pPr>
            <a:r>
              <a:rPr lang="en-US" sz="3000" dirty="0">
                <a:ea typeface="Calibri" panose="020F0502020204030204"/>
                <a:cs typeface="Calibri" panose="020F0502020204030204"/>
              </a:rPr>
              <a:t>Georgia/South Carolina</a:t>
            </a:r>
          </a:p>
          <a:p>
            <a:pPr lvl="2">
              <a:buClr>
                <a:srgbClr val="2E75B6"/>
              </a:buClr>
              <a:buFont typeface="Arial" panose="020F0302020204030204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Georgia 2025 Enrollment = </a:t>
            </a:r>
            <a:r>
              <a:rPr lang="en-US" sz="2400" dirty="0">
                <a:solidFill>
                  <a:srgbClr val="262626"/>
                </a:solidFill>
                <a:ea typeface="+mn-lt"/>
                <a:cs typeface="+mn-lt"/>
              </a:rPr>
              <a:t>1.5M (Up 16% from ’24; 308% from 2018).</a:t>
            </a:r>
            <a:endParaRPr lang="en-US" sz="2400" dirty="0">
              <a:ea typeface="Calibri"/>
              <a:cs typeface="Calibri"/>
            </a:endParaRPr>
          </a:p>
          <a:p>
            <a:pPr lvl="2">
              <a:buClr>
                <a:srgbClr val="2E75B6"/>
              </a:buClr>
              <a:buFont typeface="Arial" panose="020F0302020204030204"/>
              <a:buChar char="•"/>
            </a:pPr>
            <a:r>
              <a:rPr lang="en-US" sz="2400" dirty="0">
                <a:ea typeface="Calibri"/>
                <a:cs typeface="Calibri"/>
              </a:rPr>
              <a:t>South Carolina Enrollment = 631,948 (Up 167% since 2020).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37291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498" y="91723"/>
            <a:ext cx="10090603" cy="1018552"/>
          </a:xfrm>
        </p:spPr>
        <p:txBody>
          <a:bodyPr>
            <a:normAutofit/>
          </a:bodyPr>
          <a:lstStyle/>
          <a:p>
            <a:r>
              <a:rPr lang="en-US"/>
              <a:t>Exchange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CA833-0574-EB2F-9665-069B2315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99" y="894584"/>
            <a:ext cx="8446469" cy="46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776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498" y="91723"/>
            <a:ext cx="10090603" cy="1018552"/>
          </a:xfrm>
        </p:spPr>
        <p:txBody>
          <a:bodyPr>
            <a:normAutofit/>
          </a:bodyPr>
          <a:lstStyle/>
          <a:p>
            <a:r>
              <a:rPr lang="en-US"/>
              <a:t>Exchange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234" y="894584"/>
            <a:ext cx="11532502" cy="4815383"/>
          </a:xfr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20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five states with the fastest growth in Marketplace enrollment since 2020: Texas (212%), Mississippi (190%), Georgia (181%), Tennessee (177%), and South Carolina (167%). </a:t>
            </a:r>
          </a:p>
          <a:p>
            <a:pPr marL="457200" lvl="1" indent="0">
              <a:buNone/>
            </a:pPr>
            <a:endParaRPr lang="en-US" sz="200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457200" lvl="1" indent="0">
              <a:buNone/>
            </a:pPr>
            <a:r>
              <a:rPr lang="en-US" sz="2000">
                <a:solidFill>
                  <a:srgbClr val="333333"/>
                </a:solidFill>
                <a:latin typeface="Source Sans Pro" panose="020B0503030403020204" pitchFamily="34" charset="0"/>
              </a:rPr>
              <a:t>All 5 states with</a:t>
            </a:r>
            <a:r>
              <a:rPr lang="en-US" sz="20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high uninsured rates that have not expanded Medicaid. </a:t>
            </a:r>
            <a:endParaRPr lang="en-US" sz="3200"/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F8305-AAF3-B324-53AA-BC15C573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808" y="2418897"/>
            <a:ext cx="5582093" cy="31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98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FAED6-17F5-4746-AB4F-FEFE61A87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DB776-3240-57F9-DB2D-D8D8D39F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8" y="2756"/>
            <a:ext cx="10090603" cy="1018552"/>
          </a:xfrm>
        </p:spPr>
        <p:txBody>
          <a:bodyPr>
            <a:normAutofit/>
          </a:bodyPr>
          <a:lstStyle/>
          <a:p>
            <a:r>
              <a:rPr lang="en-US"/>
              <a:t>Exchange Plan Growth/ICHRA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96DE2-2DD7-597E-A10E-A4442BC6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73" y="1008608"/>
            <a:ext cx="11546087" cy="4828083"/>
          </a:xfrm>
        </p:spPr>
        <p:txBody>
          <a:bodyPr vert="horz" lIns="91440" tIns="45720" rIns="91440" bIns="45720" numCol="1" rtlCol="0" anchor="t">
            <a:normAutofit lnSpcReduction="10000"/>
          </a:bodyPr>
          <a:lstStyle/>
          <a:p>
            <a:r>
              <a:rPr lang="en-US" sz="2600">
                <a:ea typeface="Calibri"/>
                <a:cs typeface="Calibri"/>
              </a:rPr>
              <a:t>Georgia- Moves to State-Based Exchange </a:t>
            </a:r>
          </a:p>
          <a:p>
            <a:pPr lvl="1"/>
            <a:r>
              <a:rPr lang="en-US" sz="2200">
                <a:ea typeface="Calibri"/>
                <a:cs typeface="Calibri"/>
              </a:rPr>
              <a:t>DOI oversight of HIX plans for first time. Will it help with Ambetter garbage? </a:t>
            </a:r>
            <a:r>
              <a:rPr lang="en-US" sz="2200" b="1" i="1">
                <a:ea typeface="Calibri"/>
                <a:cs typeface="Calibri"/>
              </a:rPr>
              <a:t>Not sure….</a:t>
            </a:r>
          </a:p>
          <a:p>
            <a:r>
              <a:rPr lang="en-US" sz="2600">
                <a:ea typeface="Calibri"/>
                <a:cs typeface="Calibri"/>
              </a:rPr>
              <a:t>Rural Georgia Impact</a:t>
            </a:r>
          </a:p>
          <a:p>
            <a:pPr lvl="1"/>
            <a:r>
              <a:rPr lang="en-US" sz="2200">
                <a:ea typeface="Calibri"/>
                <a:cs typeface="Calibri"/>
              </a:rPr>
              <a:t>Ambetter is now a top three overall payor for most practices in Georgia – big three are Anthem Commercial, UHC Medicare &amp; Ambetter.</a:t>
            </a:r>
          </a:p>
          <a:p>
            <a:pPr lvl="1"/>
            <a:r>
              <a:rPr lang="en-US" sz="2200">
                <a:ea typeface="Calibri"/>
                <a:cs typeface="Calibri"/>
              </a:rPr>
              <a:t>Still dealing with plans like Cigna Connect and Blue Value with clearly inadequate networks. </a:t>
            </a:r>
          </a:p>
          <a:p>
            <a:pPr>
              <a:buClr>
                <a:srgbClr val="2E75B6"/>
              </a:buClr>
            </a:pPr>
            <a:r>
              <a:rPr lang="en-US" sz="2600">
                <a:ea typeface="Calibri"/>
                <a:cs typeface="Calibri"/>
              </a:rPr>
              <a:t>How Stable is the Exchange Market?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Future</a:t>
            </a:r>
            <a:r>
              <a:rPr lang="en-US">
                <a:ea typeface="Calibri"/>
                <a:cs typeface="Calibri"/>
              </a:rPr>
              <a:t> of Subsidies - Enhanced premium subsidies remain in place through 2025; Congress will need to act to keep them in place after that.</a:t>
            </a:r>
          </a:p>
          <a:p>
            <a:pPr lvl="1"/>
            <a:r>
              <a:rPr lang="en-US">
                <a:ea typeface="Calibri"/>
                <a:cs typeface="Calibri"/>
              </a:rPr>
              <a:t>Impact of ICHRA on Exchange Plan Enrollment and Commercial Plan Enrollment Decline?</a:t>
            </a:r>
          </a:p>
          <a:p>
            <a:r>
              <a:rPr lang="en-US" sz="2600" b="1" i="1"/>
              <a:t>Data still suggests that over 85% of HIX members were previously uninsured….</a:t>
            </a:r>
            <a:r>
              <a:rPr lang="en-US" sz="2600" b="1" i="1" u="sng"/>
              <a:t>but that may change with ICHRA…..</a:t>
            </a:r>
            <a:endParaRPr lang="en-US" sz="2600" b="1" i="1" u="sng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  <a:p>
            <a:pPr>
              <a:buNone/>
            </a:pPr>
            <a:endParaRPr lang="en-US" sz="2400">
              <a:solidFill>
                <a:srgbClr val="2E75B6"/>
              </a:solidFill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0485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SH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BDD7EE"/>
      </a:accent2>
      <a:accent3>
        <a:srgbClr val="A5A5A5"/>
      </a:accent3>
      <a:accent4>
        <a:srgbClr val="DEEBF6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8c750f-43dd-4a6b-bb14-326029640b61" xsi:nil="true"/>
    <_Flow_SignoffStatus xmlns="289ee5d5-d09e-4796-863e-5ff179364d72" xsi:nil="true"/>
    <lcf76f155ced4ddcb4097134ff3c332f xmlns="289ee5d5-d09e-4796-863e-5ff179364d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6573463C65224291B749F659C43105" ma:contentTypeVersion="16" ma:contentTypeDescription="Create a new document." ma:contentTypeScope="" ma:versionID="7224cd6bf6a83b8272e621645237ea3e">
  <xsd:schema xmlns:xsd="http://www.w3.org/2001/XMLSchema" xmlns:xs="http://www.w3.org/2001/XMLSchema" xmlns:p="http://schemas.microsoft.com/office/2006/metadata/properties" xmlns:ns2="2e8c750f-43dd-4a6b-bb14-326029640b61" xmlns:ns3="289ee5d5-d09e-4796-863e-5ff179364d72" targetNamespace="http://schemas.microsoft.com/office/2006/metadata/properties" ma:root="true" ma:fieldsID="c641f89212d854e541693f95af6c132f" ns2:_="" ns3:_="">
    <xsd:import namespace="2e8c750f-43dd-4a6b-bb14-326029640b61"/>
    <xsd:import namespace="289ee5d5-d09e-4796-863e-5ff179364d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c750f-43dd-4a6b-bb14-326029640b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e13d1f4-125c-492b-a23d-25c97e3f7b2e}" ma:internalName="TaxCatchAll" ma:showField="CatchAllData" ma:web="2e8c750f-43dd-4a6b-bb14-326029640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ee5d5-d09e-4796-863e-5ff179364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6e410a-ba98-406c-bc72-47d589db3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AEE38-B59E-4E6E-B1DD-27461FC3B37B}">
  <ds:schemaRefs>
    <ds:schemaRef ds:uri="289ee5d5-d09e-4796-863e-5ff179364d72"/>
    <ds:schemaRef ds:uri="2e8c750f-43dd-4a6b-bb14-326029640b61"/>
    <ds:schemaRef ds:uri="60533af8-7e13-4571-b59c-6e07703948e4"/>
    <ds:schemaRef ds:uri="a1a53835-b8c5-4823-b930-a18f8bc33b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CB3913-F036-4307-89E2-498A64E0EB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7222F9-F5AF-4461-804E-9C18CC8EFDA6}">
  <ds:schemaRefs>
    <ds:schemaRef ds:uri="289ee5d5-d09e-4796-863e-5ff179364d72"/>
    <ds:schemaRef ds:uri="2e8c750f-43dd-4a6b-bb14-326029640b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4100</Words>
  <Application>Microsoft Office PowerPoint</Application>
  <PresentationFormat>Widescreen</PresentationFormat>
  <Paragraphs>476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Rubik</vt:lpstr>
      <vt:lpstr>Source Sans Pro</vt:lpstr>
      <vt:lpstr>Trebuchet MS</vt:lpstr>
      <vt:lpstr>Wingdings</vt:lpstr>
      <vt:lpstr>Wingdings 3</vt:lpstr>
      <vt:lpstr>Office Theme</vt:lpstr>
      <vt:lpstr>   ASC Managed Care Landscape</vt:lpstr>
      <vt:lpstr>Strategic Healthcare Partners, LLC – Who We Are and Who We Serve</vt:lpstr>
      <vt:lpstr>PowerPoint Presentation</vt:lpstr>
      <vt:lpstr>Today’s Overview</vt:lpstr>
      <vt:lpstr>Georgia Market Example</vt:lpstr>
      <vt:lpstr>Exchange Plan Growth</vt:lpstr>
      <vt:lpstr>Exchange Growth</vt:lpstr>
      <vt:lpstr>Exchange Growth</vt:lpstr>
      <vt:lpstr>Exchange Plan Growth/ICHRA</vt:lpstr>
      <vt:lpstr>Individual Coverage Health Reimbursement Accounts</vt:lpstr>
      <vt:lpstr>Medicare Advantage- National Perspective</vt:lpstr>
      <vt:lpstr>Medicare Advantage National Trends </vt:lpstr>
      <vt:lpstr>MA Competitive Implications</vt:lpstr>
      <vt:lpstr>MA Plan Burden- Impact on Member</vt:lpstr>
      <vt:lpstr>Understanding MA Reimbursement Differentials</vt:lpstr>
      <vt:lpstr>Sample County MA Enrollment- 2024 </vt:lpstr>
      <vt:lpstr>MA PPO vs. HMO Plan Designs  </vt:lpstr>
      <vt:lpstr>Summary of Medicare Advantage Trends</vt:lpstr>
      <vt:lpstr>Medicare Advantage Federal Updates </vt:lpstr>
      <vt:lpstr>PowerPoint Presentation</vt:lpstr>
      <vt:lpstr>Payer Pricing Transparency</vt:lpstr>
      <vt:lpstr>Payer/Pricing Transparency</vt:lpstr>
      <vt:lpstr>Hospital vs. ASC Reimbursement</vt:lpstr>
      <vt:lpstr>Hospital vs. ASC Reimbursement</vt:lpstr>
      <vt:lpstr>Payer/Pricing Transparency Case Study-  UHC/Atlanta Market Physician Rates </vt:lpstr>
      <vt:lpstr>PowerPoint Presentation</vt:lpstr>
      <vt:lpstr>ASC Bundles in the Commercial Market</vt:lpstr>
      <vt:lpstr>Carrier Based Bundled Payment Programs</vt:lpstr>
      <vt:lpstr>Carrier Based Bundled Payment Program -Benefits</vt:lpstr>
      <vt:lpstr>D2E ASC Bundled Payment Programs</vt:lpstr>
      <vt:lpstr>Benefits of D2E ASC Bundled Payment Programs </vt:lpstr>
      <vt:lpstr>Typical D2E Bundling Mechanics</vt:lpstr>
      <vt:lpstr>Key Takeaways</vt:lpstr>
      <vt:lpstr>Strategy Development in the “New, New World”</vt:lpstr>
      <vt:lpstr>Some Closing Thoughts ......</vt:lpstr>
      <vt:lpstr>ASC Data Analytics...Coming to You in August!</vt:lpstr>
      <vt:lpstr>   Contact Us</vt:lpstr>
      <vt:lpstr>   Wrap Up &amp; Questions </vt:lpstr>
      <vt:lpstr>Graphic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Care Strategy  in the Age of the No Surprises Act</dc:title>
  <dc:creator>Stephanie Gibbs</dc:creator>
  <cp:lastModifiedBy>Robyn Garrett</cp:lastModifiedBy>
  <cp:revision>127</cp:revision>
  <dcterms:created xsi:type="dcterms:W3CDTF">2022-08-08T14:26:00Z</dcterms:created>
  <dcterms:modified xsi:type="dcterms:W3CDTF">2025-03-20T13:14:27Z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0x010100F26573463C65224291B749F659C43105</vt:lpwstr>
  </property>
  <property fmtid="{D5CDD505-2E9C-101B-9397-08002B2CF9AE}" pid="3" name="MediaServiceImageTags">
    <vt:lpwstr/>
  </property>
</Properties>
</file>