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661" r:id="rId5"/>
    <p:sldId id="649" r:id="rId6"/>
    <p:sldId id="706" r:id="rId7"/>
    <p:sldId id="708" r:id="rId8"/>
    <p:sldId id="677" r:id="rId9"/>
    <p:sldId id="722" r:id="rId10"/>
    <p:sldId id="652" r:id="rId11"/>
    <p:sldId id="739" r:id="rId12"/>
    <p:sldId id="740" r:id="rId13"/>
    <p:sldId id="672" r:id="rId14"/>
    <p:sldId id="741" r:id="rId15"/>
    <p:sldId id="737" r:id="rId16"/>
    <p:sldId id="684" r:id="rId17"/>
    <p:sldId id="738" r:id="rId18"/>
    <p:sldId id="685" r:id="rId19"/>
    <p:sldId id="743" r:id="rId20"/>
    <p:sldId id="744" r:id="rId21"/>
    <p:sldId id="654" r:id="rId22"/>
    <p:sldId id="655" r:id="rId23"/>
    <p:sldId id="666" r:id="rId24"/>
    <p:sldId id="732" r:id="rId25"/>
    <p:sldId id="663" r:id="rId26"/>
    <p:sldId id="764" r:id="rId27"/>
    <p:sldId id="668" r:id="rId28"/>
    <p:sldId id="463" r:id="rId29"/>
    <p:sldId id="733" r:id="rId30"/>
    <p:sldId id="729" r:id="rId31"/>
    <p:sldId id="678" r:id="rId32"/>
    <p:sldId id="760" r:id="rId33"/>
    <p:sldId id="762" r:id="rId34"/>
    <p:sldId id="730" r:id="rId35"/>
    <p:sldId id="745" r:id="rId36"/>
    <p:sldId id="765" r:id="rId37"/>
    <p:sldId id="766" r:id="rId38"/>
    <p:sldId id="767" r:id="rId39"/>
    <p:sldId id="768" r:id="rId40"/>
    <p:sldId id="753" r:id="rId41"/>
    <p:sldId id="734" r:id="rId42"/>
    <p:sldId id="770" r:id="rId43"/>
    <p:sldId id="435" r:id="rId44"/>
    <p:sldId id="465" r:id="rId45"/>
    <p:sldId id="428" r:id="rId46"/>
    <p:sldId id="769" r:id="rId47"/>
    <p:sldId id="421" r:id="rId48"/>
    <p:sldId id="725"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7"/>
    <a:srgbClr val="FFFFFF"/>
    <a:srgbClr val="2E75B6"/>
    <a:srgbClr val="FF822D"/>
    <a:srgbClr val="FF6600"/>
    <a:srgbClr val="7CC3EC"/>
    <a:srgbClr val="E7E6E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3" autoAdjust="0"/>
    <p:restoredTop sz="85076" autoAdjust="0"/>
  </p:normalViewPr>
  <p:slideViewPr>
    <p:cSldViewPr snapToGrid="0">
      <p:cViewPr varScale="1">
        <p:scale>
          <a:sx n="99" d="100"/>
          <a:sy n="99" d="100"/>
        </p:scale>
        <p:origin x="70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30E66-EB27-4B04-BAA0-4C4235350497}" type="doc">
      <dgm:prSet loTypeId="urn:microsoft.com/office/officeart/2005/8/layout/process1" loCatId="process" qsTypeId="urn:microsoft.com/office/officeart/2005/8/quickstyle/3d1" qsCatId="3D" csTypeId="urn:microsoft.com/office/officeart/2005/8/colors/accent1_3" csCatId="accent1" phldr="1"/>
      <dgm:spPr/>
    </dgm:pt>
    <dgm:pt modelId="{F6600515-1CB1-46E5-B2A4-20893673C9D5}">
      <dgm:prSet phldrT="[Text]"/>
      <dgm:spPr/>
      <dgm:t>
        <a:bodyPr/>
        <a:lstStyle/>
        <a:p>
          <a:r>
            <a:rPr lang="en-US" dirty="0"/>
            <a:t>Financial Analysis</a:t>
          </a:r>
        </a:p>
      </dgm:t>
    </dgm:pt>
    <dgm:pt modelId="{72F17318-DFCB-4A30-A626-63B13D4041A1}" type="parTrans" cxnId="{B5AF6B46-EEEE-4F04-970E-60A269027A54}">
      <dgm:prSet/>
      <dgm:spPr/>
      <dgm:t>
        <a:bodyPr/>
        <a:lstStyle/>
        <a:p>
          <a:endParaRPr lang="en-US"/>
        </a:p>
      </dgm:t>
    </dgm:pt>
    <dgm:pt modelId="{C4278E6B-7B28-4228-AA44-399DB1DC02B8}" type="sibTrans" cxnId="{B5AF6B46-EEEE-4F04-970E-60A269027A54}">
      <dgm:prSet/>
      <dgm:spPr/>
      <dgm:t>
        <a:bodyPr/>
        <a:lstStyle/>
        <a:p>
          <a:endParaRPr lang="en-US"/>
        </a:p>
      </dgm:t>
    </dgm:pt>
    <dgm:pt modelId="{099D659B-4D2D-4797-BB33-0F52CA1764CF}">
      <dgm:prSet phldrT="[Text]"/>
      <dgm:spPr/>
      <dgm:t>
        <a:bodyPr/>
        <a:lstStyle/>
        <a:p>
          <a:r>
            <a:rPr lang="en-US" dirty="0"/>
            <a:t>Market Analysis</a:t>
          </a:r>
        </a:p>
      </dgm:t>
    </dgm:pt>
    <dgm:pt modelId="{866E4CEB-9C20-4ED7-A38A-4AE6B92EB317}" type="parTrans" cxnId="{1213333F-7E1C-49A0-B315-3D7A118CB2BE}">
      <dgm:prSet/>
      <dgm:spPr/>
      <dgm:t>
        <a:bodyPr/>
        <a:lstStyle/>
        <a:p>
          <a:endParaRPr lang="en-US"/>
        </a:p>
      </dgm:t>
    </dgm:pt>
    <dgm:pt modelId="{F8FFAAE3-0E1A-4F2B-B7D3-DA4C9403BE1E}" type="sibTrans" cxnId="{1213333F-7E1C-49A0-B315-3D7A118CB2BE}">
      <dgm:prSet/>
      <dgm:spPr/>
      <dgm:t>
        <a:bodyPr/>
        <a:lstStyle/>
        <a:p>
          <a:endParaRPr lang="en-US"/>
        </a:p>
      </dgm:t>
    </dgm:pt>
    <dgm:pt modelId="{A37E30A0-7015-4685-A027-605F8444C702}">
      <dgm:prSet/>
      <dgm:spPr/>
      <dgm:t>
        <a:bodyPr/>
        <a:lstStyle/>
        <a:p>
          <a:r>
            <a:rPr lang="en-US" dirty="0"/>
            <a:t>In-Network vs. Out-of-Network</a:t>
          </a:r>
        </a:p>
      </dgm:t>
    </dgm:pt>
    <dgm:pt modelId="{6BA9D368-64F3-420D-8791-19BBF283766A}" type="parTrans" cxnId="{2164828E-C7DA-4001-807A-D3FFA76E8FBD}">
      <dgm:prSet/>
      <dgm:spPr/>
      <dgm:t>
        <a:bodyPr/>
        <a:lstStyle/>
        <a:p>
          <a:endParaRPr lang="en-US"/>
        </a:p>
      </dgm:t>
    </dgm:pt>
    <dgm:pt modelId="{6396A64A-EA33-4B87-B52B-34863FFA33C2}" type="sibTrans" cxnId="{2164828E-C7DA-4001-807A-D3FFA76E8FBD}">
      <dgm:prSet/>
      <dgm:spPr/>
      <dgm:t>
        <a:bodyPr/>
        <a:lstStyle/>
        <a:p>
          <a:endParaRPr lang="en-US"/>
        </a:p>
      </dgm:t>
    </dgm:pt>
    <dgm:pt modelId="{95453713-2F91-424E-B1E7-871AE99C79D4}" type="pres">
      <dgm:prSet presAssocID="{22D30E66-EB27-4B04-BAA0-4C4235350497}" presName="Name0" presStyleCnt="0">
        <dgm:presLayoutVars>
          <dgm:dir/>
          <dgm:resizeHandles val="exact"/>
        </dgm:presLayoutVars>
      </dgm:prSet>
      <dgm:spPr/>
    </dgm:pt>
    <dgm:pt modelId="{DEB60C14-C434-486F-8AD8-06E4A66E2B5D}" type="pres">
      <dgm:prSet presAssocID="{F6600515-1CB1-46E5-B2A4-20893673C9D5}" presName="node" presStyleLbl="node1" presStyleIdx="0" presStyleCnt="3">
        <dgm:presLayoutVars>
          <dgm:bulletEnabled val="1"/>
        </dgm:presLayoutVars>
      </dgm:prSet>
      <dgm:spPr/>
    </dgm:pt>
    <dgm:pt modelId="{210C03DA-9DD5-426F-A130-02AC9719B4A8}" type="pres">
      <dgm:prSet presAssocID="{C4278E6B-7B28-4228-AA44-399DB1DC02B8}" presName="sibTrans" presStyleLbl="sibTrans2D1" presStyleIdx="0" presStyleCnt="2"/>
      <dgm:spPr/>
    </dgm:pt>
    <dgm:pt modelId="{9DA6B2CE-D081-4606-AEFA-9C4C51BBD79C}" type="pres">
      <dgm:prSet presAssocID="{C4278E6B-7B28-4228-AA44-399DB1DC02B8}" presName="connectorText" presStyleLbl="sibTrans2D1" presStyleIdx="0" presStyleCnt="2"/>
      <dgm:spPr/>
    </dgm:pt>
    <dgm:pt modelId="{0FFB56F4-59DC-413A-91E8-0F5C9BF0C2E8}" type="pres">
      <dgm:prSet presAssocID="{099D659B-4D2D-4797-BB33-0F52CA1764CF}" presName="node" presStyleLbl="node1" presStyleIdx="1" presStyleCnt="3">
        <dgm:presLayoutVars>
          <dgm:bulletEnabled val="1"/>
        </dgm:presLayoutVars>
      </dgm:prSet>
      <dgm:spPr/>
    </dgm:pt>
    <dgm:pt modelId="{703B4C4A-F8F5-4A5D-953C-5AEA7654D00A}" type="pres">
      <dgm:prSet presAssocID="{F8FFAAE3-0E1A-4F2B-B7D3-DA4C9403BE1E}" presName="sibTrans" presStyleLbl="sibTrans2D1" presStyleIdx="1" presStyleCnt="2"/>
      <dgm:spPr/>
    </dgm:pt>
    <dgm:pt modelId="{FD1D85DA-D0D6-4A7B-9C86-4A3DA1B1326D}" type="pres">
      <dgm:prSet presAssocID="{F8FFAAE3-0E1A-4F2B-B7D3-DA4C9403BE1E}" presName="connectorText" presStyleLbl="sibTrans2D1" presStyleIdx="1" presStyleCnt="2"/>
      <dgm:spPr/>
    </dgm:pt>
    <dgm:pt modelId="{71D50D39-7436-4323-B004-78E4E6FA6D29}" type="pres">
      <dgm:prSet presAssocID="{A37E30A0-7015-4685-A027-605F8444C702}" presName="node" presStyleLbl="node1" presStyleIdx="2" presStyleCnt="3">
        <dgm:presLayoutVars>
          <dgm:bulletEnabled val="1"/>
        </dgm:presLayoutVars>
      </dgm:prSet>
      <dgm:spPr/>
    </dgm:pt>
  </dgm:ptLst>
  <dgm:cxnLst>
    <dgm:cxn modelId="{1213333F-7E1C-49A0-B315-3D7A118CB2BE}" srcId="{22D30E66-EB27-4B04-BAA0-4C4235350497}" destId="{099D659B-4D2D-4797-BB33-0F52CA1764CF}" srcOrd="1" destOrd="0" parTransId="{866E4CEB-9C20-4ED7-A38A-4AE6B92EB317}" sibTransId="{F8FFAAE3-0E1A-4F2B-B7D3-DA4C9403BE1E}"/>
    <dgm:cxn modelId="{B5AF6B46-EEEE-4F04-970E-60A269027A54}" srcId="{22D30E66-EB27-4B04-BAA0-4C4235350497}" destId="{F6600515-1CB1-46E5-B2A4-20893673C9D5}" srcOrd="0" destOrd="0" parTransId="{72F17318-DFCB-4A30-A626-63B13D4041A1}" sibTransId="{C4278E6B-7B28-4228-AA44-399DB1DC02B8}"/>
    <dgm:cxn modelId="{BD74B967-9B1C-4C02-9954-CE4B8F3B85B4}" type="presOf" srcId="{099D659B-4D2D-4797-BB33-0F52CA1764CF}" destId="{0FFB56F4-59DC-413A-91E8-0F5C9BF0C2E8}" srcOrd="0" destOrd="0" presId="urn:microsoft.com/office/officeart/2005/8/layout/process1"/>
    <dgm:cxn modelId="{1D633C80-F405-412F-A774-1660A57E5E5B}" type="presOf" srcId="{F8FFAAE3-0E1A-4F2B-B7D3-DA4C9403BE1E}" destId="{FD1D85DA-D0D6-4A7B-9C86-4A3DA1B1326D}" srcOrd="1" destOrd="0" presId="urn:microsoft.com/office/officeart/2005/8/layout/process1"/>
    <dgm:cxn modelId="{2164828E-C7DA-4001-807A-D3FFA76E8FBD}" srcId="{22D30E66-EB27-4B04-BAA0-4C4235350497}" destId="{A37E30A0-7015-4685-A027-605F8444C702}" srcOrd="2" destOrd="0" parTransId="{6BA9D368-64F3-420D-8791-19BBF283766A}" sibTransId="{6396A64A-EA33-4B87-B52B-34863FFA33C2}"/>
    <dgm:cxn modelId="{BC72F19A-DACD-4D6C-8A61-5189AB64D7FD}" type="presOf" srcId="{F8FFAAE3-0E1A-4F2B-B7D3-DA4C9403BE1E}" destId="{703B4C4A-F8F5-4A5D-953C-5AEA7654D00A}" srcOrd="0" destOrd="0" presId="urn:microsoft.com/office/officeart/2005/8/layout/process1"/>
    <dgm:cxn modelId="{43F847AA-D0AE-40DA-B5AD-2D1E268001DC}" type="presOf" srcId="{22D30E66-EB27-4B04-BAA0-4C4235350497}" destId="{95453713-2F91-424E-B1E7-871AE99C79D4}" srcOrd="0" destOrd="0" presId="urn:microsoft.com/office/officeart/2005/8/layout/process1"/>
    <dgm:cxn modelId="{1AC83EB8-8115-4E27-BDD3-A2FD1A9EA0CB}" type="presOf" srcId="{C4278E6B-7B28-4228-AA44-399DB1DC02B8}" destId="{210C03DA-9DD5-426F-A130-02AC9719B4A8}" srcOrd="0" destOrd="0" presId="urn:microsoft.com/office/officeart/2005/8/layout/process1"/>
    <dgm:cxn modelId="{975E5BC7-5E9E-4D13-B9DA-2D5664021970}" type="presOf" srcId="{A37E30A0-7015-4685-A027-605F8444C702}" destId="{71D50D39-7436-4323-B004-78E4E6FA6D29}" srcOrd="0" destOrd="0" presId="urn:microsoft.com/office/officeart/2005/8/layout/process1"/>
    <dgm:cxn modelId="{88D54DF1-AEC0-4549-AA83-70A48011A4A8}" type="presOf" srcId="{C4278E6B-7B28-4228-AA44-399DB1DC02B8}" destId="{9DA6B2CE-D081-4606-AEFA-9C4C51BBD79C}" srcOrd="1" destOrd="0" presId="urn:microsoft.com/office/officeart/2005/8/layout/process1"/>
    <dgm:cxn modelId="{75FE64F3-A16E-4190-BEFB-30403D625A06}" type="presOf" srcId="{F6600515-1CB1-46E5-B2A4-20893673C9D5}" destId="{DEB60C14-C434-486F-8AD8-06E4A66E2B5D}" srcOrd="0" destOrd="0" presId="urn:microsoft.com/office/officeart/2005/8/layout/process1"/>
    <dgm:cxn modelId="{1A5B0DB1-3A12-4E3F-8614-0964E8C8663B}" type="presParOf" srcId="{95453713-2F91-424E-B1E7-871AE99C79D4}" destId="{DEB60C14-C434-486F-8AD8-06E4A66E2B5D}" srcOrd="0" destOrd="0" presId="urn:microsoft.com/office/officeart/2005/8/layout/process1"/>
    <dgm:cxn modelId="{201DE0AB-2073-4A2C-B82F-A440E4CF2C15}" type="presParOf" srcId="{95453713-2F91-424E-B1E7-871AE99C79D4}" destId="{210C03DA-9DD5-426F-A130-02AC9719B4A8}" srcOrd="1" destOrd="0" presId="urn:microsoft.com/office/officeart/2005/8/layout/process1"/>
    <dgm:cxn modelId="{9924FCCC-B257-40DF-894D-9232589CBF11}" type="presParOf" srcId="{210C03DA-9DD5-426F-A130-02AC9719B4A8}" destId="{9DA6B2CE-D081-4606-AEFA-9C4C51BBD79C}" srcOrd="0" destOrd="0" presId="urn:microsoft.com/office/officeart/2005/8/layout/process1"/>
    <dgm:cxn modelId="{5114BFD3-2748-4BBC-8AFB-AED276D44828}" type="presParOf" srcId="{95453713-2F91-424E-B1E7-871AE99C79D4}" destId="{0FFB56F4-59DC-413A-91E8-0F5C9BF0C2E8}" srcOrd="2" destOrd="0" presId="urn:microsoft.com/office/officeart/2005/8/layout/process1"/>
    <dgm:cxn modelId="{4263F3F1-3219-45E5-8F8A-2ED488DF4776}" type="presParOf" srcId="{95453713-2F91-424E-B1E7-871AE99C79D4}" destId="{703B4C4A-F8F5-4A5D-953C-5AEA7654D00A}" srcOrd="3" destOrd="0" presId="urn:microsoft.com/office/officeart/2005/8/layout/process1"/>
    <dgm:cxn modelId="{B7E55A5A-0214-4F5A-9044-27DC33C45518}" type="presParOf" srcId="{703B4C4A-F8F5-4A5D-953C-5AEA7654D00A}" destId="{FD1D85DA-D0D6-4A7B-9C86-4A3DA1B1326D}" srcOrd="0" destOrd="0" presId="urn:microsoft.com/office/officeart/2005/8/layout/process1"/>
    <dgm:cxn modelId="{E18B2B6A-D40C-4F9F-AF29-6C1FB2FA0288}" type="presParOf" srcId="{95453713-2F91-424E-B1E7-871AE99C79D4}" destId="{71D50D39-7436-4323-B004-78E4E6FA6D2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74D99-E0B9-455A-AD0B-B07A13C4B402}" type="doc">
      <dgm:prSet loTypeId="urn:microsoft.com/office/officeart/2005/8/layout/cycle5" loCatId="cycle" qsTypeId="urn:microsoft.com/office/officeart/2005/8/quickstyle/3d1" qsCatId="3D" csTypeId="urn:microsoft.com/office/officeart/2005/8/colors/accent1_3" csCatId="accent1" phldr="1"/>
      <dgm:spPr/>
      <dgm:t>
        <a:bodyPr/>
        <a:lstStyle/>
        <a:p>
          <a:endParaRPr lang="en-US"/>
        </a:p>
      </dgm:t>
    </dgm:pt>
    <dgm:pt modelId="{4BC3BAE4-96E4-419A-868E-624A4D107929}">
      <dgm:prSet phldrT="[Text]"/>
      <dgm:spPr/>
      <dgm:t>
        <a:bodyPr/>
        <a:lstStyle/>
        <a:p>
          <a:r>
            <a:rPr lang="en-US" dirty="0"/>
            <a:t>Financial Analysis</a:t>
          </a:r>
        </a:p>
      </dgm:t>
    </dgm:pt>
    <dgm:pt modelId="{00FC828E-79E6-4D84-A7B9-3C9036EE9048}" type="parTrans" cxnId="{58178FA9-AFB6-4596-BEBB-4ABFAD487ADB}">
      <dgm:prSet/>
      <dgm:spPr/>
      <dgm:t>
        <a:bodyPr/>
        <a:lstStyle/>
        <a:p>
          <a:endParaRPr lang="en-US"/>
        </a:p>
      </dgm:t>
    </dgm:pt>
    <dgm:pt modelId="{A44AE8AA-A34A-402A-90B8-03475A07B2A2}" type="sibTrans" cxnId="{58178FA9-AFB6-4596-BEBB-4ABFAD487ADB}">
      <dgm:prSet/>
      <dgm:spPr/>
      <dgm:t>
        <a:bodyPr/>
        <a:lstStyle/>
        <a:p>
          <a:endParaRPr lang="en-US"/>
        </a:p>
      </dgm:t>
    </dgm:pt>
    <dgm:pt modelId="{CFC7C4B9-57D7-45CF-B6F7-8BCDB097E0BD}">
      <dgm:prSet phldrT="[Text]"/>
      <dgm:spPr/>
      <dgm:t>
        <a:bodyPr/>
        <a:lstStyle/>
        <a:p>
          <a:r>
            <a:rPr lang="en-US" dirty="0"/>
            <a:t>Market Analysis</a:t>
          </a:r>
        </a:p>
      </dgm:t>
    </dgm:pt>
    <dgm:pt modelId="{425CC722-25C2-4F5E-9D10-0F73457A47D2}" type="parTrans" cxnId="{45630ECE-DBEE-496F-99F4-77C1D749035E}">
      <dgm:prSet/>
      <dgm:spPr/>
      <dgm:t>
        <a:bodyPr/>
        <a:lstStyle/>
        <a:p>
          <a:endParaRPr lang="en-US"/>
        </a:p>
      </dgm:t>
    </dgm:pt>
    <dgm:pt modelId="{0F5301D1-ECB9-48CA-BF1C-5D9D2ABB22F3}" type="sibTrans" cxnId="{45630ECE-DBEE-496F-99F4-77C1D749035E}">
      <dgm:prSet/>
      <dgm:spPr/>
      <dgm:t>
        <a:bodyPr/>
        <a:lstStyle/>
        <a:p>
          <a:endParaRPr lang="en-US"/>
        </a:p>
      </dgm:t>
    </dgm:pt>
    <dgm:pt modelId="{B2C3C7D5-891E-4DF2-8D86-3D0074917473}">
      <dgm:prSet phldrT="[Text]"/>
      <dgm:spPr/>
      <dgm:t>
        <a:bodyPr/>
        <a:lstStyle/>
        <a:p>
          <a:r>
            <a:rPr lang="en-US" dirty="0"/>
            <a:t>Payer Transparency Analysis</a:t>
          </a:r>
        </a:p>
      </dgm:t>
    </dgm:pt>
    <dgm:pt modelId="{07E45B40-2331-45BD-9657-B6D0D623DEDF}" type="parTrans" cxnId="{6308FD21-22B2-45DF-8096-2387150B6E1C}">
      <dgm:prSet/>
      <dgm:spPr/>
      <dgm:t>
        <a:bodyPr/>
        <a:lstStyle/>
        <a:p>
          <a:endParaRPr lang="en-US"/>
        </a:p>
      </dgm:t>
    </dgm:pt>
    <dgm:pt modelId="{59081079-A74F-4660-B393-4E95867FB5E9}" type="sibTrans" cxnId="{6308FD21-22B2-45DF-8096-2387150B6E1C}">
      <dgm:prSet/>
      <dgm:spPr/>
      <dgm:t>
        <a:bodyPr/>
        <a:lstStyle/>
        <a:p>
          <a:endParaRPr lang="en-US"/>
        </a:p>
      </dgm:t>
    </dgm:pt>
    <dgm:pt modelId="{5E0E5055-384D-4731-8F60-C2C994700D82}">
      <dgm:prSet phldrT="[Text]"/>
      <dgm:spPr/>
      <dgm:t>
        <a:bodyPr/>
        <a:lstStyle/>
        <a:p>
          <a:r>
            <a:rPr lang="en-US" dirty="0"/>
            <a:t>Ease of Patient Access/ Payer Admin Burden</a:t>
          </a:r>
        </a:p>
      </dgm:t>
    </dgm:pt>
    <dgm:pt modelId="{7F06F1CB-0DDA-400B-90FA-1295EB1F1897}" type="parTrans" cxnId="{18025430-34AF-48C6-9F54-D10F133A7B2D}">
      <dgm:prSet/>
      <dgm:spPr/>
      <dgm:t>
        <a:bodyPr/>
        <a:lstStyle/>
        <a:p>
          <a:endParaRPr lang="en-US"/>
        </a:p>
      </dgm:t>
    </dgm:pt>
    <dgm:pt modelId="{C2F4EC43-7CE7-433C-A34E-80D73BBD387A}" type="sibTrans" cxnId="{18025430-34AF-48C6-9F54-D10F133A7B2D}">
      <dgm:prSet/>
      <dgm:spPr/>
      <dgm:t>
        <a:bodyPr/>
        <a:lstStyle/>
        <a:p>
          <a:endParaRPr lang="en-US"/>
        </a:p>
      </dgm:t>
    </dgm:pt>
    <dgm:pt modelId="{5DF44BD7-08DC-450E-80DE-1FE7C66BDAE9}">
      <dgm:prSet phldrT="[Text]"/>
      <dgm:spPr/>
      <dgm:t>
        <a:bodyPr/>
        <a:lstStyle/>
        <a:p>
          <a:r>
            <a:rPr lang="en-US" dirty="0"/>
            <a:t>DTE Strategy</a:t>
          </a:r>
        </a:p>
      </dgm:t>
    </dgm:pt>
    <dgm:pt modelId="{CCF64EBC-3D90-4F05-9A7E-AA4DC6A0A8FA}" type="parTrans" cxnId="{342A24E4-068D-45D4-8D92-35C78E9CBD0E}">
      <dgm:prSet/>
      <dgm:spPr/>
      <dgm:t>
        <a:bodyPr/>
        <a:lstStyle/>
        <a:p>
          <a:endParaRPr lang="en-US"/>
        </a:p>
      </dgm:t>
    </dgm:pt>
    <dgm:pt modelId="{E43AD0C4-9225-4A1E-83A2-D95B8EF3A601}" type="sibTrans" cxnId="{342A24E4-068D-45D4-8D92-35C78E9CBD0E}">
      <dgm:prSet/>
      <dgm:spPr/>
      <dgm:t>
        <a:bodyPr/>
        <a:lstStyle/>
        <a:p>
          <a:endParaRPr lang="en-US"/>
        </a:p>
      </dgm:t>
    </dgm:pt>
    <dgm:pt modelId="{92AC26CE-9FB5-40DE-A18A-6B306F1357FE}" type="pres">
      <dgm:prSet presAssocID="{16774D99-E0B9-455A-AD0B-B07A13C4B402}" presName="cycle" presStyleCnt="0">
        <dgm:presLayoutVars>
          <dgm:dir/>
          <dgm:resizeHandles val="exact"/>
        </dgm:presLayoutVars>
      </dgm:prSet>
      <dgm:spPr/>
    </dgm:pt>
    <dgm:pt modelId="{5B255385-7ED6-4C15-9101-2A47FF7588B4}" type="pres">
      <dgm:prSet presAssocID="{4BC3BAE4-96E4-419A-868E-624A4D107929}" presName="node" presStyleLbl="node1" presStyleIdx="0" presStyleCnt="5">
        <dgm:presLayoutVars>
          <dgm:bulletEnabled val="1"/>
        </dgm:presLayoutVars>
      </dgm:prSet>
      <dgm:spPr/>
    </dgm:pt>
    <dgm:pt modelId="{2328A3B2-C6E0-4919-89C5-FFCDCFB33238}" type="pres">
      <dgm:prSet presAssocID="{4BC3BAE4-96E4-419A-868E-624A4D107929}" presName="spNode" presStyleCnt="0"/>
      <dgm:spPr/>
    </dgm:pt>
    <dgm:pt modelId="{53007FFD-3F05-4477-95C2-914BF55E85FA}" type="pres">
      <dgm:prSet presAssocID="{A44AE8AA-A34A-402A-90B8-03475A07B2A2}" presName="sibTrans" presStyleLbl="sibTrans1D1" presStyleIdx="0" presStyleCnt="5"/>
      <dgm:spPr/>
    </dgm:pt>
    <dgm:pt modelId="{3829FF6E-E216-41BB-B72D-117D3A62A816}" type="pres">
      <dgm:prSet presAssocID="{CFC7C4B9-57D7-45CF-B6F7-8BCDB097E0BD}" presName="node" presStyleLbl="node1" presStyleIdx="1" presStyleCnt="5">
        <dgm:presLayoutVars>
          <dgm:bulletEnabled val="1"/>
        </dgm:presLayoutVars>
      </dgm:prSet>
      <dgm:spPr/>
    </dgm:pt>
    <dgm:pt modelId="{AFA41971-9E71-4D16-99A5-258812E25996}" type="pres">
      <dgm:prSet presAssocID="{CFC7C4B9-57D7-45CF-B6F7-8BCDB097E0BD}" presName="spNode" presStyleCnt="0"/>
      <dgm:spPr/>
    </dgm:pt>
    <dgm:pt modelId="{21457B79-1F96-46E8-B224-50CE73EF3F16}" type="pres">
      <dgm:prSet presAssocID="{0F5301D1-ECB9-48CA-BF1C-5D9D2ABB22F3}" presName="sibTrans" presStyleLbl="sibTrans1D1" presStyleIdx="1" presStyleCnt="5"/>
      <dgm:spPr/>
    </dgm:pt>
    <dgm:pt modelId="{3B1466EE-B242-45ED-B33D-D416B3BEF5AA}" type="pres">
      <dgm:prSet presAssocID="{B2C3C7D5-891E-4DF2-8D86-3D0074917473}" presName="node" presStyleLbl="node1" presStyleIdx="2" presStyleCnt="5">
        <dgm:presLayoutVars>
          <dgm:bulletEnabled val="1"/>
        </dgm:presLayoutVars>
      </dgm:prSet>
      <dgm:spPr/>
    </dgm:pt>
    <dgm:pt modelId="{75EAFDA5-D780-4F96-A34C-F5F5E3538D44}" type="pres">
      <dgm:prSet presAssocID="{B2C3C7D5-891E-4DF2-8D86-3D0074917473}" presName="spNode" presStyleCnt="0"/>
      <dgm:spPr/>
    </dgm:pt>
    <dgm:pt modelId="{642CA7B1-7E17-47B1-AA55-AA0977AEF80A}" type="pres">
      <dgm:prSet presAssocID="{59081079-A74F-4660-B393-4E95867FB5E9}" presName="sibTrans" presStyleLbl="sibTrans1D1" presStyleIdx="2" presStyleCnt="5"/>
      <dgm:spPr/>
    </dgm:pt>
    <dgm:pt modelId="{EFD7F8D2-5458-4190-84FD-8EB5B63D8731}" type="pres">
      <dgm:prSet presAssocID="{5E0E5055-384D-4731-8F60-C2C994700D82}" presName="node" presStyleLbl="node1" presStyleIdx="3" presStyleCnt="5">
        <dgm:presLayoutVars>
          <dgm:bulletEnabled val="1"/>
        </dgm:presLayoutVars>
      </dgm:prSet>
      <dgm:spPr/>
    </dgm:pt>
    <dgm:pt modelId="{C0B95AC7-3DFB-47AC-ACD8-0B666A585A59}" type="pres">
      <dgm:prSet presAssocID="{5E0E5055-384D-4731-8F60-C2C994700D82}" presName="spNode" presStyleCnt="0"/>
      <dgm:spPr/>
    </dgm:pt>
    <dgm:pt modelId="{7901F1D8-3E7C-4B46-A3C1-357FD1694D43}" type="pres">
      <dgm:prSet presAssocID="{C2F4EC43-7CE7-433C-A34E-80D73BBD387A}" presName="sibTrans" presStyleLbl="sibTrans1D1" presStyleIdx="3" presStyleCnt="5"/>
      <dgm:spPr/>
    </dgm:pt>
    <dgm:pt modelId="{E134823D-92AB-4A90-B276-08C1A31F84E0}" type="pres">
      <dgm:prSet presAssocID="{5DF44BD7-08DC-450E-80DE-1FE7C66BDAE9}" presName="node" presStyleLbl="node1" presStyleIdx="4" presStyleCnt="5">
        <dgm:presLayoutVars>
          <dgm:bulletEnabled val="1"/>
        </dgm:presLayoutVars>
      </dgm:prSet>
      <dgm:spPr/>
    </dgm:pt>
    <dgm:pt modelId="{6DF45966-DEA9-4396-8DB1-8FD5A6843185}" type="pres">
      <dgm:prSet presAssocID="{5DF44BD7-08DC-450E-80DE-1FE7C66BDAE9}" presName="spNode" presStyleCnt="0"/>
      <dgm:spPr/>
    </dgm:pt>
    <dgm:pt modelId="{3A7227E9-4FFE-4744-A23C-ACA1122DF4B1}" type="pres">
      <dgm:prSet presAssocID="{E43AD0C4-9225-4A1E-83A2-D95B8EF3A601}" presName="sibTrans" presStyleLbl="sibTrans1D1" presStyleIdx="4" presStyleCnt="5"/>
      <dgm:spPr/>
    </dgm:pt>
  </dgm:ptLst>
  <dgm:cxnLst>
    <dgm:cxn modelId="{0EC1B90D-1691-4891-9A9B-960E9CEF4001}" type="presOf" srcId="{B2C3C7D5-891E-4DF2-8D86-3D0074917473}" destId="{3B1466EE-B242-45ED-B33D-D416B3BEF5AA}" srcOrd="0" destOrd="0" presId="urn:microsoft.com/office/officeart/2005/8/layout/cycle5"/>
    <dgm:cxn modelId="{9758260E-4287-4C23-8E24-14A0C6D7554A}" type="presOf" srcId="{C2F4EC43-7CE7-433C-A34E-80D73BBD387A}" destId="{7901F1D8-3E7C-4B46-A3C1-357FD1694D43}" srcOrd="0" destOrd="0" presId="urn:microsoft.com/office/officeart/2005/8/layout/cycle5"/>
    <dgm:cxn modelId="{6308FD21-22B2-45DF-8096-2387150B6E1C}" srcId="{16774D99-E0B9-455A-AD0B-B07A13C4B402}" destId="{B2C3C7D5-891E-4DF2-8D86-3D0074917473}" srcOrd="2" destOrd="0" parTransId="{07E45B40-2331-45BD-9657-B6D0D623DEDF}" sibTransId="{59081079-A74F-4660-B393-4E95867FB5E9}"/>
    <dgm:cxn modelId="{18025430-34AF-48C6-9F54-D10F133A7B2D}" srcId="{16774D99-E0B9-455A-AD0B-B07A13C4B402}" destId="{5E0E5055-384D-4731-8F60-C2C994700D82}" srcOrd="3" destOrd="0" parTransId="{7F06F1CB-0DDA-400B-90FA-1295EB1F1897}" sibTransId="{C2F4EC43-7CE7-433C-A34E-80D73BBD387A}"/>
    <dgm:cxn modelId="{B5245B60-EF34-4EAE-9729-D1377530C70E}" type="presOf" srcId="{59081079-A74F-4660-B393-4E95867FB5E9}" destId="{642CA7B1-7E17-47B1-AA55-AA0977AEF80A}" srcOrd="0" destOrd="0" presId="urn:microsoft.com/office/officeart/2005/8/layout/cycle5"/>
    <dgm:cxn modelId="{24036366-E1CA-459D-8B13-A30636A84B31}" type="presOf" srcId="{E43AD0C4-9225-4A1E-83A2-D95B8EF3A601}" destId="{3A7227E9-4FFE-4744-A23C-ACA1122DF4B1}" srcOrd="0" destOrd="0" presId="urn:microsoft.com/office/officeart/2005/8/layout/cycle5"/>
    <dgm:cxn modelId="{A5C05C7A-02A7-493E-9B6D-D1CC81D9D748}" type="presOf" srcId="{0F5301D1-ECB9-48CA-BF1C-5D9D2ABB22F3}" destId="{21457B79-1F96-46E8-B224-50CE73EF3F16}" srcOrd="0" destOrd="0" presId="urn:microsoft.com/office/officeart/2005/8/layout/cycle5"/>
    <dgm:cxn modelId="{0CD8EE8B-9500-4D3E-930C-5D2F8AC08347}" type="presOf" srcId="{4BC3BAE4-96E4-419A-868E-624A4D107929}" destId="{5B255385-7ED6-4C15-9101-2A47FF7588B4}" srcOrd="0" destOrd="0" presId="urn:microsoft.com/office/officeart/2005/8/layout/cycle5"/>
    <dgm:cxn modelId="{6AA69EA1-5298-484F-BF5A-83DCB3A18319}" type="presOf" srcId="{CFC7C4B9-57D7-45CF-B6F7-8BCDB097E0BD}" destId="{3829FF6E-E216-41BB-B72D-117D3A62A816}" srcOrd="0" destOrd="0" presId="urn:microsoft.com/office/officeart/2005/8/layout/cycle5"/>
    <dgm:cxn modelId="{88EF38A9-D63D-4DB2-B587-85CD7B0E557B}" type="presOf" srcId="{5E0E5055-384D-4731-8F60-C2C994700D82}" destId="{EFD7F8D2-5458-4190-84FD-8EB5B63D8731}" srcOrd="0" destOrd="0" presId="urn:microsoft.com/office/officeart/2005/8/layout/cycle5"/>
    <dgm:cxn modelId="{58178FA9-AFB6-4596-BEBB-4ABFAD487ADB}" srcId="{16774D99-E0B9-455A-AD0B-B07A13C4B402}" destId="{4BC3BAE4-96E4-419A-868E-624A4D107929}" srcOrd="0" destOrd="0" parTransId="{00FC828E-79E6-4D84-A7B9-3C9036EE9048}" sibTransId="{A44AE8AA-A34A-402A-90B8-03475A07B2A2}"/>
    <dgm:cxn modelId="{73C539CB-2F22-418E-9672-31E533B9CA20}" type="presOf" srcId="{A44AE8AA-A34A-402A-90B8-03475A07B2A2}" destId="{53007FFD-3F05-4477-95C2-914BF55E85FA}" srcOrd="0" destOrd="0" presId="urn:microsoft.com/office/officeart/2005/8/layout/cycle5"/>
    <dgm:cxn modelId="{45630ECE-DBEE-496F-99F4-77C1D749035E}" srcId="{16774D99-E0B9-455A-AD0B-B07A13C4B402}" destId="{CFC7C4B9-57D7-45CF-B6F7-8BCDB097E0BD}" srcOrd="1" destOrd="0" parTransId="{425CC722-25C2-4F5E-9D10-0F73457A47D2}" sibTransId="{0F5301D1-ECB9-48CA-BF1C-5D9D2ABB22F3}"/>
    <dgm:cxn modelId="{B509FDD9-8203-49C5-83E3-19E078916CF0}" type="presOf" srcId="{16774D99-E0B9-455A-AD0B-B07A13C4B402}" destId="{92AC26CE-9FB5-40DE-A18A-6B306F1357FE}" srcOrd="0" destOrd="0" presId="urn:microsoft.com/office/officeart/2005/8/layout/cycle5"/>
    <dgm:cxn modelId="{342A24E4-068D-45D4-8D92-35C78E9CBD0E}" srcId="{16774D99-E0B9-455A-AD0B-B07A13C4B402}" destId="{5DF44BD7-08DC-450E-80DE-1FE7C66BDAE9}" srcOrd="4" destOrd="0" parTransId="{CCF64EBC-3D90-4F05-9A7E-AA4DC6A0A8FA}" sibTransId="{E43AD0C4-9225-4A1E-83A2-D95B8EF3A601}"/>
    <dgm:cxn modelId="{A61AE6E4-2F16-4574-ABC7-4AC72FE5CAF0}" type="presOf" srcId="{5DF44BD7-08DC-450E-80DE-1FE7C66BDAE9}" destId="{E134823D-92AB-4A90-B276-08C1A31F84E0}" srcOrd="0" destOrd="0" presId="urn:microsoft.com/office/officeart/2005/8/layout/cycle5"/>
    <dgm:cxn modelId="{B784AF54-2C5A-4F06-86F2-BB95DEE50854}" type="presParOf" srcId="{92AC26CE-9FB5-40DE-A18A-6B306F1357FE}" destId="{5B255385-7ED6-4C15-9101-2A47FF7588B4}" srcOrd="0" destOrd="0" presId="urn:microsoft.com/office/officeart/2005/8/layout/cycle5"/>
    <dgm:cxn modelId="{78B03B27-6632-4A7B-A5E6-33F2E2F9DC31}" type="presParOf" srcId="{92AC26CE-9FB5-40DE-A18A-6B306F1357FE}" destId="{2328A3B2-C6E0-4919-89C5-FFCDCFB33238}" srcOrd="1" destOrd="0" presId="urn:microsoft.com/office/officeart/2005/8/layout/cycle5"/>
    <dgm:cxn modelId="{6C4AA684-F27A-4F80-8A83-80885E57F90E}" type="presParOf" srcId="{92AC26CE-9FB5-40DE-A18A-6B306F1357FE}" destId="{53007FFD-3F05-4477-95C2-914BF55E85FA}" srcOrd="2" destOrd="0" presId="urn:microsoft.com/office/officeart/2005/8/layout/cycle5"/>
    <dgm:cxn modelId="{4097D586-E706-4269-94B4-22165BAFA8EF}" type="presParOf" srcId="{92AC26CE-9FB5-40DE-A18A-6B306F1357FE}" destId="{3829FF6E-E216-41BB-B72D-117D3A62A816}" srcOrd="3" destOrd="0" presId="urn:microsoft.com/office/officeart/2005/8/layout/cycle5"/>
    <dgm:cxn modelId="{160C7E21-03A8-4E05-AA7D-0FFF065D07FD}" type="presParOf" srcId="{92AC26CE-9FB5-40DE-A18A-6B306F1357FE}" destId="{AFA41971-9E71-4D16-99A5-258812E25996}" srcOrd="4" destOrd="0" presId="urn:microsoft.com/office/officeart/2005/8/layout/cycle5"/>
    <dgm:cxn modelId="{47719D9F-8D05-4CDD-8A7F-EFBD8AD0112F}" type="presParOf" srcId="{92AC26CE-9FB5-40DE-A18A-6B306F1357FE}" destId="{21457B79-1F96-46E8-B224-50CE73EF3F16}" srcOrd="5" destOrd="0" presId="urn:microsoft.com/office/officeart/2005/8/layout/cycle5"/>
    <dgm:cxn modelId="{E7E3B316-1316-4CF1-BDA4-40F3DBD8B019}" type="presParOf" srcId="{92AC26CE-9FB5-40DE-A18A-6B306F1357FE}" destId="{3B1466EE-B242-45ED-B33D-D416B3BEF5AA}" srcOrd="6" destOrd="0" presId="urn:microsoft.com/office/officeart/2005/8/layout/cycle5"/>
    <dgm:cxn modelId="{9E5DE126-E508-446C-8A8F-6D7F400B337C}" type="presParOf" srcId="{92AC26CE-9FB5-40DE-A18A-6B306F1357FE}" destId="{75EAFDA5-D780-4F96-A34C-F5F5E3538D44}" srcOrd="7" destOrd="0" presId="urn:microsoft.com/office/officeart/2005/8/layout/cycle5"/>
    <dgm:cxn modelId="{E7201AE0-D3B8-4E71-9141-52A868CB5AE6}" type="presParOf" srcId="{92AC26CE-9FB5-40DE-A18A-6B306F1357FE}" destId="{642CA7B1-7E17-47B1-AA55-AA0977AEF80A}" srcOrd="8" destOrd="0" presId="urn:microsoft.com/office/officeart/2005/8/layout/cycle5"/>
    <dgm:cxn modelId="{856E2C30-C1DA-4AF5-8361-95E311CB0F1E}" type="presParOf" srcId="{92AC26CE-9FB5-40DE-A18A-6B306F1357FE}" destId="{EFD7F8D2-5458-4190-84FD-8EB5B63D8731}" srcOrd="9" destOrd="0" presId="urn:microsoft.com/office/officeart/2005/8/layout/cycle5"/>
    <dgm:cxn modelId="{2471122B-80EA-4B3B-868B-5088F343D719}" type="presParOf" srcId="{92AC26CE-9FB5-40DE-A18A-6B306F1357FE}" destId="{C0B95AC7-3DFB-47AC-ACD8-0B666A585A59}" srcOrd="10" destOrd="0" presId="urn:microsoft.com/office/officeart/2005/8/layout/cycle5"/>
    <dgm:cxn modelId="{ADA8AFBD-127A-4B6A-AC84-F7C4F3282C52}" type="presParOf" srcId="{92AC26CE-9FB5-40DE-A18A-6B306F1357FE}" destId="{7901F1D8-3E7C-4B46-A3C1-357FD1694D43}" srcOrd="11" destOrd="0" presId="urn:microsoft.com/office/officeart/2005/8/layout/cycle5"/>
    <dgm:cxn modelId="{D9D1252C-1D5D-4C36-8752-03AF816E930A}" type="presParOf" srcId="{92AC26CE-9FB5-40DE-A18A-6B306F1357FE}" destId="{E134823D-92AB-4A90-B276-08C1A31F84E0}" srcOrd="12" destOrd="0" presId="urn:microsoft.com/office/officeart/2005/8/layout/cycle5"/>
    <dgm:cxn modelId="{0A7AA312-05E0-40AD-835A-672999524A01}" type="presParOf" srcId="{92AC26CE-9FB5-40DE-A18A-6B306F1357FE}" destId="{6DF45966-DEA9-4396-8DB1-8FD5A6843185}" srcOrd="13" destOrd="0" presId="urn:microsoft.com/office/officeart/2005/8/layout/cycle5"/>
    <dgm:cxn modelId="{B12B27B5-43D1-485E-A3FC-AFAD5D7045B7}" type="presParOf" srcId="{92AC26CE-9FB5-40DE-A18A-6B306F1357FE}" destId="{3A7227E9-4FFE-4744-A23C-ACA1122DF4B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74D99-E0B9-455A-AD0B-B07A13C4B402}" type="doc">
      <dgm:prSet loTypeId="urn:microsoft.com/office/officeart/2005/8/layout/cycle5" loCatId="cycle" qsTypeId="urn:microsoft.com/office/officeart/2005/8/quickstyle/3d1" qsCatId="3D" csTypeId="urn:microsoft.com/office/officeart/2005/8/colors/accent1_3" csCatId="accent1" phldr="1"/>
      <dgm:spPr/>
      <dgm:t>
        <a:bodyPr/>
        <a:lstStyle/>
        <a:p>
          <a:endParaRPr lang="en-US"/>
        </a:p>
      </dgm:t>
    </dgm:pt>
    <dgm:pt modelId="{4BC3BAE4-96E4-419A-868E-624A4D107929}">
      <dgm:prSet phldrT="[Text]"/>
      <dgm:spPr/>
      <dgm:t>
        <a:bodyPr/>
        <a:lstStyle/>
        <a:p>
          <a:r>
            <a:rPr lang="en-US" dirty="0"/>
            <a:t>Financial Analysis</a:t>
          </a:r>
        </a:p>
      </dgm:t>
    </dgm:pt>
    <dgm:pt modelId="{00FC828E-79E6-4D84-A7B9-3C9036EE9048}" type="parTrans" cxnId="{58178FA9-AFB6-4596-BEBB-4ABFAD487ADB}">
      <dgm:prSet/>
      <dgm:spPr/>
      <dgm:t>
        <a:bodyPr/>
        <a:lstStyle/>
        <a:p>
          <a:endParaRPr lang="en-US"/>
        </a:p>
      </dgm:t>
    </dgm:pt>
    <dgm:pt modelId="{A44AE8AA-A34A-402A-90B8-03475A07B2A2}" type="sibTrans" cxnId="{58178FA9-AFB6-4596-BEBB-4ABFAD487ADB}">
      <dgm:prSet/>
      <dgm:spPr/>
      <dgm:t>
        <a:bodyPr/>
        <a:lstStyle/>
        <a:p>
          <a:endParaRPr lang="en-US"/>
        </a:p>
      </dgm:t>
    </dgm:pt>
    <dgm:pt modelId="{CFC7C4B9-57D7-45CF-B6F7-8BCDB097E0BD}">
      <dgm:prSet phldrT="[Text]"/>
      <dgm:spPr/>
      <dgm:t>
        <a:bodyPr/>
        <a:lstStyle/>
        <a:p>
          <a:r>
            <a:rPr lang="en-US" dirty="0"/>
            <a:t>Market Analysis</a:t>
          </a:r>
        </a:p>
      </dgm:t>
    </dgm:pt>
    <dgm:pt modelId="{425CC722-25C2-4F5E-9D10-0F73457A47D2}" type="parTrans" cxnId="{45630ECE-DBEE-496F-99F4-77C1D749035E}">
      <dgm:prSet/>
      <dgm:spPr/>
      <dgm:t>
        <a:bodyPr/>
        <a:lstStyle/>
        <a:p>
          <a:endParaRPr lang="en-US"/>
        </a:p>
      </dgm:t>
    </dgm:pt>
    <dgm:pt modelId="{0F5301D1-ECB9-48CA-BF1C-5D9D2ABB22F3}" type="sibTrans" cxnId="{45630ECE-DBEE-496F-99F4-77C1D749035E}">
      <dgm:prSet/>
      <dgm:spPr/>
      <dgm:t>
        <a:bodyPr/>
        <a:lstStyle/>
        <a:p>
          <a:endParaRPr lang="en-US"/>
        </a:p>
      </dgm:t>
    </dgm:pt>
    <dgm:pt modelId="{B2C3C7D5-891E-4DF2-8D86-3D0074917473}">
      <dgm:prSet phldrT="[Text]"/>
      <dgm:spPr/>
      <dgm:t>
        <a:bodyPr/>
        <a:lstStyle/>
        <a:p>
          <a:r>
            <a:rPr lang="en-US" dirty="0"/>
            <a:t>Payer Transparency Analysis</a:t>
          </a:r>
        </a:p>
      </dgm:t>
    </dgm:pt>
    <dgm:pt modelId="{07E45B40-2331-45BD-9657-B6D0D623DEDF}" type="parTrans" cxnId="{6308FD21-22B2-45DF-8096-2387150B6E1C}">
      <dgm:prSet/>
      <dgm:spPr/>
      <dgm:t>
        <a:bodyPr/>
        <a:lstStyle/>
        <a:p>
          <a:endParaRPr lang="en-US"/>
        </a:p>
      </dgm:t>
    </dgm:pt>
    <dgm:pt modelId="{59081079-A74F-4660-B393-4E95867FB5E9}" type="sibTrans" cxnId="{6308FD21-22B2-45DF-8096-2387150B6E1C}">
      <dgm:prSet/>
      <dgm:spPr/>
      <dgm:t>
        <a:bodyPr/>
        <a:lstStyle/>
        <a:p>
          <a:endParaRPr lang="en-US"/>
        </a:p>
      </dgm:t>
    </dgm:pt>
    <dgm:pt modelId="{5E0E5055-384D-4731-8F60-C2C994700D82}">
      <dgm:prSet phldrT="[Text]"/>
      <dgm:spPr/>
      <dgm:t>
        <a:bodyPr/>
        <a:lstStyle/>
        <a:p>
          <a:r>
            <a:rPr lang="en-US" dirty="0"/>
            <a:t>Ease of Patient Access/ Payer Admin Burden</a:t>
          </a:r>
        </a:p>
      </dgm:t>
    </dgm:pt>
    <dgm:pt modelId="{7F06F1CB-0DDA-400B-90FA-1295EB1F1897}" type="parTrans" cxnId="{18025430-34AF-48C6-9F54-D10F133A7B2D}">
      <dgm:prSet/>
      <dgm:spPr/>
      <dgm:t>
        <a:bodyPr/>
        <a:lstStyle/>
        <a:p>
          <a:endParaRPr lang="en-US"/>
        </a:p>
      </dgm:t>
    </dgm:pt>
    <dgm:pt modelId="{C2F4EC43-7CE7-433C-A34E-80D73BBD387A}" type="sibTrans" cxnId="{18025430-34AF-48C6-9F54-D10F133A7B2D}">
      <dgm:prSet/>
      <dgm:spPr/>
      <dgm:t>
        <a:bodyPr/>
        <a:lstStyle/>
        <a:p>
          <a:endParaRPr lang="en-US"/>
        </a:p>
      </dgm:t>
    </dgm:pt>
    <dgm:pt modelId="{5DF44BD7-08DC-450E-80DE-1FE7C66BDAE9}">
      <dgm:prSet phldrT="[Text]"/>
      <dgm:spPr/>
      <dgm:t>
        <a:bodyPr/>
        <a:lstStyle/>
        <a:p>
          <a:r>
            <a:rPr lang="en-US" dirty="0"/>
            <a:t>DTE Strategy</a:t>
          </a:r>
        </a:p>
      </dgm:t>
    </dgm:pt>
    <dgm:pt modelId="{CCF64EBC-3D90-4F05-9A7E-AA4DC6A0A8FA}" type="parTrans" cxnId="{342A24E4-068D-45D4-8D92-35C78E9CBD0E}">
      <dgm:prSet/>
      <dgm:spPr/>
      <dgm:t>
        <a:bodyPr/>
        <a:lstStyle/>
        <a:p>
          <a:endParaRPr lang="en-US"/>
        </a:p>
      </dgm:t>
    </dgm:pt>
    <dgm:pt modelId="{E43AD0C4-9225-4A1E-83A2-D95B8EF3A601}" type="sibTrans" cxnId="{342A24E4-068D-45D4-8D92-35C78E9CBD0E}">
      <dgm:prSet/>
      <dgm:spPr/>
      <dgm:t>
        <a:bodyPr/>
        <a:lstStyle/>
        <a:p>
          <a:endParaRPr lang="en-US"/>
        </a:p>
      </dgm:t>
    </dgm:pt>
    <dgm:pt modelId="{92AC26CE-9FB5-40DE-A18A-6B306F1357FE}" type="pres">
      <dgm:prSet presAssocID="{16774D99-E0B9-455A-AD0B-B07A13C4B402}" presName="cycle" presStyleCnt="0">
        <dgm:presLayoutVars>
          <dgm:dir/>
          <dgm:resizeHandles val="exact"/>
        </dgm:presLayoutVars>
      </dgm:prSet>
      <dgm:spPr/>
    </dgm:pt>
    <dgm:pt modelId="{5B255385-7ED6-4C15-9101-2A47FF7588B4}" type="pres">
      <dgm:prSet presAssocID="{4BC3BAE4-96E4-419A-868E-624A4D107929}" presName="node" presStyleLbl="node1" presStyleIdx="0" presStyleCnt="5">
        <dgm:presLayoutVars>
          <dgm:bulletEnabled val="1"/>
        </dgm:presLayoutVars>
      </dgm:prSet>
      <dgm:spPr/>
    </dgm:pt>
    <dgm:pt modelId="{2328A3B2-C6E0-4919-89C5-FFCDCFB33238}" type="pres">
      <dgm:prSet presAssocID="{4BC3BAE4-96E4-419A-868E-624A4D107929}" presName="spNode" presStyleCnt="0"/>
      <dgm:spPr/>
    </dgm:pt>
    <dgm:pt modelId="{53007FFD-3F05-4477-95C2-914BF55E85FA}" type="pres">
      <dgm:prSet presAssocID="{A44AE8AA-A34A-402A-90B8-03475A07B2A2}" presName="sibTrans" presStyleLbl="sibTrans1D1" presStyleIdx="0" presStyleCnt="5"/>
      <dgm:spPr/>
    </dgm:pt>
    <dgm:pt modelId="{3829FF6E-E216-41BB-B72D-117D3A62A816}" type="pres">
      <dgm:prSet presAssocID="{CFC7C4B9-57D7-45CF-B6F7-8BCDB097E0BD}" presName="node" presStyleLbl="node1" presStyleIdx="1" presStyleCnt="5">
        <dgm:presLayoutVars>
          <dgm:bulletEnabled val="1"/>
        </dgm:presLayoutVars>
      </dgm:prSet>
      <dgm:spPr/>
    </dgm:pt>
    <dgm:pt modelId="{AFA41971-9E71-4D16-99A5-258812E25996}" type="pres">
      <dgm:prSet presAssocID="{CFC7C4B9-57D7-45CF-B6F7-8BCDB097E0BD}" presName="spNode" presStyleCnt="0"/>
      <dgm:spPr/>
    </dgm:pt>
    <dgm:pt modelId="{21457B79-1F96-46E8-B224-50CE73EF3F16}" type="pres">
      <dgm:prSet presAssocID="{0F5301D1-ECB9-48CA-BF1C-5D9D2ABB22F3}" presName="sibTrans" presStyleLbl="sibTrans1D1" presStyleIdx="1" presStyleCnt="5"/>
      <dgm:spPr/>
    </dgm:pt>
    <dgm:pt modelId="{3B1466EE-B242-45ED-B33D-D416B3BEF5AA}" type="pres">
      <dgm:prSet presAssocID="{B2C3C7D5-891E-4DF2-8D86-3D0074917473}" presName="node" presStyleLbl="node1" presStyleIdx="2" presStyleCnt="5">
        <dgm:presLayoutVars>
          <dgm:bulletEnabled val="1"/>
        </dgm:presLayoutVars>
      </dgm:prSet>
      <dgm:spPr/>
    </dgm:pt>
    <dgm:pt modelId="{75EAFDA5-D780-4F96-A34C-F5F5E3538D44}" type="pres">
      <dgm:prSet presAssocID="{B2C3C7D5-891E-4DF2-8D86-3D0074917473}" presName="spNode" presStyleCnt="0"/>
      <dgm:spPr/>
    </dgm:pt>
    <dgm:pt modelId="{642CA7B1-7E17-47B1-AA55-AA0977AEF80A}" type="pres">
      <dgm:prSet presAssocID="{59081079-A74F-4660-B393-4E95867FB5E9}" presName="sibTrans" presStyleLbl="sibTrans1D1" presStyleIdx="2" presStyleCnt="5"/>
      <dgm:spPr/>
    </dgm:pt>
    <dgm:pt modelId="{EFD7F8D2-5458-4190-84FD-8EB5B63D8731}" type="pres">
      <dgm:prSet presAssocID="{5E0E5055-384D-4731-8F60-C2C994700D82}" presName="node" presStyleLbl="node1" presStyleIdx="3" presStyleCnt="5">
        <dgm:presLayoutVars>
          <dgm:bulletEnabled val="1"/>
        </dgm:presLayoutVars>
      </dgm:prSet>
      <dgm:spPr/>
    </dgm:pt>
    <dgm:pt modelId="{C0B95AC7-3DFB-47AC-ACD8-0B666A585A59}" type="pres">
      <dgm:prSet presAssocID="{5E0E5055-384D-4731-8F60-C2C994700D82}" presName="spNode" presStyleCnt="0"/>
      <dgm:spPr/>
    </dgm:pt>
    <dgm:pt modelId="{7901F1D8-3E7C-4B46-A3C1-357FD1694D43}" type="pres">
      <dgm:prSet presAssocID="{C2F4EC43-7CE7-433C-A34E-80D73BBD387A}" presName="sibTrans" presStyleLbl="sibTrans1D1" presStyleIdx="3" presStyleCnt="5"/>
      <dgm:spPr/>
    </dgm:pt>
    <dgm:pt modelId="{E134823D-92AB-4A90-B276-08C1A31F84E0}" type="pres">
      <dgm:prSet presAssocID="{5DF44BD7-08DC-450E-80DE-1FE7C66BDAE9}" presName="node" presStyleLbl="node1" presStyleIdx="4" presStyleCnt="5">
        <dgm:presLayoutVars>
          <dgm:bulletEnabled val="1"/>
        </dgm:presLayoutVars>
      </dgm:prSet>
      <dgm:spPr/>
    </dgm:pt>
    <dgm:pt modelId="{6DF45966-DEA9-4396-8DB1-8FD5A6843185}" type="pres">
      <dgm:prSet presAssocID="{5DF44BD7-08DC-450E-80DE-1FE7C66BDAE9}" presName="spNode" presStyleCnt="0"/>
      <dgm:spPr/>
    </dgm:pt>
    <dgm:pt modelId="{3A7227E9-4FFE-4744-A23C-ACA1122DF4B1}" type="pres">
      <dgm:prSet presAssocID="{E43AD0C4-9225-4A1E-83A2-D95B8EF3A601}" presName="sibTrans" presStyleLbl="sibTrans1D1" presStyleIdx="4" presStyleCnt="5"/>
      <dgm:spPr/>
    </dgm:pt>
  </dgm:ptLst>
  <dgm:cxnLst>
    <dgm:cxn modelId="{0EC1B90D-1691-4891-9A9B-960E9CEF4001}" type="presOf" srcId="{B2C3C7D5-891E-4DF2-8D86-3D0074917473}" destId="{3B1466EE-B242-45ED-B33D-D416B3BEF5AA}" srcOrd="0" destOrd="0" presId="urn:microsoft.com/office/officeart/2005/8/layout/cycle5"/>
    <dgm:cxn modelId="{9758260E-4287-4C23-8E24-14A0C6D7554A}" type="presOf" srcId="{C2F4EC43-7CE7-433C-A34E-80D73BBD387A}" destId="{7901F1D8-3E7C-4B46-A3C1-357FD1694D43}" srcOrd="0" destOrd="0" presId="urn:microsoft.com/office/officeart/2005/8/layout/cycle5"/>
    <dgm:cxn modelId="{6308FD21-22B2-45DF-8096-2387150B6E1C}" srcId="{16774D99-E0B9-455A-AD0B-B07A13C4B402}" destId="{B2C3C7D5-891E-4DF2-8D86-3D0074917473}" srcOrd="2" destOrd="0" parTransId="{07E45B40-2331-45BD-9657-B6D0D623DEDF}" sibTransId="{59081079-A74F-4660-B393-4E95867FB5E9}"/>
    <dgm:cxn modelId="{18025430-34AF-48C6-9F54-D10F133A7B2D}" srcId="{16774D99-E0B9-455A-AD0B-B07A13C4B402}" destId="{5E0E5055-384D-4731-8F60-C2C994700D82}" srcOrd="3" destOrd="0" parTransId="{7F06F1CB-0DDA-400B-90FA-1295EB1F1897}" sibTransId="{C2F4EC43-7CE7-433C-A34E-80D73BBD387A}"/>
    <dgm:cxn modelId="{B5245B60-EF34-4EAE-9729-D1377530C70E}" type="presOf" srcId="{59081079-A74F-4660-B393-4E95867FB5E9}" destId="{642CA7B1-7E17-47B1-AA55-AA0977AEF80A}" srcOrd="0" destOrd="0" presId="urn:microsoft.com/office/officeart/2005/8/layout/cycle5"/>
    <dgm:cxn modelId="{24036366-E1CA-459D-8B13-A30636A84B31}" type="presOf" srcId="{E43AD0C4-9225-4A1E-83A2-D95B8EF3A601}" destId="{3A7227E9-4FFE-4744-A23C-ACA1122DF4B1}" srcOrd="0" destOrd="0" presId="urn:microsoft.com/office/officeart/2005/8/layout/cycle5"/>
    <dgm:cxn modelId="{A5C05C7A-02A7-493E-9B6D-D1CC81D9D748}" type="presOf" srcId="{0F5301D1-ECB9-48CA-BF1C-5D9D2ABB22F3}" destId="{21457B79-1F96-46E8-B224-50CE73EF3F16}" srcOrd="0" destOrd="0" presId="urn:microsoft.com/office/officeart/2005/8/layout/cycle5"/>
    <dgm:cxn modelId="{0CD8EE8B-9500-4D3E-930C-5D2F8AC08347}" type="presOf" srcId="{4BC3BAE4-96E4-419A-868E-624A4D107929}" destId="{5B255385-7ED6-4C15-9101-2A47FF7588B4}" srcOrd="0" destOrd="0" presId="urn:microsoft.com/office/officeart/2005/8/layout/cycle5"/>
    <dgm:cxn modelId="{6AA69EA1-5298-484F-BF5A-83DCB3A18319}" type="presOf" srcId="{CFC7C4B9-57D7-45CF-B6F7-8BCDB097E0BD}" destId="{3829FF6E-E216-41BB-B72D-117D3A62A816}" srcOrd="0" destOrd="0" presId="urn:microsoft.com/office/officeart/2005/8/layout/cycle5"/>
    <dgm:cxn modelId="{88EF38A9-D63D-4DB2-B587-85CD7B0E557B}" type="presOf" srcId="{5E0E5055-384D-4731-8F60-C2C994700D82}" destId="{EFD7F8D2-5458-4190-84FD-8EB5B63D8731}" srcOrd="0" destOrd="0" presId="urn:microsoft.com/office/officeart/2005/8/layout/cycle5"/>
    <dgm:cxn modelId="{58178FA9-AFB6-4596-BEBB-4ABFAD487ADB}" srcId="{16774D99-E0B9-455A-AD0B-B07A13C4B402}" destId="{4BC3BAE4-96E4-419A-868E-624A4D107929}" srcOrd="0" destOrd="0" parTransId="{00FC828E-79E6-4D84-A7B9-3C9036EE9048}" sibTransId="{A44AE8AA-A34A-402A-90B8-03475A07B2A2}"/>
    <dgm:cxn modelId="{73C539CB-2F22-418E-9672-31E533B9CA20}" type="presOf" srcId="{A44AE8AA-A34A-402A-90B8-03475A07B2A2}" destId="{53007FFD-3F05-4477-95C2-914BF55E85FA}" srcOrd="0" destOrd="0" presId="urn:microsoft.com/office/officeart/2005/8/layout/cycle5"/>
    <dgm:cxn modelId="{45630ECE-DBEE-496F-99F4-77C1D749035E}" srcId="{16774D99-E0B9-455A-AD0B-B07A13C4B402}" destId="{CFC7C4B9-57D7-45CF-B6F7-8BCDB097E0BD}" srcOrd="1" destOrd="0" parTransId="{425CC722-25C2-4F5E-9D10-0F73457A47D2}" sibTransId="{0F5301D1-ECB9-48CA-BF1C-5D9D2ABB22F3}"/>
    <dgm:cxn modelId="{B509FDD9-8203-49C5-83E3-19E078916CF0}" type="presOf" srcId="{16774D99-E0B9-455A-AD0B-B07A13C4B402}" destId="{92AC26CE-9FB5-40DE-A18A-6B306F1357FE}" srcOrd="0" destOrd="0" presId="urn:microsoft.com/office/officeart/2005/8/layout/cycle5"/>
    <dgm:cxn modelId="{342A24E4-068D-45D4-8D92-35C78E9CBD0E}" srcId="{16774D99-E0B9-455A-AD0B-B07A13C4B402}" destId="{5DF44BD7-08DC-450E-80DE-1FE7C66BDAE9}" srcOrd="4" destOrd="0" parTransId="{CCF64EBC-3D90-4F05-9A7E-AA4DC6A0A8FA}" sibTransId="{E43AD0C4-9225-4A1E-83A2-D95B8EF3A601}"/>
    <dgm:cxn modelId="{A61AE6E4-2F16-4574-ABC7-4AC72FE5CAF0}" type="presOf" srcId="{5DF44BD7-08DC-450E-80DE-1FE7C66BDAE9}" destId="{E134823D-92AB-4A90-B276-08C1A31F84E0}" srcOrd="0" destOrd="0" presId="urn:microsoft.com/office/officeart/2005/8/layout/cycle5"/>
    <dgm:cxn modelId="{B784AF54-2C5A-4F06-86F2-BB95DEE50854}" type="presParOf" srcId="{92AC26CE-9FB5-40DE-A18A-6B306F1357FE}" destId="{5B255385-7ED6-4C15-9101-2A47FF7588B4}" srcOrd="0" destOrd="0" presId="urn:microsoft.com/office/officeart/2005/8/layout/cycle5"/>
    <dgm:cxn modelId="{78B03B27-6632-4A7B-A5E6-33F2E2F9DC31}" type="presParOf" srcId="{92AC26CE-9FB5-40DE-A18A-6B306F1357FE}" destId="{2328A3B2-C6E0-4919-89C5-FFCDCFB33238}" srcOrd="1" destOrd="0" presId="urn:microsoft.com/office/officeart/2005/8/layout/cycle5"/>
    <dgm:cxn modelId="{6C4AA684-F27A-4F80-8A83-80885E57F90E}" type="presParOf" srcId="{92AC26CE-9FB5-40DE-A18A-6B306F1357FE}" destId="{53007FFD-3F05-4477-95C2-914BF55E85FA}" srcOrd="2" destOrd="0" presId="urn:microsoft.com/office/officeart/2005/8/layout/cycle5"/>
    <dgm:cxn modelId="{4097D586-E706-4269-94B4-22165BAFA8EF}" type="presParOf" srcId="{92AC26CE-9FB5-40DE-A18A-6B306F1357FE}" destId="{3829FF6E-E216-41BB-B72D-117D3A62A816}" srcOrd="3" destOrd="0" presId="urn:microsoft.com/office/officeart/2005/8/layout/cycle5"/>
    <dgm:cxn modelId="{160C7E21-03A8-4E05-AA7D-0FFF065D07FD}" type="presParOf" srcId="{92AC26CE-9FB5-40DE-A18A-6B306F1357FE}" destId="{AFA41971-9E71-4D16-99A5-258812E25996}" srcOrd="4" destOrd="0" presId="urn:microsoft.com/office/officeart/2005/8/layout/cycle5"/>
    <dgm:cxn modelId="{47719D9F-8D05-4CDD-8A7F-EFBD8AD0112F}" type="presParOf" srcId="{92AC26CE-9FB5-40DE-A18A-6B306F1357FE}" destId="{21457B79-1F96-46E8-B224-50CE73EF3F16}" srcOrd="5" destOrd="0" presId="urn:microsoft.com/office/officeart/2005/8/layout/cycle5"/>
    <dgm:cxn modelId="{E7E3B316-1316-4CF1-BDA4-40F3DBD8B019}" type="presParOf" srcId="{92AC26CE-9FB5-40DE-A18A-6B306F1357FE}" destId="{3B1466EE-B242-45ED-B33D-D416B3BEF5AA}" srcOrd="6" destOrd="0" presId="urn:microsoft.com/office/officeart/2005/8/layout/cycle5"/>
    <dgm:cxn modelId="{9E5DE126-E508-446C-8A8F-6D7F400B337C}" type="presParOf" srcId="{92AC26CE-9FB5-40DE-A18A-6B306F1357FE}" destId="{75EAFDA5-D780-4F96-A34C-F5F5E3538D44}" srcOrd="7" destOrd="0" presId="urn:microsoft.com/office/officeart/2005/8/layout/cycle5"/>
    <dgm:cxn modelId="{E7201AE0-D3B8-4E71-9141-52A868CB5AE6}" type="presParOf" srcId="{92AC26CE-9FB5-40DE-A18A-6B306F1357FE}" destId="{642CA7B1-7E17-47B1-AA55-AA0977AEF80A}" srcOrd="8" destOrd="0" presId="urn:microsoft.com/office/officeart/2005/8/layout/cycle5"/>
    <dgm:cxn modelId="{856E2C30-C1DA-4AF5-8361-95E311CB0F1E}" type="presParOf" srcId="{92AC26CE-9FB5-40DE-A18A-6B306F1357FE}" destId="{EFD7F8D2-5458-4190-84FD-8EB5B63D8731}" srcOrd="9" destOrd="0" presId="urn:microsoft.com/office/officeart/2005/8/layout/cycle5"/>
    <dgm:cxn modelId="{2471122B-80EA-4B3B-868B-5088F343D719}" type="presParOf" srcId="{92AC26CE-9FB5-40DE-A18A-6B306F1357FE}" destId="{C0B95AC7-3DFB-47AC-ACD8-0B666A585A59}" srcOrd="10" destOrd="0" presId="urn:microsoft.com/office/officeart/2005/8/layout/cycle5"/>
    <dgm:cxn modelId="{ADA8AFBD-127A-4B6A-AC84-F7C4F3282C52}" type="presParOf" srcId="{92AC26CE-9FB5-40DE-A18A-6B306F1357FE}" destId="{7901F1D8-3E7C-4B46-A3C1-357FD1694D43}" srcOrd="11" destOrd="0" presId="urn:microsoft.com/office/officeart/2005/8/layout/cycle5"/>
    <dgm:cxn modelId="{D9D1252C-1D5D-4C36-8752-03AF816E930A}" type="presParOf" srcId="{92AC26CE-9FB5-40DE-A18A-6B306F1357FE}" destId="{E134823D-92AB-4A90-B276-08C1A31F84E0}" srcOrd="12" destOrd="0" presId="urn:microsoft.com/office/officeart/2005/8/layout/cycle5"/>
    <dgm:cxn modelId="{0A7AA312-05E0-40AD-835A-672999524A01}" type="presParOf" srcId="{92AC26CE-9FB5-40DE-A18A-6B306F1357FE}" destId="{6DF45966-DEA9-4396-8DB1-8FD5A6843185}" srcOrd="13" destOrd="0" presId="urn:microsoft.com/office/officeart/2005/8/layout/cycle5"/>
    <dgm:cxn modelId="{B12B27B5-43D1-485E-A3FC-AFAD5D7045B7}" type="presParOf" srcId="{92AC26CE-9FB5-40DE-A18A-6B306F1357FE}" destId="{3A7227E9-4FFE-4744-A23C-ACA1122DF4B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0C14-C434-486F-8AD8-06E4A66E2B5D}">
      <dsp:nvSpPr>
        <dsp:cNvPr id="0" name=""/>
        <dsp:cNvSpPr/>
      </dsp:nvSpPr>
      <dsp:spPr>
        <a:xfrm>
          <a:off x="7669" y="1024598"/>
          <a:ext cx="2292425" cy="1375455"/>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Financial Analysis</a:t>
          </a:r>
        </a:p>
      </dsp:txBody>
      <dsp:txXfrm>
        <a:off x="47955" y="1064884"/>
        <a:ext cx="2211853" cy="1294883"/>
      </dsp:txXfrm>
    </dsp:sp>
    <dsp:sp modelId="{210C03DA-9DD5-426F-A130-02AC9719B4A8}">
      <dsp:nvSpPr>
        <dsp:cNvPr id="0" name=""/>
        <dsp:cNvSpPr/>
      </dsp:nvSpPr>
      <dsp:spPr>
        <a:xfrm>
          <a:off x="2529338" y="1428065"/>
          <a:ext cx="485994" cy="568521"/>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29338" y="1541769"/>
        <a:ext cx="340196" cy="341113"/>
      </dsp:txXfrm>
    </dsp:sp>
    <dsp:sp modelId="{0FFB56F4-59DC-413A-91E8-0F5C9BF0C2E8}">
      <dsp:nvSpPr>
        <dsp:cNvPr id="0" name=""/>
        <dsp:cNvSpPr/>
      </dsp:nvSpPr>
      <dsp:spPr>
        <a:xfrm>
          <a:off x="3217065" y="1024598"/>
          <a:ext cx="2292425" cy="1375455"/>
        </a:xfrm>
        <a:prstGeom prst="roundRect">
          <a:avLst>
            <a:gd name="adj" fmla="val 10000"/>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Market Analysis</a:t>
          </a:r>
        </a:p>
      </dsp:txBody>
      <dsp:txXfrm>
        <a:off x="3257351" y="1064884"/>
        <a:ext cx="2211853" cy="1294883"/>
      </dsp:txXfrm>
    </dsp:sp>
    <dsp:sp modelId="{703B4C4A-F8F5-4A5D-953C-5AEA7654D00A}">
      <dsp:nvSpPr>
        <dsp:cNvPr id="0" name=""/>
        <dsp:cNvSpPr/>
      </dsp:nvSpPr>
      <dsp:spPr>
        <a:xfrm>
          <a:off x="5738733" y="1428065"/>
          <a:ext cx="485994" cy="568521"/>
        </a:xfrm>
        <a:prstGeom prst="rightArrow">
          <a:avLst>
            <a:gd name="adj1" fmla="val 60000"/>
            <a:gd name="adj2" fmla="val 50000"/>
          </a:avLst>
        </a:prstGeom>
        <a:gradFill rotWithShape="0">
          <a:gsLst>
            <a:gs pos="0">
              <a:schemeClr val="accent1">
                <a:shade val="90000"/>
                <a:hueOff val="271295"/>
                <a:satOff val="-626"/>
                <a:lumOff val="19871"/>
                <a:alphaOff val="0"/>
                <a:satMod val="103000"/>
                <a:lumMod val="102000"/>
                <a:tint val="94000"/>
              </a:schemeClr>
            </a:gs>
            <a:gs pos="50000">
              <a:schemeClr val="accent1">
                <a:shade val="90000"/>
                <a:hueOff val="271295"/>
                <a:satOff val="-626"/>
                <a:lumOff val="19871"/>
                <a:alphaOff val="0"/>
                <a:satMod val="110000"/>
                <a:lumMod val="100000"/>
                <a:shade val="100000"/>
              </a:schemeClr>
            </a:gs>
            <a:gs pos="100000">
              <a:schemeClr val="accent1">
                <a:shade val="90000"/>
                <a:hueOff val="271295"/>
                <a:satOff val="-626"/>
                <a:lumOff val="1987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38733" y="1541769"/>
        <a:ext cx="340196" cy="341113"/>
      </dsp:txXfrm>
    </dsp:sp>
    <dsp:sp modelId="{71D50D39-7436-4323-B004-78E4E6FA6D29}">
      <dsp:nvSpPr>
        <dsp:cNvPr id="0" name=""/>
        <dsp:cNvSpPr/>
      </dsp:nvSpPr>
      <dsp:spPr>
        <a:xfrm>
          <a:off x="6426461" y="1024598"/>
          <a:ext cx="2292425" cy="1375455"/>
        </a:xfrm>
        <a:prstGeom prst="roundRect">
          <a:avLst>
            <a:gd name="adj" fmla="val 10000"/>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In-Network vs. Out-of-Network</a:t>
          </a:r>
        </a:p>
      </dsp:txBody>
      <dsp:txXfrm>
        <a:off x="6466747" y="1064884"/>
        <a:ext cx="2211853" cy="1294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55385-7ED6-4C15-9101-2A47FF7588B4}">
      <dsp:nvSpPr>
        <dsp:cNvPr id="0" name=""/>
        <dsp:cNvSpPr/>
      </dsp:nvSpPr>
      <dsp:spPr>
        <a:xfrm>
          <a:off x="3031503" y="2207"/>
          <a:ext cx="1350150" cy="877597"/>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Financial Analysis</a:t>
          </a:r>
        </a:p>
      </dsp:txBody>
      <dsp:txXfrm>
        <a:off x="3074344" y="45048"/>
        <a:ext cx="1264468" cy="791915"/>
      </dsp:txXfrm>
    </dsp:sp>
    <dsp:sp modelId="{53007FFD-3F05-4477-95C2-914BF55E85FA}">
      <dsp:nvSpPr>
        <dsp:cNvPr id="0" name=""/>
        <dsp:cNvSpPr/>
      </dsp:nvSpPr>
      <dsp:spPr>
        <a:xfrm>
          <a:off x="1953998" y="441006"/>
          <a:ext cx="3505161" cy="3505161"/>
        </a:xfrm>
        <a:custGeom>
          <a:avLst/>
          <a:gdLst/>
          <a:ahLst/>
          <a:cxnLst/>
          <a:rect l="0" t="0" r="0" b="0"/>
          <a:pathLst>
            <a:path>
              <a:moveTo>
                <a:pt x="2608343" y="223133"/>
              </a:moveTo>
              <a:arcTo wR="1752580" hR="1752580" stAng="17953684" swAng="1211144"/>
            </a:path>
          </a:pathLst>
        </a:custGeom>
        <a:noFill/>
        <a:ln w="6350" cap="flat" cmpd="sng" algn="ctr">
          <a:solidFill>
            <a:schemeClr val="accent1">
              <a:shade val="90000"/>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829FF6E-E216-41BB-B72D-117D3A62A816}">
      <dsp:nvSpPr>
        <dsp:cNvPr id="0" name=""/>
        <dsp:cNvSpPr/>
      </dsp:nvSpPr>
      <dsp:spPr>
        <a:xfrm>
          <a:off x="4698307" y="1213211"/>
          <a:ext cx="1350150" cy="877597"/>
        </a:xfrm>
        <a:prstGeom prst="roundRect">
          <a:avLst/>
        </a:prstGeom>
        <a:gradFill rotWithShape="0">
          <a:gsLst>
            <a:gs pos="0">
              <a:schemeClr val="accent1">
                <a:shade val="80000"/>
                <a:hueOff val="67816"/>
                <a:satOff val="1294"/>
                <a:lumOff val="5714"/>
                <a:alphaOff val="0"/>
                <a:satMod val="103000"/>
                <a:lumMod val="102000"/>
                <a:tint val="94000"/>
              </a:schemeClr>
            </a:gs>
            <a:gs pos="50000">
              <a:schemeClr val="accent1">
                <a:shade val="80000"/>
                <a:hueOff val="67816"/>
                <a:satOff val="1294"/>
                <a:lumOff val="5714"/>
                <a:alphaOff val="0"/>
                <a:satMod val="110000"/>
                <a:lumMod val="100000"/>
                <a:shade val="100000"/>
              </a:schemeClr>
            </a:gs>
            <a:gs pos="100000">
              <a:schemeClr val="accent1">
                <a:shade val="80000"/>
                <a:hueOff val="67816"/>
                <a:satOff val="1294"/>
                <a:lumOff val="57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Market Analysis</a:t>
          </a:r>
        </a:p>
      </dsp:txBody>
      <dsp:txXfrm>
        <a:off x="4741148" y="1256052"/>
        <a:ext cx="1264468" cy="791915"/>
      </dsp:txXfrm>
    </dsp:sp>
    <dsp:sp modelId="{21457B79-1F96-46E8-B224-50CE73EF3F16}">
      <dsp:nvSpPr>
        <dsp:cNvPr id="0" name=""/>
        <dsp:cNvSpPr/>
      </dsp:nvSpPr>
      <dsp:spPr>
        <a:xfrm>
          <a:off x="1953998" y="441006"/>
          <a:ext cx="3505161" cy="3505161"/>
        </a:xfrm>
        <a:custGeom>
          <a:avLst/>
          <a:gdLst/>
          <a:ahLst/>
          <a:cxnLst/>
          <a:rect l="0" t="0" r="0" b="0"/>
          <a:pathLst>
            <a:path>
              <a:moveTo>
                <a:pt x="3500952" y="1873966"/>
              </a:moveTo>
              <a:arcTo wR="1752580" hR="1752580" stAng="21838292" swAng="1359421"/>
            </a:path>
          </a:pathLst>
        </a:custGeom>
        <a:noFill/>
        <a:ln w="6350" cap="flat" cmpd="sng" algn="ctr">
          <a:solidFill>
            <a:schemeClr val="accent1">
              <a:shade val="90000"/>
              <a:hueOff val="67824"/>
              <a:satOff val="-156"/>
              <a:lumOff val="4968"/>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B1466EE-B242-45ED-B33D-D416B3BEF5AA}">
      <dsp:nvSpPr>
        <dsp:cNvPr id="0" name=""/>
        <dsp:cNvSpPr/>
      </dsp:nvSpPr>
      <dsp:spPr>
        <a:xfrm>
          <a:off x="4061644" y="3172656"/>
          <a:ext cx="1350150" cy="877597"/>
        </a:xfrm>
        <a:prstGeom prst="round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Payer Transparency Analysis</a:t>
          </a:r>
        </a:p>
      </dsp:txBody>
      <dsp:txXfrm>
        <a:off x="4104485" y="3215497"/>
        <a:ext cx="1264468" cy="791915"/>
      </dsp:txXfrm>
    </dsp:sp>
    <dsp:sp modelId="{642CA7B1-7E17-47B1-AA55-AA0977AEF80A}">
      <dsp:nvSpPr>
        <dsp:cNvPr id="0" name=""/>
        <dsp:cNvSpPr/>
      </dsp:nvSpPr>
      <dsp:spPr>
        <a:xfrm>
          <a:off x="1953998" y="441006"/>
          <a:ext cx="3505161" cy="3505161"/>
        </a:xfrm>
        <a:custGeom>
          <a:avLst/>
          <a:gdLst/>
          <a:ahLst/>
          <a:cxnLst/>
          <a:rect l="0" t="0" r="0" b="0"/>
          <a:pathLst>
            <a:path>
              <a:moveTo>
                <a:pt x="1967552" y="3491927"/>
              </a:moveTo>
              <a:arcTo wR="1752580" hR="1752580" stAng="4977261" swAng="845478"/>
            </a:path>
          </a:pathLst>
        </a:custGeom>
        <a:noFill/>
        <a:ln w="6350" cap="flat" cmpd="sng" algn="ctr">
          <a:solidFill>
            <a:schemeClr val="accent1">
              <a:shade val="90000"/>
              <a:hueOff val="135647"/>
              <a:satOff val="-313"/>
              <a:lumOff val="9936"/>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FD7F8D2-5458-4190-84FD-8EB5B63D8731}">
      <dsp:nvSpPr>
        <dsp:cNvPr id="0" name=""/>
        <dsp:cNvSpPr/>
      </dsp:nvSpPr>
      <dsp:spPr>
        <a:xfrm>
          <a:off x="2001362" y="3172656"/>
          <a:ext cx="1350150" cy="877597"/>
        </a:xfrm>
        <a:prstGeom prst="roundRect">
          <a:avLst/>
        </a:prstGeom>
        <a:gradFill rotWithShape="0">
          <a:gsLst>
            <a:gs pos="0">
              <a:schemeClr val="accent1">
                <a:shade val="80000"/>
                <a:hueOff val="203448"/>
                <a:satOff val="3881"/>
                <a:lumOff val="17141"/>
                <a:alphaOff val="0"/>
                <a:satMod val="103000"/>
                <a:lumMod val="102000"/>
                <a:tint val="94000"/>
              </a:schemeClr>
            </a:gs>
            <a:gs pos="50000">
              <a:schemeClr val="accent1">
                <a:shade val="80000"/>
                <a:hueOff val="203448"/>
                <a:satOff val="3881"/>
                <a:lumOff val="17141"/>
                <a:alphaOff val="0"/>
                <a:satMod val="110000"/>
                <a:lumMod val="100000"/>
                <a:shade val="100000"/>
              </a:schemeClr>
            </a:gs>
            <a:gs pos="100000">
              <a:schemeClr val="accent1">
                <a:shade val="80000"/>
                <a:hueOff val="203448"/>
                <a:satOff val="3881"/>
                <a:lumOff val="171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Ease of Patient Access/ Payer Admin Burden</a:t>
          </a:r>
        </a:p>
      </dsp:txBody>
      <dsp:txXfrm>
        <a:off x="2044203" y="3215497"/>
        <a:ext cx="1264468" cy="791915"/>
      </dsp:txXfrm>
    </dsp:sp>
    <dsp:sp modelId="{7901F1D8-3E7C-4B46-A3C1-357FD1694D43}">
      <dsp:nvSpPr>
        <dsp:cNvPr id="0" name=""/>
        <dsp:cNvSpPr/>
      </dsp:nvSpPr>
      <dsp:spPr>
        <a:xfrm>
          <a:off x="1953998" y="441006"/>
          <a:ext cx="3505161" cy="3505161"/>
        </a:xfrm>
        <a:custGeom>
          <a:avLst/>
          <a:gdLst/>
          <a:ahLst/>
          <a:cxnLst/>
          <a:rect l="0" t="0" r="0" b="0"/>
          <a:pathLst>
            <a:path>
              <a:moveTo>
                <a:pt x="185894" y="2538095"/>
              </a:moveTo>
              <a:arcTo wR="1752580" hR="1752580" stAng="9202287" swAng="1359421"/>
            </a:path>
          </a:pathLst>
        </a:custGeom>
        <a:noFill/>
        <a:ln w="6350" cap="flat" cmpd="sng" algn="ctr">
          <a:solidFill>
            <a:schemeClr val="accent1">
              <a:shade val="90000"/>
              <a:hueOff val="203471"/>
              <a:satOff val="-469"/>
              <a:lumOff val="1490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134823D-92AB-4A90-B276-08C1A31F84E0}">
      <dsp:nvSpPr>
        <dsp:cNvPr id="0" name=""/>
        <dsp:cNvSpPr/>
      </dsp:nvSpPr>
      <dsp:spPr>
        <a:xfrm>
          <a:off x="1364700" y="1213211"/>
          <a:ext cx="1350150" cy="877597"/>
        </a:xfrm>
        <a:prstGeom prst="round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DTE Strategy</a:t>
          </a:r>
        </a:p>
      </dsp:txBody>
      <dsp:txXfrm>
        <a:off x="1407541" y="1256052"/>
        <a:ext cx="1264468" cy="791915"/>
      </dsp:txXfrm>
    </dsp:sp>
    <dsp:sp modelId="{3A7227E9-4FFE-4744-A23C-ACA1122DF4B1}">
      <dsp:nvSpPr>
        <dsp:cNvPr id="0" name=""/>
        <dsp:cNvSpPr/>
      </dsp:nvSpPr>
      <dsp:spPr>
        <a:xfrm>
          <a:off x="1953998" y="441006"/>
          <a:ext cx="3505161" cy="3505161"/>
        </a:xfrm>
        <a:custGeom>
          <a:avLst/>
          <a:gdLst/>
          <a:ahLst/>
          <a:cxnLst/>
          <a:rect l="0" t="0" r="0" b="0"/>
          <a:pathLst>
            <a:path>
              <a:moveTo>
                <a:pt x="421621" y="612366"/>
              </a:moveTo>
              <a:arcTo wR="1752580" hR="1752580" stAng="13235172" swAng="1211144"/>
            </a:path>
          </a:pathLst>
        </a:custGeom>
        <a:noFill/>
        <a:ln w="6350" cap="flat" cmpd="sng" algn="ctr">
          <a:solidFill>
            <a:schemeClr val="accent1">
              <a:shade val="90000"/>
              <a:hueOff val="271295"/>
              <a:satOff val="-626"/>
              <a:lumOff val="1987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55385-7ED6-4C15-9101-2A47FF7588B4}">
      <dsp:nvSpPr>
        <dsp:cNvPr id="0" name=""/>
        <dsp:cNvSpPr/>
      </dsp:nvSpPr>
      <dsp:spPr>
        <a:xfrm>
          <a:off x="3031503" y="2207"/>
          <a:ext cx="1350150" cy="877597"/>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Financial Analysis</a:t>
          </a:r>
        </a:p>
      </dsp:txBody>
      <dsp:txXfrm>
        <a:off x="3074344" y="45048"/>
        <a:ext cx="1264468" cy="791915"/>
      </dsp:txXfrm>
    </dsp:sp>
    <dsp:sp modelId="{53007FFD-3F05-4477-95C2-914BF55E85FA}">
      <dsp:nvSpPr>
        <dsp:cNvPr id="0" name=""/>
        <dsp:cNvSpPr/>
      </dsp:nvSpPr>
      <dsp:spPr>
        <a:xfrm>
          <a:off x="1953998" y="441006"/>
          <a:ext cx="3505161" cy="3505161"/>
        </a:xfrm>
        <a:custGeom>
          <a:avLst/>
          <a:gdLst/>
          <a:ahLst/>
          <a:cxnLst/>
          <a:rect l="0" t="0" r="0" b="0"/>
          <a:pathLst>
            <a:path>
              <a:moveTo>
                <a:pt x="2608343" y="223133"/>
              </a:moveTo>
              <a:arcTo wR="1752580" hR="1752580" stAng="17953684" swAng="1211144"/>
            </a:path>
          </a:pathLst>
        </a:custGeom>
        <a:noFill/>
        <a:ln w="6350" cap="flat" cmpd="sng" algn="ctr">
          <a:solidFill>
            <a:schemeClr val="accent1">
              <a:shade val="90000"/>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829FF6E-E216-41BB-B72D-117D3A62A816}">
      <dsp:nvSpPr>
        <dsp:cNvPr id="0" name=""/>
        <dsp:cNvSpPr/>
      </dsp:nvSpPr>
      <dsp:spPr>
        <a:xfrm>
          <a:off x="4698307" y="1213211"/>
          <a:ext cx="1350150" cy="877597"/>
        </a:xfrm>
        <a:prstGeom prst="roundRect">
          <a:avLst/>
        </a:prstGeom>
        <a:gradFill rotWithShape="0">
          <a:gsLst>
            <a:gs pos="0">
              <a:schemeClr val="accent1">
                <a:shade val="80000"/>
                <a:hueOff val="67816"/>
                <a:satOff val="1294"/>
                <a:lumOff val="5714"/>
                <a:alphaOff val="0"/>
                <a:satMod val="103000"/>
                <a:lumMod val="102000"/>
                <a:tint val="94000"/>
              </a:schemeClr>
            </a:gs>
            <a:gs pos="50000">
              <a:schemeClr val="accent1">
                <a:shade val="80000"/>
                <a:hueOff val="67816"/>
                <a:satOff val="1294"/>
                <a:lumOff val="5714"/>
                <a:alphaOff val="0"/>
                <a:satMod val="110000"/>
                <a:lumMod val="100000"/>
                <a:shade val="100000"/>
              </a:schemeClr>
            </a:gs>
            <a:gs pos="100000">
              <a:schemeClr val="accent1">
                <a:shade val="80000"/>
                <a:hueOff val="67816"/>
                <a:satOff val="1294"/>
                <a:lumOff val="57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Market Analysis</a:t>
          </a:r>
        </a:p>
      </dsp:txBody>
      <dsp:txXfrm>
        <a:off x="4741148" y="1256052"/>
        <a:ext cx="1264468" cy="791915"/>
      </dsp:txXfrm>
    </dsp:sp>
    <dsp:sp modelId="{21457B79-1F96-46E8-B224-50CE73EF3F16}">
      <dsp:nvSpPr>
        <dsp:cNvPr id="0" name=""/>
        <dsp:cNvSpPr/>
      </dsp:nvSpPr>
      <dsp:spPr>
        <a:xfrm>
          <a:off x="1953998" y="441006"/>
          <a:ext cx="3505161" cy="3505161"/>
        </a:xfrm>
        <a:custGeom>
          <a:avLst/>
          <a:gdLst/>
          <a:ahLst/>
          <a:cxnLst/>
          <a:rect l="0" t="0" r="0" b="0"/>
          <a:pathLst>
            <a:path>
              <a:moveTo>
                <a:pt x="3500952" y="1873966"/>
              </a:moveTo>
              <a:arcTo wR="1752580" hR="1752580" stAng="21838292" swAng="1359421"/>
            </a:path>
          </a:pathLst>
        </a:custGeom>
        <a:noFill/>
        <a:ln w="6350" cap="flat" cmpd="sng" algn="ctr">
          <a:solidFill>
            <a:schemeClr val="accent1">
              <a:shade val="90000"/>
              <a:hueOff val="67824"/>
              <a:satOff val="-156"/>
              <a:lumOff val="4968"/>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B1466EE-B242-45ED-B33D-D416B3BEF5AA}">
      <dsp:nvSpPr>
        <dsp:cNvPr id="0" name=""/>
        <dsp:cNvSpPr/>
      </dsp:nvSpPr>
      <dsp:spPr>
        <a:xfrm>
          <a:off x="4061644" y="3172656"/>
          <a:ext cx="1350150" cy="877597"/>
        </a:xfrm>
        <a:prstGeom prst="round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Payer Transparency Analysis</a:t>
          </a:r>
        </a:p>
      </dsp:txBody>
      <dsp:txXfrm>
        <a:off x="4104485" y="3215497"/>
        <a:ext cx="1264468" cy="791915"/>
      </dsp:txXfrm>
    </dsp:sp>
    <dsp:sp modelId="{642CA7B1-7E17-47B1-AA55-AA0977AEF80A}">
      <dsp:nvSpPr>
        <dsp:cNvPr id="0" name=""/>
        <dsp:cNvSpPr/>
      </dsp:nvSpPr>
      <dsp:spPr>
        <a:xfrm>
          <a:off x="1953998" y="441006"/>
          <a:ext cx="3505161" cy="3505161"/>
        </a:xfrm>
        <a:custGeom>
          <a:avLst/>
          <a:gdLst/>
          <a:ahLst/>
          <a:cxnLst/>
          <a:rect l="0" t="0" r="0" b="0"/>
          <a:pathLst>
            <a:path>
              <a:moveTo>
                <a:pt x="1967552" y="3491927"/>
              </a:moveTo>
              <a:arcTo wR="1752580" hR="1752580" stAng="4977261" swAng="845478"/>
            </a:path>
          </a:pathLst>
        </a:custGeom>
        <a:noFill/>
        <a:ln w="6350" cap="flat" cmpd="sng" algn="ctr">
          <a:solidFill>
            <a:schemeClr val="accent1">
              <a:shade val="90000"/>
              <a:hueOff val="135647"/>
              <a:satOff val="-313"/>
              <a:lumOff val="9936"/>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FD7F8D2-5458-4190-84FD-8EB5B63D8731}">
      <dsp:nvSpPr>
        <dsp:cNvPr id="0" name=""/>
        <dsp:cNvSpPr/>
      </dsp:nvSpPr>
      <dsp:spPr>
        <a:xfrm>
          <a:off x="2001362" y="3172656"/>
          <a:ext cx="1350150" cy="877597"/>
        </a:xfrm>
        <a:prstGeom prst="roundRect">
          <a:avLst/>
        </a:prstGeom>
        <a:gradFill rotWithShape="0">
          <a:gsLst>
            <a:gs pos="0">
              <a:schemeClr val="accent1">
                <a:shade val="80000"/>
                <a:hueOff val="203448"/>
                <a:satOff val="3881"/>
                <a:lumOff val="17141"/>
                <a:alphaOff val="0"/>
                <a:satMod val="103000"/>
                <a:lumMod val="102000"/>
                <a:tint val="94000"/>
              </a:schemeClr>
            </a:gs>
            <a:gs pos="50000">
              <a:schemeClr val="accent1">
                <a:shade val="80000"/>
                <a:hueOff val="203448"/>
                <a:satOff val="3881"/>
                <a:lumOff val="17141"/>
                <a:alphaOff val="0"/>
                <a:satMod val="110000"/>
                <a:lumMod val="100000"/>
                <a:shade val="100000"/>
              </a:schemeClr>
            </a:gs>
            <a:gs pos="100000">
              <a:schemeClr val="accent1">
                <a:shade val="80000"/>
                <a:hueOff val="203448"/>
                <a:satOff val="3881"/>
                <a:lumOff val="171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Ease of Patient Access/ Payer Admin Burden</a:t>
          </a:r>
        </a:p>
      </dsp:txBody>
      <dsp:txXfrm>
        <a:off x="2044203" y="3215497"/>
        <a:ext cx="1264468" cy="791915"/>
      </dsp:txXfrm>
    </dsp:sp>
    <dsp:sp modelId="{7901F1D8-3E7C-4B46-A3C1-357FD1694D43}">
      <dsp:nvSpPr>
        <dsp:cNvPr id="0" name=""/>
        <dsp:cNvSpPr/>
      </dsp:nvSpPr>
      <dsp:spPr>
        <a:xfrm>
          <a:off x="1953998" y="441006"/>
          <a:ext cx="3505161" cy="3505161"/>
        </a:xfrm>
        <a:custGeom>
          <a:avLst/>
          <a:gdLst/>
          <a:ahLst/>
          <a:cxnLst/>
          <a:rect l="0" t="0" r="0" b="0"/>
          <a:pathLst>
            <a:path>
              <a:moveTo>
                <a:pt x="185894" y="2538095"/>
              </a:moveTo>
              <a:arcTo wR="1752580" hR="1752580" stAng="9202287" swAng="1359421"/>
            </a:path>
          </a:pathLst>
        </a:custGeom>
        <a:noFill/>
        <a:ln w="6350" cap="flat" cmpd="sng" algn="ctr">
          <a:solidFill>
            <a:schemeClr val="accent1">
              <a:shade val="90000"/>
              <a:hueOff val="203471"/>
              <a:satOff val="-469"/>
              <a:lumOff val="1490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134823D-92AB-4A90-B276-08C1A31F84E0}">
      <dsp:nvSpPr>
        <dsp:cNvPr id="0" name=""/>
        <dsp:cNvSpPr/>
      </dsp:nvSpPr>
      <dsp:spPr>
        <a:xfrm>
          <a:off x="1364700" y="1213211"/>
          <a:ext cx="1350150" cy="877597"/>
        </a:xfrm>
        <a:prstGeom prst="round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DTE Strategy</a:t>
          </a:r>
        </a:p>
      </dsp:txBody>
      <dsp:txXfrm>
        <a:off x="1407541" y="1256052"/>
        <a:ext cx="1264468" cy="791915"/>
      </dsp:txXfrm>
    </dsp:sp>
    <dsp:sp modelId="{3A7227E9-4FFE-4744-A23C-ACA1122DF4B1}">
      <dsp:nvSpPr>
        <dsp:cNvPr id="0" name=""/>
        <dsp:cNvSpPr/>
      </dsp:nvSpPr>
      <dsp:spPr>
        <a:xfrm>
          <a:off x="1953998" y="441006"/>
          <a:ext cx="3505161" cy="3505161"/>
        </a:xfrm>
        <a:custGeom>
          <a:avLst/>
          <a:gdLst/>
          <a:ahLst/>
          <a:cxnLst/>
          <a:rect l="0" t="0" r="0" b="0"/>
          <a:pathLst>
            <a:path>
              <a:moveTo>
                <a:pt x="421621" y="612366"/>
              </a:moveTo>
              <a:arcTo wR="1752580" hR="1752580" stAng="13235172" swAng="1211144"/>
            </a:path>
          </a:pathLst>
        </a:custGeom>
        <a:noFill/>
        <a:ln w="6350" cap="flat" cmpd="sng" algn="ctr">
          <a:solidFill>
            <a:schemeClr val="accent1">
              <a:shade val="90000"/>
              <a:hueOff val="271295"/>
              <a:satOff val="-626"/>
              <a:lumOff val="1987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FBABFA-1411-43FB-889F-80B325327598}" type="datetimeFigureOut">
              <a:rPr lang="en-US" smtClean="0"/>
              <a:t>5/1/2025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F69FE8-5791-4588-B8F4-0682D05F30AD}" type="slidenum">
              <a:rPr lang="en-US" smtClean="0"/>
              <a:t>‹#›</a:t>
            </a:fld>
            <a:endParaRPr lang="en-US"/>
          </a:p>
        </p:txBody>
      </p:sp>
    </p:spTree>
    <p:extLst>
      <p:ext uri="{BB962C8B-B14F-4D97-AF65-F5344CB8AC3E}">
        <p14:creationId xmlns:p14="http://schemas.microsoft.com/office/powerpoint/2010/main" val="25883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eckershospitalreview.com/payer-issues/medicare-advantage-growth-among-top-5-commercial-payer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ckershospitalreview.com/payer-issues/medicare-advantage-growth-among-top-5-commercial-payer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ff.org/medicare/issue-brief/medicare-advantage-in-2021-enrollment-update-and-key-tren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1</a:t>
            </a:fld>
            <a:endParaRPr lang="en-US"/>
          </a:p>
        </p:txBody>
      </p:sp>
    </p:spTree>
    <p:extLst>
      <p:ext uri="{BB962C8B-B14F-4D97-AF65-F5344CB8AC3E}">
        <p14:creationId xmlns:p14="http://schemas.microsoft.com/office/powerpoint/2010/main" val="149634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23</a:t>
            </a:fld>
            <a:endParaRPr lang="en-US"/>
          </a:p>
        </p:txBody>
      </p:sp>
    </p:spTree>
    <p:extLst>
      <p:ext uri="{BB962C8B-B14F-4D97-AF65-F5344CB8AC3E}">
        <p14:creationId xmlns:p14="http://schemas.microsoft.com/office/powerpoint/2010/main" val="425496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rPr>
              <a:t>Market Forces are Changing Things</a:t>
            </a:r>
            <a:endParaRPr lang="en-US" sz="1200" b="1" dirty="0"/>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26</a:t>
            </a:fld>
            <a:endParaRPr lang="en-US"/>
          </a:p>
        </p:txBody>
      </p:sp>
    </p:spTree>
    <p:extLst>
      <p:ext uri="{BB962C8B-B14F-4D97-AF65-F5344CB8AC3E}">
        <p14:creationId xmlns:p14="http://schemas.microsoft.com/office/powerpoint/2010/main" val="23582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27</a:t>
            </a:fld>
            <a:endParaRPr lang="en-US"/>
          </a:p>
        </p:txBody>
      </p:sp>
    </p:spTree>
    <p:extLst>
      <p:ext uri="{BB962C8B-B14F-4D97-AF65-F5344CB8AC3E}">
        <p14:creationId xmlns:p14="http://schemas.microsoft.com/office/powerpoint/2010/main" val="210267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28</a:t>
            </a:fld>
            <a:endParaRPr lang="en-US"/>
          </a:p>
        </p:txBody>
      </p:sp>
    </p:spTree>
    <p:extLst>
      <p:ext uri="{BB962C8B-B14F-4D97-AF65-F5344CB8AC3E}">
        <p14:creationId xmlns:p14="http://schemas.microsoft.com/office/powerpoint/2010/main" val="109108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29</a:t>
            </a:fld>
            <a:endParaRPr lang="en-US"/>
          </a:p>
        </p:txBody>
      </p:sp>
    </p:spTree>
    <p:extLst>
      <p:ext uri="{BB962C8B-B14F-4D97-AF65-F5344CB8AC3E}">
        <p14:creationId xmlns:p14="http://schemas.microsoft.com/office/powerpoint/2010/main" val="17027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30</a:t>
            </a:fld>
            <a:endParaRPr lang="en-US"/>
          </a:p>
        </p:txBody>
      </p:sp>
    </p:spTree>
    <p:extLst>
      <p:ext uri="{BB962C8B-B14F-4D97-AF65-F5344CB8AC3E}">
        <p14:creationId xmlns:p14="http://schemas.microsoft.com/office/powerpoint/2010/main" val="230165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31</a:t>
            </a:fld>
            <a:endParaRPr lang="en-US"/>
          </a:p>
        </p:txBody>
      </p:sp>
    </p:spTree>
    <p:extLst>
      <p:ext uri="{BB962C8B-B14F-4D97-AF65-F5344CB8AC3E}">
        <p14:creationId xmlns:p14="http://schemas.microsoft.com/office/powerpoint/2010/main" val="169183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68F36-6DC0-58F8-5657-91BCE4C85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EBA58-49CA-CCFC-1FFA-05C1C1B72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BA1BD-6175-6D9F-D6AD-5BAB0CEB6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06BB9-4B77-E52E-F436-81A16B7A1B7E}"/>
              </a:ext>
            </a:extLst>
          </p:cNvPr>
          <p:cNvSpPr>
            <a:spLocks noGrp="1"/>
          </p:cNvSpPr>
          <p:nvPr>
            <p:ph type="sldNum" sz="quarter" idx="5"/>
          </p:nvPr>
        </p:nvSpPr>
        <p:spPr/>
        <p:txBody>
          <a:bodyPr/>
          <a:lstStyle/>
          <a:p>
            <a:fld id="{C4F69FE8-5791-4588-B8F4-0682D05F30AD}" type="slidenum">
              <a:rPr lang="en-US" smtClean="0"/>
              <a:t>32</a:t>
            </a:fld>
            <a:endParaRPr lang="en-US"/>
          </a:p>
        </p:txBody>
      </p:sp>
    </p:spTree>
    <p:extLst>
      <p:ext uri="{BB962C8B-B14F-4D97-AF65-F5344CB8AC3E}">
        <p14:creationId xmlns:p14="http://schemas.microsoft.com/office/powerpoint/2010/main" val="63649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33</a:t>
            </a:fld>
            <a:endParaRPr lang="en-US"/>
          </a:p>
        </p:txBody>
      </p:sp>
    </p:spTree>
    <p:extLst>
      <p:ext uri="{BB962C8B-B14F-4D97-AF65-F5344CB8AC3E}">
        <p14:creationId xmlns:p14="http://schemas.microsoft.com/office/powerpoint/2010/main" val="186216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- 2 Flavors:</a:t>
            </a:r>
          </a:p>
          <a:p>
            <a:pPr marL="628650" lvl="1" indent="-171450">
              <a:buFontTx/>
              <a:buChar char="-"/>
            </a:pPr>
            <a:r>
              <a:rPr lang="en-US"/>
              <a:t>Carrier based bundled payment mechanisms that essentially represent an accounting of accumulated costs over a period of time to earn “shared savings” bonuses.</a:t>
            </a:r>
          </a:p>
          <a:p>
            <a:pPr marL="628650" lvl="1" indent="-171450">
              <a:buFontTx/>
              <a:buChar char="-"/>
            </a:pPr>
            <a:r>
              <a:rPr lang="en-US"/>
              <a:t>Direct to Employer/Centers of Excellence bundles designed to drive care to higher quality/lower cost providers based on lowering or eliminating patient liability for bundled care. Typically offered on top of usual benefit plan structure.</a:t>
            </a:r>
          </a:p>
          <a:p>
            <a:pPr marL="628650" lvl="1" indent="-171450">
              <a:buFontTx/>
              <a:buChar char="-"/>
            </a:pPr>
            <a:endParaRPr lang="en-US"/>
          </a:p>
          <a:p>
            <a:pPr marL="171450" indent="-171450">
              <a:buFontTx/>
              <a:buChar char="-"/>
            </a:pPr>
            <a:r>
              <a:rPr lang="en-US"/>
              <a:t>Neither are terribly pervasive at this point; however, both seem to be growing as more bundling administrators enter the market and carriers seek to drive care from hospitals to free standing centers.</a:t>
            </a:r>
          </a:p>
          <a:p>
            <a:pPr marL="0" indent="0">
              <a:buFontTx/>
              <a:buNone/>
            </a:pPr>
            <a:endParaRPr lang="en-US"/>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34</a:t>
            </a:fld>
            <a:endParaRPr lang="en-US"/>
          </a:p>
        </p:txBody>
      </p:sp>
    </p:spTree>
    <p:extLst>
      <p:ext uri="{BB962C8B-B14F-4D97-AF65-F5344CB8AC3E}">
        <p14:creationId xmlns:p14="http://schemas.microsoft.com/office/powerpoint/2010/main" val="307152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dirty="0">
                <a:effectLst/>
              </a:rPr>
              <a:t>Strategic Healthcare Partners was founded by Principals John Crew and Mike Scribner in 2009.</a:t>
            </a:r>
          </a:p>
          <a:p>
            <a:pPr marL="0" indent="0">
              <a:buFontTx/>
              <a:buNone/>
            </a:pPr>
            <a:endParaRPr lang="en-US" sz="1200" b="0" i="0" dirty="0">
              <a:effectLst/>
            </a:endParaRPr>
          </a:p>
          <a:p>
            <a:pPr marL="171450" indent="-171450">
              <a:buFontTx/>
              <a:buChar char="-"/>
            </a:pPr>
            <a:r>
              <a:rPr lang="en-US" sz="1200" dirty="0"/>
              <a:t>SHP brings over 30 years experience fighting alongside rural/smaller healthcare providers to ensure ongoing viability and success. </a:t>
            </a:r>
          </a:p>
          <a:p>
            <a:pPr marL="171450" indent="-171450">
              <a:buFontTx/>
              <a:buChar char="-"/>
            </a:pPr>
            <a:endParaRPr lang="en-US" sz="1200" dirty="0"/>
          </a:p>
          <a:p>
            <a:pPr marL="171450" indent="-171450">
              <a:buFontTx/>
              <a:buChar char="-"/>
            </a:pPr>
            <a:r>
              <a:rPr lang="en-US" sz="1200" b="0" i="0" dirty="0">
                <a:effectLst/>
              </a:rPr>
              <a:t>SHP serves a broad spectrum of healthcare clients; including 35+ hospitals, </a:t>
            </a:r>
            <a:r>
              <a:rPr lang="en-US" sz="1200" dirty="0"/>
              <a:t>over</a:t>
            </a:r>
            <a:r>
              <a:rPr lang="en-US" sz="1200" b="0" i="0" dirty="0">
                <a:effectLst/>
              </a:rPr>
              <a:t> 1,000 physicians/extenders, IPAs/CINs, ASCs, and all 22 of the community mental health centers </a:t>
            </a:r>
            <a:r>
              <a:rPr lang="en-US" sz="1200" dirty="0"/>
              <a:t>in Georgia.</a:t>
            </a:r>
          </a:p>
          <a:p>
            <a:pPr marL="171450" indent="-171450">
              <a:buFontTx/>
              <a:buChar char="-"/>
            </a:pPr>
            <a:endParaRPr lang="en-US" sz="1200" dirty="0"/>
          </a:p>
          <a:p>
            <a:r>
              <a:rPr lang="en-US" sz="1200" dirty="0"/>
              <a:t>-  ASC Services include </a:t>
            </a:r>
            <a:r>
              <a:rPr lang="en-US" sz="1200" b="0" i="0" dirty="0">
                <a:effectLst/>
              </a:rPr>
              <a:t>contract negotiation, managed care strategic planning, financial analysis, supply chain analysis, and revenue cycle analytics. </a:t>
            </a:r>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a:t>
            </a:fld>
            <a:endParaRPr lang="en-US"/>
          </a:p>
        </p:txBody>
      </p:sp>
    </p:spTree>
    <p:extLst>
      <p:ext uri="{BB962C8B-B14F-4D97-AF65-F5344CB8AC3E}">
        <p14:creationId xmlns:p14="http://schemas.microsoft.com/office/powerpoint/2010/main" val="412691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6DF5-6731-A069-1DEE-262A92707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0090-5904-0286-90CF-9478D5FAC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88159-E2DE-7B46-A77F-ED477D551151}"/>
              </a:ext>
            </a:extLst>
          </p:cNvPr>
          <p:cNvSpPr>
            <a:spLocks noGrp="1"/>
          </p:cNvSpPr>
          <p:nvPr>
            <p:ph type="body" idx="1"/>
          </p:nvPr>
        </p:nvSpPr>
        <p:spPr/>
        <p:txBody>
          <a:bodyPr/>
          <a:lstStyle/>
          <a:p>
            <a:r>
              <a:rPr lang="en-US"/>
              <a:t>- 2 Flavors:</a:t>
            </a:r>
          </a:p>
          <a:p>
            <a:pPr marL="628650" lvl="1" indent="-171450">
              <a:buFontTx/>
              <a:buChar char="-"/>
            </a:pPr>
            <a:r>
              <a:rPr lang="en-US"/>
              <a:t>Carrier based bundled payment mechanisms that essentially represent an accounting of accumulated costs over a period of time to earn “shared savings” bonuses.</a:t>
            </a:r>
          </a:p>
          <a:p>
            <a:pPr marL="628650" lvl="1" indent="-171450">
              <a:buFontTx/>
              <a:buChar char="-"/>
            </a:pPr>
            <a:r>
              <a:rPr lang="en-US"/>
              <a:t>Direct to Employer/Centers of Excellence bundles designed to drive care to higher quality/lower cost providers based on lowering or eliminating patient liability for bundled care. Typically offered on top of usual benefit plan structure.</a:t>
            </a:r>
          </a:p>
          <a:p>
            <a:pPr marL="628650" lvl="1" indent="-171450">
              <a:buFontTx/>
              <a:buChar char="-"/>
            </a:pPr>
            <a:endParaRPr lang="en-US"/>
          </a:p>
          <a:p>
            <a:pPr marL="171450" indent="-171450">
              <a:buFontTx/>
              <a:buChar char="-"/>
            </a:pPr>
            <a:r>
              <a:rPr lang="en-US"/>
              <a:t>Neither are terribly pervasive at this point; however, both seem to be growing as more bundling administrators enter the market and carriers seek to drive care from hospitals to free standing centers.</a:t>
            </a:r>
          </a:p>
          <a:p>
            <a:pPr marL="0" indent="0">
              <a:buFontTx/>
              <a:buNone/>
            </a:pPr>
            <a:endParaRPr lang="en-US"/>
          </a:p>
          <a:p>
            <a:endParaRPr lang="en-US"/>
          </a:p>
        </p:txBody>
      </p:sp>
      <p:sp>
        <p:nvSpPr>
          <p:cNvPr id="4" name="Slide Number Placeholder 3">
            <a:extLst>
              <a:ext uri="{FF2B5EF4-FFF2-40B4-BE49-F238E27FC236}">
                <a16:creationId xmlns:a16="http://schemas.microsoft.com/office/drawing/2014/main" id="{441DD0EF-FC76-55AB-1B17-B908F46DC534}"/>
              </a:ext>
            </a:extLst>
          </p:cNvPr>
          <p:cNvSpPr>
            <a:spLocks noGrp="1"/>
          </p:cNvSpPr>
          <p:nvPr>
            <p:ph type="sldNum" sz="quarter" idx="5"/>
          </p:nvPr>
        </p:nvSpPr>
        <p:spPr/>
        <p:txBody>
          <a:bodyPr/>
          <a:lstStyle/>
          <a:p>
            <a:fld id="{C4F69FE8-5791-4588-B8F4-0682D05F30AD}" type="slidenum">
              <a:rPr lang="en-US" smtClean="0"/>
              <a:t>35</a:t>
            </a:fld>
            <a:endParaRPr lang="en-US"/>
          </a:p>
        </p:txBody>
      </p:sp>
    </p:spTree>
    <p:extLst>
      <p:ext uri="{BB962C8B-B14F-4D97-AF65-F5344CB8AC3E}">
        <p14:creationId xmlns:p14="http://schemas.microsoft.com/office/powerpoint/2010/main" val="192904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3821-E796-CE65-11CA-8D0B22BEA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DD2C7-0520-8891-8CAF-1E34611CE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ADA7D-18BA-AD42-503C-D93395DD4E3D}"/>
              </a:ext>
            </a:extLst>
          </p:cNvPr>
          <p:cNvSpPr>
            <a:spLocks noGrp="1"/>
          </p:cNvSpPr>
          <p:nvPr>
            <p:ph type="body" idx="1"/>
          </p:nvPr>
        </p:nvSpPr>
        <p:spPr/>
        <p:txBody>
          <a:bodyPr/>
          <a:lstStyle/>
          <a:p>
            <a:r>
              <a:rPr lang="en-US"/>
              <a:t>- 2 Flavors:</a:t>
            </a:r>
          </a:p>
          <a:p>
            <a:pPr marL="628650" lvl="1" indent="-171450">
              <a:buFontTx/>
              <a:buChar char="-"/>
            </a:pPr>
            <a:r>
              <a:rPr lang="en-US"/>
              <a:t>Carrier based bundled payment mechanisms that essentially represent an accounting of accumulated costs over a period of time to earn “shared savings” bonuses.</a:t>
            </a:r>
          </a:p>
          <a:p>
            <a:pPr marL="628650" lvl="1" indent="-171450">
              <a:buFontTx/>
              <a:buChar char="-"/>
            </a:pPr>
            <a:r>
              <a:rPr lang="en-US"/>
              <a:t>Direct to Employer/Centers of Excellence bundles designed to drive care to higher quality/lower cost providers based on lowering or eliminating patient liability for bundled care. Typically offered on top of usual benefit plan structure.</a:t>
            </a:r>
          </a:p>
          <a:p>
            <a:pPr marL="628650" lvl="1" indent="-171450">
              <a:buFontTx/>
              <a:buChar char="-"/>
            </a:pPr>
            <a:endParaRPr lang="en-US"/>
          </a:p>
          <a:p>
            <a:pPr marL="171450" indent="-171450">
              <a:buFontTx/>
              <a:buChar char="-"/>
            </a:pPr>
            <a:r>
              <a:rPr lang="en-US"/>
              <a:t>Neither are terribly pervasive at this point; however, both seem to be growing as more bundling administrators enter the market and carriers seek to drive care from hospitals to free standing centers.</a:t>
            </a:r>
          </a:p>
          <a:p>
            <a:pPr marL="0" indent="0">
              <a:buFontTx/>
              <a:buNone/>
            </a:pPr>
            <a:endParaRPr lang="en-US"/>
          </a:p>
          <a:p>
            <a:endParaRPr lang="en-US"/>
          </a:p>
        </p:txBody>
      </p:sp>
      <p:sp>
        <p:nvSpPr>
          <p:cNvPr id="4" name="Slide Number Placeholder 3">
            <a:extLst>
              <a:ext uri="{FF2B5EF4-FFF2-40B4-BE49-F238E27FC236}">
                <a16:creationId xmlns:a16="http://schemas.microsoft.com/office/drawing/2014/main" id="{D3242037-1DDB-629F-323E-25CD74CBD6C2}"/>
              </a:ext>
            </a:extLst>
          </p:cNvPr>
          <p:cNvSpPr>
            <a:spLocks noGrp="1"/>
          </p:cNvSpPr>
          <p:nvPr>
            <p:ph type="sldNum" sz="quarter" idx="5"/>
          </p:nvPr>
        </p:nvSpPr>
        <p:spPr/>
        <p:txBody>
          <a:bodyPr/>
          <a:lstStyle/>
          <a:p>
            <a:fld id="{C4F69FE8-5791-4588-B8F4-0682D05F30AD}" type="slidenum">
              <a:rPr lang="en-US" smtClean="0"/>
              <a:t>36</a:t>
            </a:fld>
            <a:endParaRPr lang="en-US"/>
          </a:p>
        </p:txBody>
      </p:sp>
    </p:spTree>
    <p:extLst>
      <p:ext uri="{BB962C8B-B14F-4D97-AF65-F5344CB8AC3E}">
        <p14:creationId xmlns:p14="http://schemas.microsoft.com/office/powerpoint/2010/main" val="417010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1487F-5F14-2A5B-6B29-88F571A06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CF205-D884-2FE4-2786-3DCD8A359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4D5F4-A7C9-1D70-1D1E-F2D4D0124399}"/>
              </a:ext>
            </a:extLst>
          </p:cNvPr>
          <p:cNvSpPr>
            <a:spLocks noGrp="1"/>
          </p:cNvSpPr>
          <p:nvPr>
            <p:ph type="body" idx="1"/>
          </p:nvPr>
        </p:nvSpPr>
        <p:spPr/>
        <p:txBody>
          <a:bodyPr/>
          <a:lstStyle/>
          <a:p>
            <a:r>
              <a:rPr lang="en-US"/>
              <a:t>- 2 Flavors:</a:t>
            </a:r>
          </a:p>
          <a:p>
            <a:pPr marL="628650" lvl="1" indent="-171450">
              <a:buFontTx/>
              <a:buChar char="-"/>
            </a:pPr>
            <a:r>
              <a:rPr lang="en-US"/>
              <a:t>Carrier based bundled payment mechanisms that essentially represent an accounting of accumulated costs over a period of time to earn “shared savings” bonuses.</a:t>
            </a:r>
          </a:p>
          <a:p>
            <a:pPr marL="628650" lvl="1" indent="-171450">
              <a:buFontTx/>
              <a:buChar char="-"/>
            </a:pPr>
            <a:r>
              <a:rPr lang="en-US"/>
              <a:t>Direct to Employer/Centers of Excellence bundles designed to drive care to higher quality/lower cost providers based on lowering or eliminating patient liability for bundled care. Typically offered on top of usual benefit plan structure.</a:t>
            </a:r>
          </a:p>
          <a:p>
            <a:pPr marL="628650" lvl="1" indent="-171450">
              <a:buFontTx/>
              <a:buChar char="-"/>
            </a:pPr>
            <a:endParaRPr lang="en-US"/>
          </a:p>
          <a:p>
            <a:pPr marL="171450" indent="-171450">
              <a:buFontTx/>
              <a:buChar char="-"/>
            </a:pPr>
            <a:r>
              <a:rPr lang="en-US"/>
              <a:t>Neither are terribly pervasive at this point; however, both seem to be growing as more bundling administrators enter the market and carriers seek to drive care from hospitals to free standing centers.</a:t>
            </a:r>
          </a:p>
          <a:p>
            <a:pPr marL="0" indent="0">
              <a:buFontTx/>
              <a:buNone/>
            </a:pPr>
            <a:endParaRPr lang="en-US"/>
          </a:p>
          <a:p>
            <a:endParaRPr lang="en-US"/>
          </a:p>
        </p:txBody>
      </p:sp>
      <p:sp>
        <p:nvSpPr>
          <p:cNvPr id="4" name="Slide Number Placeholder 3">
            <a:extLst>
              <a:ext uri="{FF2B5EF4-FFF2-40B4-BE49-F238E27FC236}">
                <a16:creationId xmlns:a16="http://schemas.microsoft.com/office/drawing/2014/main" id="{17CEB6A0-E4FF-619E-1545-4D7CC27B6315}"/>
              </a:ext>
            </a:extLst>
          </p:cNvPr>
          <p:cNvSpPr>
            <a:spLocks noGrp="1"/>
          </p:cNvSpPr>
          <p:nvPr>
            <p:ph type="sldNum" sz="quarter" idx="5"/>
          </p:nvPr>
        </p:nvSpPr>
        <p:spPr/>
        <p:txBody>
          <a:bodyPr/>
          <a:lstStyle/>
          <a:p>
            <a:fld id="{C4F69FE8-5791-4588-B8F4-0682D05F30AD}" type="slidenum">
              <a:rPr lang="en-US" smtClean="0"/>
              <a:t>37</a:t>
            </a:fld>
            <a:endParaRPr lang="en-US"/>
          </a:p>
        </p:txBody>
      </p:sp>
    </p:spTree>
    <p:extLst>
      <p:ext uri="{BB962C8B-B14F-4D97-AF65-F5344CB8AC3E}">
        <p14:creationId xmlns:p14="http://schemas.microsoft.com/office/powerpoint/2010/main" val="416191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rPr>
              <a:t>Market Forces are Changing Things</a:t>
            </a:r>
            <a:endParaRPr lang="en-US" sz="1200" b="1" dirty="0"/>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38</a:t>
            </a:fld>
            <a:endParaRPr lang="en-US"/>
          </a:p>
        </p:txBody>
      </p:sp>
    </p:spTree>
    <p:extLst>
      <p:ext uri="{BB962C8B-B14F-4D97-AF65-F5344CB8AC3E}">
        <p14:creationId xmlns:p14="http://schemas.microsoft.com/office/powerpoint/2010/main" val="291691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https://www.beckershospitalreview.com/payer-issues/medicare-advantage-growth-among-top-5-commercial-payers.html</a:t>
            </a:r>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40</a:t>
            </a:fld>
            <a:endParaRPr lang="en-US"/>
          </a:p>
        </p:txBody>
      </p:sp>
    </p:spTree>
    <p:extLst>
      <p:ext uri="{BB962C8B-B14F-4D97-AF65-F5344CB8AC3E}">
        <p14:creationId xmlns:p14="http://schemas.microsoft.com/office/powerpoint/2010/main" val="450770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07CFB7-2218-4DC0-AAD3-1784988DB29C}" type="slidenum">
              <a:rPr lang="en-US" smtClean="0"/>
              <a:t>43</a:t>
            </a:fld>
            <a:endParaRPr lang="en-US"/>
          </a:p>
        </p:txBody>
      </p:sp>
    </p:spTree>
    <p:extLst>
      <p:ext uri="{BB962C8B-B14F-4D97-AF65-F5344CB8AC3E}">
        <p14:creationId xmlns:p14="http://schemas.microsoft.com/office/powerpoint/2010/main" val="146711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3</a:t>
            </a:fld>
            <a:endParaRPr lang="en-US"/>
          </a:p>
        </p:txBody>
      </p:sp>
    </p:spTree>
    <p:extLst>
      <p:ext uri="{BB962C8B-B14F-4D97-AF65-F5344CB8AC3E}">
        <p14:creationId xmlns:p14="http://schemas.microsoft.com/office/powerpoint/2010/main" val="346712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800"/>
              </a:spcBef>
              <a:buFontTx/>
              <a:buChar char="-"/>
            </a:pPr>
            <a:r>
              <a:rPr lang="en-US" sz="1200" b="0" i="0" dirty="0">
                <a:effectLst/>
              </a:rPr>
              <a:t>Often antagonistic payor relationships.</a:t>
            </a:r>
          </a:p>
          <a:p>
            <a:pPr marL="171450" indent="-171450">
              <a:spcBef>
                <a:spcPts val="1800"/>
              </a:spcBef>
              <a:buFontTx/>
              <a:buChar char="-"/>
            </a:pPr>
            <a:endParaRPr lang="en-US" sz="1200" b="0" i="0" dirty="0">
              <a:effectLst/>
            </a:endParaRPr>
          </a:p>
          <a:p>
            <a:pPr marL="171450" indent="-171450">
              <a:spcBef>
                <a:spcPts val="1800"/>
              </a:spcBef>
              <a:buFontTx/>
              <a:buChar char="-"/>
            </a:pPr>
            <a:r>
              <a:rPr lang="en-US" sz="1200" b="0" i="0" dirty="0">
                <a:effectLst/>
              </a:rPr>
              <a:t>Only conversation was ever about money or administrative pain to get paid.</a:t>
            </a:r>
          </a:p>
          <a:p>
            <a:pPr marL="171450" indent="-171450">
              <a:spcBef>
                <a:spcPts val="1800"/>
              </a:spcBef>
              <a:buFontTx/>
              <a:buChar char="-"/>
            </a:pPr>
            <a:endParaRPr lang="en-US" sz="1200" b="0" i="0" dirty="0">
              <a:effectLst/>
            </a:endParaRPr>
          </a:p>
          <a:p>
            <a:pPr marL="171450" indent="-171450">
              <a:spcBef>
                <a:spcPts val="1800"/>
              </a:spcBef>
              <a:buFontTx/>
              <a:buChar char="-"/>
            </a:pPr>
            <a:r>
              <a:rPr lang="en-US" sz="1200" dirty="0"/>
              <a:t>Basically asking “Mother may I?” when time to fix issues/address rates. </a:t>
            </a:r>
          </a:p>
          <a:p>
            <a:pPr marL="171450" indent="-171450">
              <a:spcBef>
                <a:spcPts val="1800"/>
              </a:spcBef>
              <a:buFontTx/>
              <a:buChar char="-"/>
            </a:pPr>
            <a:endParaRPr lang="en-US" sz="1200" b="0" i="0" dirty="0">
              <a:effectLst/>
            </a:endParaRPr>
          </a:p>
          <a:p>
            <a:pPr>
              <a:spcBef>
                <a:spcPts val="1800"/>
              </a:spcBef>
            </a:pPr>
            <a:r>
              <a:rPr lang="en-US" sz="1200" dirty="0"/>
              <a:t>-  Managing patient burdens to continue providing care.</a:t>
            </a:r>
            <a:endParaRPr lang="en-US" sz="1200" b="0" i="0" dirty="0">
              <a:effectLst/>
            </a:endParaRPr>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4</a:t>
            </a:fld>
            <a:endParaRPr lang="en-US"/>
          </a:p>
        </p:txBody>
      </p:sp>
    </p:spTree>
    <p:extLst>
      <p:ext uri="{BB962C8B-B14F-4D97-AF65-F5344CB8AC3E}">
        <p14:creationId xmlns:p14="http://schemas.microsoft.com/office/powerpoint/2010/main" val="8033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 Payer Mix has been relatively stable for the last five years but that is rapidly changing thanks to expansion &amp; growth of governmental carriers.</a:t>
            </a:r>
          </a:p>
          <a:p>
            <a:r>
              <a:rPr lang="en-US" sz="2000" dirty="0"/>
              <a:t>- Commercial Plan growth really limited to the Big Five….Aetna, Anthem, Cigna, Humana &amp; United.</a:t>
            </a:r>
          </a:p>
          <a:p>
            <a:pPr lvl="1"/>
            <a:r>
              <a:rPr lang="en-US" sz="1600" dirty="0"/>
              <a:t>- Major mergers appear to be off the table for now.</a:t>
            </a:r>
          </a:p>
          <a:p>
            <a:r>
              <a:rPr lang="en-US" sz="2000" dirty="0"/>
              <a:t>- Exchange plan growth has disrupted this established hierarchy.</a:t>
            </a:r>
          </a:p>
          <a:p>
            <a:pPr lvl="1"/>
            <a:r>
              <a:rPr lang="en-US" sz="2000" dirty="0"/>
              <a:t>- With the bolstered exchange plan subsidies, enrollment in the Exchange remains off the charts.</a:t>
            </a:r>
          </a:p>
          <a:p>
            <a:pPr lvl="1"/>
            <a:r>
              <a:rPr lang="en-US" sz="2000" dirty="0"/>
              <a:t>- From 2021 to 2022:</a:t>
            </a:r>
          </a:p>
          <a:p>
            <a:pPr lvl="2"/>
            <a:r>
              <a:rPr lang="en-US" dirty="0"/>
              <a:t>- Georgia enrollment jumped from 514,000 to 654,000.</a:t>
            </a:r>
          </a:p>
          <a:p>
            <a:pPr lvl="2"/>
            <a:r>
              <a:rPr lang="en-US" dirty="0"/>
              <a:t>- South Carolina enrollment jumped from 230,050 to 300,392.</a:t>
            </a:r>
          </a:p>
          <a:p>
            <a:pPr lvl="1"/>
            <a:r>
              <a:rPr lang="en-US" sz="2000" dirty="0"/>
              <a:t>- South Carolina’s Exchange market has been static since 2020; with BCBSSC, Molina, Bright and Ambetter in the market </a:t>
            </a:r>
          </a:p>
          <a:p>
            <a:pPr lvl="1"/>
            <a:r>
              <a:rPr lang="en-US" sz="2000" dirty="0"/>
              <a:t>- Georgia has seen greater market deployment for the Exchange; in 2022, five new payers entered the market.</a:t>
            </a:r>
          </a:p>
          <a:p>
            <a:pPr lvl="1"/>
            <a:r>
              <a:rPr lang="en-US" sz="2000" dirty="0"/>
              <a:t>- BUT, a free for all for Exchange volume has tied more carriers into a desire to compete in both GA and SC markets. </a:t>
            </a:r>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7</a:t>
            </a:fld>
            <a:endParaRPr lang="en-US"/>
          </a:p>
        </p:txBody>
      </p:sp>
    </p:spTree>
    <p:extLst>
      <p:ext uri="{BB962C8B-B14F-4D97-AF65-F5344CB8AC3E}">
        <p14:creationId xmlns:p14="http://schemas.microsoft.com/office/powerpoint/2010/main" val="59110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https://www.beckershospitalreview.com/payer-issues/medicare-advantage-growth-among-top-5-commercial-payers.html</a:t>
            </a:r>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18</a:t>
            </a:fld>
            <a:endParaRPr lang="en-US"/>
          </a:p>
        </p:txBody>
      </p:sp>
    </p:spTree>
    <p:extLst>
      <p:ext uri="{BB962C8B-B14F-4D97-AF65-F5344CB8AC3E}">
        <p14:creationId xmlns:p14="http://schemas.microsoft.com/office/powerpoint/2010/main" val="377988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https://www.kff.org/medicare/issue-brief/medicare-advantage-in-2023-enrollment-update-and-key-trends/ </a:t>
            </a:r>
          </a:p>
        </p:txBody>
      </p:sp>
      <p:sp>
        <p:nvSpPr>
          <p:cNvPr id="4" name="Slide Number Placeholder 3"/>
          <p:cNvSpPr>
            <a:spLocks noGrp="1"/>
          </p:cNvSpPr>
          <p:nvPr>
            <p:ph type="sldNum" sz="quarter" idx="5"/>
          </p:nvPr>
        </p:nvSpPr>
        <p:spPr/>
        <p:txBody>
          <a:bodyPr/>
          <a:lstStyle/>
          <a:p>
            <a:fld id="{C4F69FE8-5791-4588-B8F4-0682D05F30AD}" type="slidenum">
              <a:rPr lang="en-US" smtClean="0"/>
              <a:t>19</a:t>
            </a:fld>
            <a:endParaRPr lang="en-US"/>
          </a:p>
        </p:txBody>
      </p:sp>
    </p:spTree>
    <p:extLst>
      <p:ext uri="{BB962C8B-B14F-4D97-AF65-F5344CB8AC3E}">
        <p14:creationId xmlns:p14="http://schemas.microsoft.com/office/powerpoint/2010/main" val="183901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a:t>- Biggest shift in payer market continues to be traditional Medicare to Medicare Advantage plans.</a:t>
            </a:r>
          </a:p>
          <a:p>
            <a:pPr lvl="1"/>
            <a:r>
              <a:rPr lang="en-US" sz="2600"/>
              <a:t>- From 2019 to 2021, traditional Medicare has decreased from around 25% of total patient population to around 21.5%.</a:t>
            </a:r>
          </a:p>
          <a:p>
            <a:pPr lvl="1"/>
            <a:r>
              <a:rPr lang="en-US" sz="2600"/>
              <a:t>- Biggest beneficiary of that growth in the market has been Humana. </a:t>
            </a:r>
          </a:p>
          <a:p>
            <a:r>
              <a:rPr lang="en-US" sz="2600"/>
              <a:t>- This trend is certain to continue; current projections anticipate that nationally, Medicare Advantage will account for over half of all Medicare enrollments by CY 2030. </a:t>
            </a:r>
          </a:p>
          <a:p>
            <a:pPr lvl="1"/>
            <a:r>
              <a:rPr lang="en-US" sz="2600">
                <a:hlinkClick r:id="rId3"/>
              </a:rPr>
              <a:t>https://www.kff.org/medicare/issue-brief/medicare-advantage-in-2021-enrollment-update-and-key-trends/</a:t>
            </a:r>
            <a:r>
              <a:rPr lang="en-US" sz="2600"/>
              <a:t> </a:t>
            </a:r>
          </a:p>
          <a:p>
            <a:r>
              <a:rPr lang="en-US" sz="3000" i="1"/>
              <a:t>- Impact on Practices/ASCs has pros and cons:</a:t>
            </a:r>
          </a:p>
          <a:p>
            <a:pPr lvl="1"/>
            <a:r>
              <a:rPr lang="en-US" sz="2600" i="1"/>
              <a:t>- Pro- More competition equals an area that BCBS doesn’t necessarily dominate due to historical pricing advantages/encourages other carriers to stay committed to market.</a:t>
            </a:r>
          </a:p>
          <a:p>
            <a:pPr lvl="1"/>
            <a:r>
              <a:rPr lang="en-US" sz="2600" i="1"/>
              <a:t>- Con- More MA and more MA options equals more administrative burden, higher denial rate, and, on average, 20-25 higher days in AR for MA plans vs. Traditional Medicare. </a:t>
            </a:r>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20</a:t>
            </a:fld>
            <a:endParaRPr lang="en-US"/>
          </a:p>
        </p:txBody>
      </p:sp>
    </p:spTree>
    <p:extLst>
      <p:ext uri="{BB962C8B-B14F-4D97-AF65-F5344CB8AC3E}">
        <p14:creationId xmlns:p14="http://schemas.microsoft.com/office/powerpoint/2010/main" val="52638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22</a:t>
            </a:fld>
            <a:endParaRPr lang="en-US"/>
          </a:p>
        </p:txBody>
      </p:sp>
    </p:spTree>
    <p:extLst>
      <p:ext uri="{BB962C8B-B14F-4D97-AF65-F5344CB8AC3E}">
        <p14:creationId xmlns:p14="http://schemas.microsoft.com/office/powerpoint/2010/main" val="3204078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5015"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075"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2955" y="6047624"/>
            <a:ext cx="311045" cy="311045"/>
          </a:xfrm>
          <a:prstGeom prst="rect">
            <a:avLst/>
          </a:prstGeom>
        </p:spPr>
      </p:pic>
    </p:spTree>
    <p:extLst>
      <p:ext uri="{BB962C8B-B14F-4D97-AF65-F5344CB8AC3E}">
        <p14:creationId xmlns:p14="http://schemas.microsoft.com/office/powerpoint/2010/main" val="379021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1EDA442-156E-4E7F-B13F-61A30A151DE2}"/>
              </a:ext>
            </a:extLst>
          </p:cNvPr>
          <p:cNvSpPr>
            <a:spLocks noGrp="1"/>
          </p:cNvSpPr>
          <p:nvPr>
            <p:ph type="pic" sz="quarter" idx="12" hasCustomPrompt="1"/>
          </p:nvPr>
        </p:nvSpPr>
        <p:spPr>
          <a:xfrm>
            <a:off x="48387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81153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Picture Placeholder 6">
            <a:extLst>
              <a:ext uri="{FF2B5EF4-FFF2-40B4-BE49-F238E27FC236}">
                <a16:creationId xmlns:a16="http://schemas.microsoft.com/office/drawing/2014/main" id="{4794320A-928B-49B7-B0F6-514D26658414}"/>
              </a:ext>
            </a:extLst>
          </p:cNvPr>
          <p:cNvSpPr>
            <a:spLocks noGrp="1"/>
          </p:cNvSpPr>
          <p:nvPr>
            <p:ph type="pic" sz="quarter" idx="14" hasCustomPrompt="1"/>
          </p:nvPr>
        </p:nvSpPr>
        <p:spPr>
          <a:xfrm>
            <a:off x="15621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4984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425450"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6312966"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6312966"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12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269306"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02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932103" y="1673630"/>
            <a:ext cx="4084319" cy="2313940"/>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pic>
        <p:nvPicPr>
          <p:cNvPr id="20" name="Picture 19">
            <a:extLst>
              <a:ext uri="{FF2B5EF4-FFF2-40B4-BE49-F238E27FC236}">
                <a16:creationId xmlns:a16="http://schemas.microsoft.com/office/drawing/2014/main" id="{D84D11FC-9EA1-4EA8-A49E-0279A98E3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407" y="1500455"/>
            <a:ext cx="4393712" cy="3517392"/>
          </a:xfrm>
          <a:prstGeom prst="rect">
            <a:avLst/>
          </a:prstGeom>
        </p:spPr>
      </p:pic>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5" name="Picture 14"/>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2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104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5545660"/>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 name="Title 1"/>
          <p:cNvSpPr>
            <a:spLocks noGrp="1"/>
          </p:cNvSpPr>
          <p:nvPr>
            <p:ph type="ctrTitle" hasCustomPrompt="1"/>
          </p:nvPr>
        </p:nvSpPr>
        <p:spPr>
          <a:xfrm>
            <a:off x="1524000" y="1959439"/>
            <a:ext cx="9144000" cy="1017134"/>
          </a:xfrm>
        </p:spPr>
        <p:txBody>
          <a:bodyPr anchor="b"/>
          <a:lstStyle>
            <a:lvl1pPr algn="ctr">
              <a:defRPr sz="600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524000" y="3068648"/>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Tree>
    <p:extLst>
      <p:ext uri="{BB962C8B-B14F-4D97-AF65-F5344CB8AC3E}">
        <p14:creationId xmlns:p14="http://schemas.microsoft.com/office/powerpoint/2010/main" val="10635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50037"/>
            <a:ext cx="9144000" cy="1017134"/>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1524000" y="4059246"/>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2492829"/>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Tree>
    <p:extLst>
      <p:ext uri="{BB962C8B-B14F-4D97-AF65-F5344CB8AC3E}">
        <p14:creationId xmlns:p14="http://schemas.microsoft.com/office/powerpoint/2010/main" val="274279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6106886" cy="5849957"/>
          </a:xfrm>
          <a:pattFill prst="lgGrid">
            <a:fgClr>
              <a:schemeClr val="accent1"/>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2" name="Title 1"/>
          <p:cNvSpPr>
            <a:spLocks noGrp="1"/>
          </p:cNvSpPr>
          <p:nvPr>
            <p:ph type="ctrTitle" hasCustomPrompt="1"/>
          </p:nvPr>
        </p:nvSpPr>
        <p:spPr>
          <a:xfrm>
            <a:off x="6455229" y="1315839"/>
            <a:ext cx="5366658" cy="1746453"/>
          </a:xfrm>
        </p:spPr>
        <p:txBody>
          <a:bodyPr anchor="b"/>
          <a:lstStyle>
            <a:lvl1pPr algn="ctr">
              <a:defRPr sz="6000">
                <a:solidFill>
                  <a:schemeClr val="accent1">
                    <a:lumMod val="75000"/>
                  </a:schemeClr>
                </a:solidFill>
              </a:defRPr>
            </a:lvl1pPr>
          </a:lstStyle>
          <a:p>
            <a:r>
              <a:rPr lang="en-US"/>
              <a:t>Presentation Title</a:t>
            </a:r>
          </a:p>
        </p:txBody>
      </p:sp>
      <p:sp>
        <p:nvSpPr>
          <p:cNvPr id="3" name="Subtitle 2"/>
          <p:cNvSpPr>
            <a:spLocks noGrp="1"/>
          </p:cNvSpPr>
          <p:nvPr>
            <p:ph type="subTitle" idx="1" hasCustomPrompt="1"/>
          </p:nvPr>
        </p:nvSpPr>
        <p:spPr>
          <a:xfrm>
            <a:off x="6455228" y="3391507"/>
            <a:ext cx="5366659" cy="656380"/>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03383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lumMod val="75000"/>
                  </a:schemeClr>
                </a:solidFill>
                <a:latin typeface="+mn-lt"/>
              </a:defRPr>
            </a:lvl1pPr>
          </a:lstStyle>
          <a:p>
            <a:r>
              <a:rPr lang="en-US"/>
              <a:t>Page Heading</a:t>
            </a:r>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3231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Page Heading</a:t>
            </a:r>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18068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1" name="TextBox 10"/>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2" name="Picture 1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3" name="Picture 12"/>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4" name="Picture 13"/>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5" name="Picture 14"/>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2566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a:t>Click to edit Master title style</a:t>
            </a:r>
          </a:p>
        </p:txBody>
      </p:sp>
      <p:sp>
        <p:nvSpPr>
          <p:cNvPr id="6" name="Rectangle 5"/>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9" name="TextBox 8"/>
          <p:cNvSpPr txBox="1"/>
          <p:nvPr userDrawn="1"/>
        </p:nvSpPr>
        <p:spPr>
          <a:xfrm>
            <a:off x="2020991" y="6047624"/>
            <a:ext cx="2573039" cy="307777"/>
          </a:xfrm>
          <a:prstGeom prst="rect">
            <a:avLst/>
          </a:prstGeom>
          <a:noFill/>
        </p:spPr>
        <p:txBody>
          <a:bodyPr wrap="square" rtlCol="0">
            <a:spAutoFit/>
          </a:bodyPr>
          <a:lstStyle/>
          <a:p>
            <a:r>
              <a:rPr lang="en-US" sz="1400">
                <a:solidFill>
                  <a:schemeClr val="bg1"/>
                </a:solidFill>
              </a:rPr>
              <a:t>shpllc.com | 912-691-5711 </a:t>
            </a:r>
          </a:p>
        </p:txBody>
      </p:sp>
      <p:pic>
        <p:nvPicPr>
          <p:cNvPr id="10" name="Picture 9"/>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1" name="Picture 10"/>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2" name="Picture 1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3" name="Picture 12"/>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334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1E55E-8F58-4779-A2BA-2C3674DF3649}" type="datetimeFigureOut">
              <a:rPr lang="en-US" smtClean="0"/>
              <a:t>5/1/2025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B898-7ABB-41FD-8433-8D2218E0D659}" type="slidenum">
              <a:rPr lang="en-US" smtClean="0"/>
              <a:t>‹#›</a:t>
            </a:fld>
            <a:endParaRPr lang="en-US"/>
          </a:p>
        </p:txBody>
      </p:sp>
    </p:spTree>
    <p:extLst>
      <p:ext uri="{BB962C8B-B14F-4D97-AF65-F5344CB8AC3E}">
        <p14:creationId xmlns:p14="http://schemas.microsoft.com/office/powerpoint/2010/main" val="133330806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83" r:id="rId3"/>
    <p:sldLayoutId id="2147483661" r:id="rId4"/>
    <p:sldLayoutId id="2147483673" r:id="rId5"/>
    <p:sldLayoutId id="2147483662" r:id="rId6"/>
    <p:sldLayoutId id="2147483682" r:id="rId7"/>
    <p:sldLayoutId id="2147483664" r:id="rId8"/>
    <p:sldLayoutId id="2147483666" r:id="rId9"/>
    <p:sldLayoutId id="2147483667" r:id="rId10"/>
    <p:sldLayoutId id="2147483676" r:id="rId11"/>
    <p:sldLayoutId id="2147483677"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www.uhcmedicaresolutions.co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fullstack.com.au/expense-reimbursement/" TargetMode="External"/><Relationship Id="rId3" Type="http://schemas.openxmlformats.org/officeDocument/2006/relationships/hyperlink" Target="https://www.commonwealthfund.org/publications/maps-and-interactives/2022/feb/map-no-surprises-act" TargetMode="External"/><Relationship Id="rId7" Type="http://schemas.openxmlformats.org/officeDocument/2006/relationships/hyperlink" Target="https://towardsdatascience.com/a-practical-guide-for-data-analysis-with-pandas-e24e467195a9" TargetMode="External"/><Relationship Id="rId2" Type="http://schemas.openxmlformats.org/officeDocument/2006/relationships/hyperlink" Target="https://practolytics.com/blog/no-surprises-act-how-it-affects-you-as-a-practice/" TargetMode="External"/><Relationship Id="rId1" Type="http://schemas.openxmlformats.org/officeDocument/2006/relationships/slideLayout" Target="../slideLayouts/slideLayout6.xml"/><Relationship Id="rId6" Type="http://schemas.openxmlformats.org/officeDocument/2006/relationships/hyperlink" Target="https://www.dreamstime.com/illustration/medical-cartoon.html" TargetMode="External"/><Relationship Id="rId5" Type="http://schemas.openxmlformats.org/officeDocument/2006/relationships/hyperlink" Target="https://en.m.wikipedia.org/wiki/File:Cog-scripted-svg-blue.svg" TargetMode="External"/><Relationship Id="rId4" Type="http://schemas.openxmlformats.org/officeDocument/2006/relationships/hyperlink" Target="https://umhca.org/NoSurprisesAct202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420" y="2091301"/>
            <a:ext cx="10043160" cy="1017134"/>
          </a:xfrm>
        </p:spPr>
        <p:txBody>
          <a:bodyPr>
            <a:normAutofit fontScale="90000"/>
          </a:bodyPr>
          <a:lstStyle/>
          <a:p>
            <a:br>
              <a:rPr lang="en-US" dirty="0"/>
            </a:br>
            <a:br>
              <a:rPr lang="en-US" dirty="0"/>
            </a:br>
            <a:br>
              <a:rPr lang="en-US" dirty="0"/>
            </a:br>
            <a:r>
              <a:rPr lang="en-US" b="1" dirty="0"/>
              <a:t>Managed Care Tactics &amp; Strategy</a:t>
            </a:r>
          </a:p>
        </p:txBody>
      </p:sp>
      <p:sp>
        <p:nvSpPr>
          <p:cNvPr id="3" name="Subtitle 2"/>
          <p:cNvSpPr>
            <a:spLocks noGrp="1"/>
          </p:cNvSpPr>
          <p:nvPr>
            <p:ph type="subTitle" idx="1"/>
          </p:nvPr>
        </p:nvSpPr>
        <p:spPr>
          <a:xfrm>
            <a:off x="1524000" y="3108435"/>
            <a:ext cx="9144000" cy="1326668"/>
          </a:xfrm>
        </p:spPr>
        <p:txBody>
          <a:bodyPr vert="horz" lIns="91440" tIns="45720" rIns="91440" bIns="45720" rtlCol="0" anchor="t">
            <a:normAutofit/>
          </a:bodyPr>
          <a:lstStyle/>
          <a:p>
            <a:r>
              <a:rPr lang="en-US" b="1" dirty="0"/>
              <a:t>Mike Scribner, Principal at Strategic Healthcare Partners</a:t>
            </a:r>
          </a:p>
          <a:p>
            <a:r>
              <a:rPr lang="en-US" b="1" dirty="0"/>
              <a:t>Kelly Mooney, VP of Managed Care at Strategic Healthcare Partners</a:t>
            </a:r>
          </a:p>
        </p:txBody>
      </p:sp>
    </p:spTree>
    <p:extLst>
      <p:ext uri="{BB962C8B-B14F-4D97-AF65-F5344CB8AC3E}">
        <p14:creationId xmlns:p14="http://schemas.microsoft.com/office/powerpoint/2010/main" val="424833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F8305-AAF3-B324-53AA-BC15C573439E}"/>
              </a:ext>
            </a:extLst>
          </p:cNvPr>
          <p:cNvPicPr>
            <a:picLocks noChangeAspect="1"/>
          </p:cNvPicPr>
          <p:nvPr/>
        </p:nvPicPr>
        <p:blipFill>
          <a:blip r:embed="rId2"/>
          <a:stretch>
            <a:fillRect/>
          </a:stretch>
        </p:blipFill>
        <p:spPr>
          <a:xfrm>
            <a:off x="3072808" y="2418897"/>
            <a:ext cx="5582093" cy="3173829"/>
          </a:xfrm>
          <a:prstGeom prst="rect">
            <a:avLst/>
          </a:prstGeom>
        </p:spPr>
      </p:pic>
      <p:pic>
        <p:nvPicPr>
          <p:cNvPr id="6" name="Picture 5">
            <a:extLst>
              <a:ext uri="{FF2B5EF4-FFF2-40B4-BE49-F238E27FC236}">
                <a16:creationId xmlns:a16="http://schemas.microsoft.com/office/drawing/2014/main" id="{5BB03F34-B2AE-E543-B872-3B7D9101C676}"/>
              </a:ext>
            </a:extLst>
          </p:cNvPr>
          <p:cNvPicPr>
            <a:picLocks noChangeAspect="1"/>
          </p:cNvPicPr>
          <p:nvPr/>
        </p:nvPicPr>
        <p:blipFill>
          <a:blip r:embed="rId3"/>
          <a:stretch>
            <a:fillRect/>
          </a:stretch>
        </p:blipFill>
        <p:spPr>
          <a:xfrm>
            <a:off x="1929283" y="914399"/>
            <a:ext cx="8531384" cy="4789753"/>
          </a:xfrm>
          <a:prstGeom prst="rect">
            <a:avLst/>
          </a:prstGeom>
        </p:spPr>
      </p:pic>
      <p:sp>
        <p:nvSpPr>
          <p:cNvPr id="2" name="TextBox 1">
            <a:extLst>
              <a:ext uri="{FF2B5EF4-FFF2-40B4-BE49-F238E27FC236}">
                <a16:creationId xmlns:a16="http://schemas.microsoft.com/office/drawing/2014/main" id="{D2A673FA-9F96-9FC3-F0A1-AA839EAD7227}"/>
              </a:ext>
            </a:extLst>
          </p:cNvPr>
          <p:cNvSpPr txBox="1"/>
          <p:nvPr/>
        </p:nvSpPr>
        <p:spPr>
          <a:xfrm>
            <a:off x="845573" y="144958"/>
            <a:ext cx="7688826" cy="769441"/>
          </a:xfrm>
          <a:prstGeom prst="rect">
            <a:avLst/>
          </a:prstGeom>
          <a:noFill/>
        </p:spPr>
        <p:txBody>
          <a:bodyPr wrap="square" rtlCol="0">
            <a:spAutoFit/>
          </a:bodyPr>
          <a:lstStyle/>
          <a:p>
            <a:r>
              <a:rPr lang="en-US" sz="4400" dirty="0">
                <a:solidFill>
                  <a:schemeClr val="accent1">
                    <a:lumMod val="75000"/>
                  </a:schemeClr>
                </a:solidFill>
              </a:rPr>
              <a:t>Impact of the ACA</a:t>
            </a:r>
          </a:p>
        </p:txBody>
      </p:sp>
    </p:spTree>
    <p:extLst>
      <p:ext uri="{BB962C8B-B14F-4D97-AF65-F5344CB8AC3E}">
        <p14:creationId xmlns:p14="http://schemas.microsoft.com/office/powerpoint/2010/main" val="20919298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48" y="2756"/>
            <a:ext cx="10090603" cy="1018552"/>
          </a:xfrm>
        </p:spPr>
        <p:txBody>
          <a:bodyPr>
            <a:normAutofit/>
          </a:bodyPr>
          <a:lstStyle/>
          <a:p>
            <a:r>
              <a:rPr lang="en-US" dirty="0"/>
              <a:t>Exchange Plan Growth</a:t>
            </a:r>
          </a:p>
        </p:txBody>
      </p:sp>
      <p:sp>
        <p:nvSpPr>
          <p:cNvPr id="4" name="Content Placeholder 3"/>
          <p:cNvSpPr>
            <a:spLocks noGrp="1"/>
          </p:cNvSpPr>
          <p:nvPr>
            <p:ph idx="1"/>
          </p:nvPr>
        </p:nvSpPr>
        <p:spPr>
          <a:xfrm>
            <a:off x="95973" y="1021308"/>
            <a:ext cx="11774379" cy="4815383"/>
          </a:xfrm>
        </p:spPr>
        <p:txBody>
          <a:bodyPr numCol="1">
            <a:normAutofit/>
          </a:bodyPr>
          <a:lstStyle/>
          <a:p>
            <a:r>
              <a:rPr lang="en-US" sz="3200" dirty="0"/>
              <a:t>Individual Market Plans </a:t>
            </a:r>
          </a:p>
          <a:p>
            <a:pPr lvl="1"/>
            <a:r>
              <a:rPr lang="en-US" sz="2800" dirty="0"/>
              <a:t>Record Setting Exchange Enrollment Continues</a:t>
            </a:r>
          </a:p>
          <a:p>
            <a:pPr lvl="2"/>
            <a:r>
              <a:rPr lang="en-US" sz="2600" dirty="0"/>
              <a:t>In 2024, Exchange Plan Growth surpassed 20 million enrollees for the first time.</a:t>
            </a:r>
          </a:p>
          <a:p>
            <a:pPr lvl="2"/>
            <a:r>
              <a:rPr lang="en-US" sz="2600" dirty="0"/>
              <a:t>30% growth between 2023 and 2024.</a:t>
            </a:r>
          </a:p>
          <a:p>
            <a:pPr lvl="2"/>
            <a:r>
              <a:rPr lang="en-US" sz="2600" dirty="0"/>
              <a:t>Three states-Texas, Florida &amp; Georgia –accounted for half of the Exchange plan growth during this time (3 non-Medicaid expanding states). </a:t>
            </a:r>
          </a:p>
          <a:p>
            <a:pPr lvl="2"/>
            <a:r>
              <a:rPr lang="en-US" sz="2600" dirty="0"/>
              <a:t>Enhanced premium subsidies remain in place through 2025; Congress will need to act to keep them in place after that.</a:t>
            </a:r>
          </a:p>
          <a:p>
            <a:pPr lvl="2"/>
            <a:r>
              <a:rPr lang="en-US" sz="2600" b="1" i="1" dirty="0"/>
              <a:t>Data still suggests that over 85% of HIX members were previously uninsured….</a:t>
            </a:r>
            <a:r>
              <a:rPr lang="en-US" sz="2600" b="1" i="1" u="sng" dirty="0"/>
              <a:t>but that may change with ICHRA…..maybe? </a:t>
            </a:r>
          </a:p>
          <a:p>
            <a:pPr marL="0" indent="0">
              <a:buNone/>
            </a:pPr>
            <a:endParaRPr lang="en-US" sz="3200" dirty="0"/>
          </a:p>
        </p:txBody>
      </p:sp>
    </p:spTree>
    <p:extLst>
      <p:ext uri="{BB962C8B-B14F-4D97-AF65-F5344CB8AC3E}">
        <p14:creationId xmlns:p14="http://schemas.microsoft.com/office/powerpoint/2010/main" val="22912699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498" y="91723"/>
            <a:ext cx="10090603" cy="1018552"/>
          </a:xfrm>
        </p:spPr>
        <p:txBody>
          <a:bodyPr>
            <a:normAutofit/>
          </a:bodyPr>
          <a:lstStyle/>
          <a:p>
            <a:r>
              <a:rPr lang="en-US" dirty="0"/>
              <a:t>Exchange Growth</a:t>
            </a:r>
          </a:p>
        </p:txBody>
      </p:sp>
      <p:sp>
        <p:nvSpPr>
          <p:cNvPr id="4" name="Content Placeholder 3"/>
          <p:cNvSpPr>
            <a:spLocks noGrp="1"/>
          </p:cNvSpPr>
          <p:nvPr>
            <p:ph idx="1"/>
          </p:nvPr>
        </p:nvSpPr>
        <p:spPr>
          <a:xfrm>
            <a:off x="135234" y="894584"/>
            <a:ext cx="11532502" cy="4815383"/>
          </a:xfrm>
        </p:spPr>
        <p:txBody>
          <a:bodyPr numCol="1">
            <a:normAutofit/>
          </a:bodyPr>
          <a:lstStyle/>
          <a:p>
            <a:pPr marL="457200" lvl="1" indent="0">
              <a:buNone/>
            </a:pPr>
            <a:r>
              <a:rPr lang="en-US" sz="2000" b="0" i="0" dirty="0">
                <a:solidFill>
                  <a:srgbClr val="333333"/>
                </a:solidFill>
                <a:effectLst/>
                <a:latin typeface="Source Sans Pro" panose="020B0503030403020204" pitchFamily="34" charset="0"/>
              </a:rPr>
              <a:t>The five states with the fastest growth in Marketplace enrollment since 2020 – Texas (212%), Mississippi (190%), Georgia (181%), Tennessee (177%), and South Carolina (167%) – all started off with high uninsured rates before the enhanced subsidies rolled out</a:t>
            </a:r>
            <a:r>
              <a:rPr lang="en-US" sz="2000" dirty="0">
                <a:solidFill>
                  <a:srgbClr val="333333"/>
                </a:solidFill>
                <a:latin typeface="Source Sans Pro" panose="020B0503030403020204" pitchFamily="34" charset="0"/>
              </a:rPr>
              <a:t> and </a:t>
            </a:r>
            <a:r>
              <a:rPr lang="en-US" sz="2000" b="0" i="0" dirty="0">
                <a:solidFill>
                  <a:srgbClr val="333333"/>
                </a:solidFill>
                <a:effectLst/>
                <a:latin typeface="Source Sans Pro" panose="020B0503030403020204" pitchFamily="34" charset="0"/>
              </a:rPr>
              <a:t>they have not expanded Medicaid under the ACA</a:t>
            </a:r>
            <a:r>
              <a:rPr lang="en-US" sz="2000" dirty="0">
                <a:solidFill>
                  <a:srgbClr val="333333"/>
                </a:solidFill>
                <a:latin typeface="Source Sans Pro" panose="020B0503030403020204" pitchFamily="34" charset="0"/>
              </a:rPr>
              <a:t>.</a:t>
            </a:r>
            <a:endParaRPr lang="en-US" sz="3200" dirty="0"/>
          </a:p>
          <a:p>
            <a:pPr marL="0" indent="0">
              <a:buNone/>
            </a:pPr>
            <a:endParaRPr lang="en-US" sz="3200" dirty="0"/>
          </a:p>
          <a:p>
            <a:pPr marL="0" indent="0">
              <a:buNone/>
            </a:pPr>
            <a:endParaRPr lang="en-US" sz="3200" dirty="0"/>
          </a:p>
        </p:txBody>
      </p:sp>
      <p:pic>
        <p:nvPicPr>
          <p:cNvPr id="5" name="Picture 4">
            <a:extLst>
              <a:ext uri="{FF2B5EF4-FFF2-40B4-BE49-F238E27FC236}">
                <a16:creationId xmlns:a16="http://schemas.microsoft.com/office/drawing/2014/main" id="{30AF8305-AAF3-B324-53AA-BC15C573439E}"/>
              </a:ext>
            </a:extLst>
          </p:cNvPr>
          <p:cNvPicPr>
            <a:picLocks noChangeAspect="1"/>
          </p:cNvPicPr>
          <p:nvPr/>
        </p:nvPicPr>
        <p:blipFill>
          <a:blip r:embed="rId2"/>
          <a:stretch>
            <a:fillRect/>
          </a:stretch>
        </p:blipFill>
        <p:spPr>
          <a:xfrm>
            <a:off x="3072808" y="2418897"/>
            <a:ext cx="5582093" cy="3173829"/>
          </a:xfrm>
          <a:prstGeom prst="rect">
            <a:avLst/>
          </a:prstGeom>
        </p:spPr>
      </p:pic>
    </p:spTree>
    <p:extLst>
      <p:ext uri="{BB962C8B-B14F-4D97-AF65-F5344CB8AC3E}">
        <p14:creationId xmlns:p14="http://schemas.microsoft.com/office/powerpoint/2010/main" val="1331580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383" y="138223"/>
            <a:ext cx="11532502" cy="1018552"/>
          </a:xfrm>
        </p:spPr>
        <p:txBody>
          <a:bodyPr>
            <a:normAutofit fontScale="90000"/>
          </a:bodyPr>
          <a:lstStyle/>
          <a:p>
            <a:pPr algn="ctr"/>
            <a:r>
              <a:rPr lang="en-US" dirty="0"/>
              <a:t>Individual Coverage Health Reimbursement Accounts (ICHRA)</a:t>
            </a:r>
          </a:p>
        </p:txBody>
      </p:sp>
      <p:sp>
        <p:nvSpPr>
          <p:cNvPr id="4" name="Content Placeholder 3"/>
          <p:cNvSpPr>
            <a:spLocks noGrp="1"/>
          </p:cNvSpPr>
          <p:nvPr>
            <p:ph idx="1"/>
          </p:nvPr>
        </p:nvSpPr>
        <p:spPr>
          <a:xfrm>
            <a:off x="359115" y="1156775"/>
            <a:ext cx="11532502" cy="5518296"/>
          </a:xfrm>
        </p:spPr>
        <p:txBody>
          <a:bodyPr numCol="1">
            <a:normAutofit/>
          </a:bodyPr>
          <a:lstStyle/>
          <a:p>
            <a:r>
              <a:rPr lang="en-US" sz="3000" dirty="0"/>
              <a:t>What is it/Who can offer an ICHRA?</a:t>
            </a:r>
          </a:p>
          <a:p>
            <a:pPr lvl="1"/>
            <a:r>
              <a:rPr lang="en-US" sz="2200" dirty="0"/>
              <a:t>Allows businesses the alternative to offer employees a monthly allowance of tax-free $’s to buy individual health coverage. </a:t>
            </a:r>
          </a:p>
          <a:p>
            <a:pPr lvl="1"/>
            <a:r>
              <a:rPr lang="en-US" sz="2200" dirty="0"/>
              <a:t>Can be offered by all employers with at least 1 W-2 employee. </a:t>
            </a:r>
          </a:p>
          <a:p>
            <a:pPr lvl="1"/>
            <a:r>
              <a:rPr lang="en-US" sz="2200" dirty="0"/>
              <a:t>Covers employees eligible for health benefits in the company, plus dependents to the degree eligibility extended under employer health plan.</a:t>
            </a:r>
          </a:p>
          <a:p>
            <a:r>
              <a:rPr lang="en-US" sz="3000" dirty="0"/>
              <a:t>Implications for a practice:</a:t>
            </a:r>
          </a:p>
          <a:p>
            <a:pPr lvl="1"/>
            <a:r>
              <a:rPr lang="en-US" sz="2200" dirty="0"/>
              <a:t>Still a tiny slice of overall employer based coverage – estimated 500,000 of approximately 165 million covered lives </a:t>
            </a:r>
          </a:p>
          <a:p>
            <a:pPr lvl="1"/>
            <a:r>
              <a:rPr lang="en-US" sz="2200" dirty="0"/>
              <a:t>But interest is growing - based on recent survey, </a:t>
            </a:r>
            <a:r>
              <a:rPr lang="en-US" sz="2200" b="1" i="1" dirty="0"/>
              <a:t>89% are considering ICHRA coverage </a:t>
            </a:r>
            <a:r>
              <a:rPr lang="en-US" sz="2200" dirty="0"/>
              <a:t>over next 3 years.</a:t>
            </a:r>
          </a:p>
          <a:p>
            <a:r>
              <a:rPr lang="en-US" sz="3000" dirty="0"/>
              <a:t>Actual increase from 2023 to 2024 was 29%. </a:t>
            </a:r>
          </a:p>
          <a:p>
            <a:pPr lvl="1"/>
            <a:endParaRPr lang="en-US" sz="3200" dirty="0"/>
          </a:p>
          <a:p>
            <a:pPr marL="457200" lvl="1" indent="0">
              <a:buNone/>
            </a:pPr>
            <a:endParaRPr lang="en-US" sz="2000" dirty="0"/>
          </a:p>
          <a:p>
            <a:pPr marL="0" indent="0">
              <a:buNone/>
            </a:pPr>
            <a:endParaRPr lang="en-US" sz="3200" dirty="0"/>
          </a:p>
        </p:txBody>
      </p:sp>
    </p:spTree>
    <p:extLst>
      <p:ext uri="{BB962C8B-B14F-4D97-AF65-F5344CB8AC3E}">
        <p14:creationId xmlns:p14="http://schemas.microsoft.com/office/powerpoint/2010/main" val="23678915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498" y="91723"/>
            <a:ext cx="10090603" cy="1018552"/>
          </a:xfrm>
        </p:spPr>
        <p:txBody>
          <a:bodyPr>
            <a:normAutofit/>
          </a:bodyPr>
          <a:lstStyle/>
          <a:p>
            <a:r>
              <a:rPr lang="en-US" dirty="0"/>
              <a:t>ICHRA Employer Types</a:t>
            </a:r>
          </a:p>
        </p:txBody>
      </p:sp>
      <p:sp>
        <p:nvSpPr>
          <p:cNvPr id="4" name="Content Placeholder 3"/>
          <p:cNvSpPr>
            <a:spLocks noGrp="1"/>
          </p:cNvSpPr>
          <p:nvPr>
            <p:ph idx="1"/>
          </p:nvPr>
        </p:nvSpPr>
        <p:spPr>
          <a:xfrm>
            <a:off x="659498" y="894584"/>
            <a:ext cx="11008238" cy="4815383"/>
          </a:xfrm>
        </p:spPr>
        <p:txBody>
          <a:bodyPr numCol="1">
            <a:normAutofit/>
          </a:bodyPr>
          <a:lstStyle/>
          <a:p>
            <a:r>
              <a:rPr lang="en-US" sz="3200" dirty="0"/>
              <a:t>ICHRA still have minimal saturation and much more common in smaller employers</a:t>
            </a:r>
          </a:p>
          <a:p>
            <a:pPr marL="0" indent="0">
              <a:buNone/>
            </a:pPr>
            <a:endParaRPr lang="en-US" sz="3200" dirty="0"/>
          </a:p>
        </p:txBody>
      </p:sp>
      <p:pic>
        <p:nvPicPr>
          <p:cNvPr id="13" name="Picture 12">
            <a:extLst>
              <a:ext uri="{FF2B5EF4-FFF2-40B4-BE49-F238E27FC236}">
                <a16:creationId xmlns:a16="http://schemas.microsoft.com/office/drawing/2014/main" id="{8FAB3688-7B28-38D6-1FEA-718BD019C655}"/>
              </a:ext>
            </a:extLst>
          </p:cNvPr>
          <p:cNvPicPr>
            <a:picLocks noChangeAspect="1"/>
          </p:cNvPicPr>
          <p:nvPr/>
        </p:nvPicPr>
        <p:blipFill>
          <a:blip r:embed="rId2"/>
          <a:stretch>
            <a:fillRect/>
          </a:stretch>
        </p:blipFill>
        <p:spPr>
          <a:xfrm>
            <a:off x="2699134" y="1843014"/>
            <a:ext cx="5684703" cy="3866953"/>
          </a:xfrm>
          <a:prstGeom prst="rect">
            <a:avLst/>
          </a:prstGeom>
        </p:spPr>
      </p:pic>
    </p:spTree>
    <p:extLst>
      <p:ext uri="{BB962C8B-B14F-4D97-AF65-F5344CB8AC3E}">
        <p14:creationId xmlns:p14="http://schemas.microsoft.com/office/powerpoint/2010/main" val="159889905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750" y="-146682"/>
            <a:ext cx="11023292" cy="1018552"/>
          </a:xfrm>
        </p:spPr>
        <p:txBody>
          <a:bodyPr>
            <a:normAutofit/>
          </a:bodyPr>
          <a:lstStyle/>
          <a:p>
            <a:r>
              <a:rPr lang="en-US" dirty="0"/>
              <a:t>How Will ICHRA Impact Providers?</a:t>
            </a:r>
          </a:p>
        </p:txBody>
      </p:sp>
      <p:sp>
        <p:nvSpPr>
          <p:cNvPr id="4" name="Content Placeholder 3"/>
          <p:cNvSpPr>
            <a:spLocks noGrp="1"/>
          </p:cNvSpPr>
          <p:nvPr>
            <p:ph idx="1"/>
          </p:nvPr>
        </p:nvSpPr>
        <p:spPr>
          <a:xfrm>
            <a:off x="542540" y="669852"/>
            <a:ext cx="11532502" cy="5518296"/>
          </a:xfrm>
        </p:spPr>
        <p:txBody>
          <a:bodyPr numCol="1">
            <a:normAutofit/>
          </a:bodyPr>
          <a:lstStyle/>
          <a:p>
            <a:endParaRPr lang="en-US" sz="3600" dirty="0"/>
          </a:p>
          <a:p>
            <a:r>
              <a:rPr lang="en-US" sz="3600" dirty="0"/>
              <a:t>How will it change the landscape?</a:t>
            </a:r>
          </a:p>
          <a:p>
            <a:pPr lvl="1"/>
            <a:r>
              <a:rPr lang="en-US" sz="2800" dirty="0"/>
              <a:t>Vast majority of Health Exchange members were previously uninsured, so accepting less than full commercial reimbursement was somewhat acceptable.</a:t>
            </a:r>
          </a:p>
          <a:p>
            <a:pPr lvl="1"/>
            <a:r>
              <a:rPr lang="en-US" sz="2800" i="1" dirty="0"/>
              <a:t>ICHRA could move in previously covered members at a high rate. Are we about to reprice commercial business to “HIX market rates”? </a:t>
            </a:r>
          </a:p>
          <a:p>
            <a:pPr lvl="2"/>
            <a:r>
              <a:rPr lang="en-US" sz="2400" i="1" dirty="0"/>
              <a:t>Could be net positive for physician practices but more challenging for ASC facilities based on pricing differentials between Commercial &amp; HIX.</a:t>
            </a:r>
          </a:p>
          <a:p>
            <a:pPr lvl="2"/>
            <a:r>
              <a:rPr lang="en-US" sz="2400" i="1" dirty="0"/>
              <a:t>Should providers consider previously insured vs. uninsured rate structures in their HIX agreements?</a:t>
            </a:r>
          </a:p>
          <a:p>
            <a:pPr marL="1028700" lvl="1" indent="-571500">
              <a:buFont typeface="+mj-lt"/>
              <a:buAutoNum type="arabicParenR"/>
            </a:pPr>
            <a:endParaRPr lang="en-US" sz="2000" dirty="0"/>
          </a:p>
          <a:p>
            <a:pPr marL="0" indent="0">
              <a:buNone/>
            </a:pPr>
            <a:endParaRPr lang="en-US" sz="3200" dirty="0"/>
          </a:p>
        </p:txBody>
      </p:sp>
    </p:spTree>
    <p:extLst>
      <p:ext uri="{BB962C8B-B14F-4D97-AF65-F5344CB8AC3E}">
        <p14:creationId xmlns:p14="http://schemas.microsoft.com/office/powerpoint/2010/main" val="125925068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99C41-3907-E659-F417-756CFE2A24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82F0DA-D2D9-2656-6D89-80D24D9D3266}"/>
              </a:ext>
            </a:extLst>
          </p:cNvPr>
          <p:cNvSpPr>
            <a:spLocks noGrp="1"/>
          </p:cNvSpPr>
          <p:nvPr>
            <p:ph type="title"/>
          </p:nvPr>
        </p:nvSpPr>
        <p:spPr>
          <a:xfrm>
            <a:off x="289750" y="-146682"/>
            <a:ext cx="11023292" cy="1018552"/>
          </a:xfrm>
        </p:spPr>
        <p:txBody>
          <a:bodyPr>
            <a:normAutofit/>
          </a:bodyPr>
          <a:lstStyle/>
          <a:p>
            <a:r>
              <a:rPr lang="en-US" dirty="0"/>
              <a:t>Exchange Growth Implications</a:t>
            </a:r>
          </a:p>
        </p:txBody>
      </p:sp>
      <p:sp>
        <p:nvSpPr>
          <p:cNvPr id="4" name="Content Placeholder 3">
            <a:extLst>
              <a:ext uri="{FF2B5EF4-FFF2-40B4-BE49-F238E27FC236}">
                <a16:creationId xmlns:a16="http://schemas.microsoft.com/office/drawing/2014/main" id="{1372F283-EDAA-27F3-E3D2-13EC3ED8622B}"/>
              </a:ext>
            </a:extLst>
          </p:cNvPr>
          <p:cNvSpPr>
            <a:spLocks noGrp="1"/>
          </p:cNvSpPr>
          <p:nvPr>
            <p:ph idx="1"/>
          </p:nvPr>
        </p:nvSpPr>
        <p:spPr>
          <a:xfrm>
            <a:off x="472595" y="1061738"/>
            <a:ext cx="11719405" cy="5518296"/>
          </a:xfrm>
        </p:spPr>
        <p:txBody>
          <a:bodyPr numCol="1">
            <a:normAutofit/>
          </a:bodyPr>
          <a:lstStyle/>
          <a:p>
            <a:pPr lvl="1"/>
            <a:r>
              <a:rPr lang="en-US" sz="2200" dirty="0"/>
              <a:t>In states dominated by Anthem (or any single commercial carrier), HIX growth has allowed for a new market to grow from standing start to increase competition in those states. </a:t>
            </a:r>
          </a:p>
          <a:p>
            <a:pPr lvl="1"/>
            <a:r>
              <a:rPr lang="en-US" sz="2200" dirty="0"/>
              <a:t>Some states have seen steps toward a reversal of near monopolistic BCBS market share as HIX and MA markets didn’t inherit huge pricing advantage maintained by BCBS for commercial market. </a:t>
            </a:r>
          </a:p>
          <a:p>
            <a:pPr lvl="1"/>
            <a:r>
              <a:rPr lang="en-US" sz="2200" dirty="0"/>
              <a:t>Created an additional tier of pricing for providers that slid in between Medicare and Commercial in most markets. </a:t>
            </a:r>
          </a:p>
          <a:p>
            <a:pPr lvl="2"/>
            <a:r>
              <a:rPr lang="en-US" sz="2200" dirty="0"/>
              <a:t>In low priced markets (or lower priced services), generally beneficial pricing vs. current commercial agreements, however, in most markets created middle tier 30-50% over Medicare and 20-30% less than commercial. </a:t>
            </a:r>
          </a:p>
          <a:p>
            <a:pPr lvl="2"/>
            <a:r>
              <a:rPr lang="en-US" sz="2200" dirty="0"/>
              <a:t>Some payers have attempt to use Medicaid managed care network as platform for HIX product without pricing adjustment. Most providers decline, however, network adequacy enforcement non-existent. </a:t>
            </a:r>
          </a:p>
          <a:p>
            <a:pPr lvl="1"/>
            <a:endParaRPr lang="en-US" sz="2200" dirty="0"/>
          </a:p>
          <a:p>
            <a:pPr lvl="1"/>
            <a:endParaRPr lang="en-US" sz="2200" dirty="0"/>
          </a:p>
          <a:p>
            <a:pPr marL="0" indent="0">
              <a:buNone/>
            </a:pPr>
            <a:endParaRPr lang="en-US" sz="2200" dirty="0"/>
          </a:p>
        </p:txBody>
      </p:sp>
    </p:spTree>
    <p:extLst>
      <p:ext uri="{BB962C8B-B14F-4D97-AF65-F5344CB8AC3E}">
        <p14:creationId xmlns:p14="http://schemas.microsoft.com/office/powerpoint/2010/main" val="385460312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82A5-66BB-B26A-6DA0-ED8500F1C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294717-58A8-3DBC-4E93-1210C6F4D86A}"/>
              </a:ext>
            </a:extLst>
          </p:cNvPr>
          <p:cNvSpPr>
            <a:spLocks noGrp="1"/>
          </p:cNvSpPr>
          <p:nvPr>
            <p:ph type="title"/>
          </p:nvPr>
        </p:nvSpPr>
        <p:spPr>
          <a:xfrm>
            <a:off x="289750" y="-146682"/>
            <a:ext cx="11023292" cy="1018552"/>
          </a:xfrm>
        </p:spPr>
        <p:txBody>
          <a:bodyPr>
            <a:normAutofit/>
          </a:bodyPr>
          <a:lstStyle/>
          <a:p>
            <a:r>
              <a:rPr lang="en-US" dirty="0"/>
              <a:t>Exchange Growth Implications</a:t>
            </a:r>
          </a:p>
        </p:txBody>
      </p:sp>
      <p:sp>
        <p:nvSpPr>
          <p:cNvPr id="4" name="Content Placeholder 3">
            <a:extLst>
              <a:ext uri="{FF2B5EF4-FFF2-40B4-BE49-F238E27FC236}">
                <a16:creationId xmlns:a16="http://schemas.microsoft.com/office/drawing/2014/main" id="{5D06C909-BF8D-B7A2-B370-A3C1C4BC8C93}"/>
              </a:ext>
            </a:extLst>
          </p:cNvPr>
          <p:cNvSpPr>
            <a:spLocks noGrp="1"/>
          </p:cNvSpPr>
          <p:nvPr>
            <p:ph idx="1"/>
          </p:nvPr>
        </p:nvSpPr>
        <p:spPr>
          <a:xfrm>
            <a:off x="329749" y="1129857"/>
            <a:ext cx="11532502" cy="5518296"/>
          </a:xfrm>
        </p:spPr>
        <p:txBody>
          <a:bodyPr numCol="1">
            <a:normAutofit/>
          </a:bodyPr>
          <a:lstStyle/>
          <a:p>
            <a:pPr lvl="1"/>
            <a:r>
              <a:rPr lang="en-US" dirty="0"/>
              <a:t>Created soft landing spot for Medicaid unwinding by inheriting the bulk of disenrollments vs. their transition into self pay.</a:t>
            </a:r>
          </a:p>
          <a:p>
            <a:pPr lvl="2"/>
            <a:r>
              <a:rPr lang="en-US" sz="2400" b="1" i="1" dirty="0"/>
              <a:t>(into HIX plans that generally pay more than Medicaid/Medicaid managed care).</a:t>
            </a:r>
          </a:p>
          <a:p>
            <a:pPr lvl="1"/>
            <a:r>
              <a:rPr lang="en-US" dirty="0"/>
              <a:t>Similar to MA, the myriad of new plans increases billing complexity. </a:t>
            </a:r>
          </a:p>
          <a:p>
            <a:pPr lvl="1"/>
            <a:r>
              <a:rPr lang="en-US" dirty="0"/>
              <a:t>In many cases, contracts are not specific to individual or HIX market, therefore, providers open to have agreement apply to commercial products in future. </a:t>
            </a:r>
          </a:p>
          <a:p>
            <a:pPr lvl="1"/>
            <a:r>
              <a:rPr lang="en-US" b="1" i="1" dirty="0"/>
              <a:t>In several markets, however, Centene has become (and acted like BCBS v 2.0) in the HIX space, so not all roses…</a:t>
            </a:r>
          </a:p>
          <a:p>
            <a:pPr lvl="1"/>
            <a:endParaRPr lang="en-US" dirty="0"/>
          </a:p>
          <a:p>
            <a:pPr lvl="1"/>
            <a:endParaRPr lang="en-US" sz="2000" dirty="0"/>
          </a:p>
          <a:p>
            <a:pPr marL="0" indent="0">
              <a:buNone/>
            </a:pPr>
            <a:endParaRPr lang="en-US" sz="3200" dirty="0"/>
          </a:p>
        </p:txBody>
      </p:sp>
    </p:spTree>
    <p:extLst>
      <p:ext uri="{BB962C8B-B14F-4D97-AF65-F5344CB8AC3E}">
        <p14:creationId xmlns:p14="http://schemas.microsoft.com/office/powerpoint/2010/main" val="261019739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329" y="239307"/>
            <a:ext cx="10067599" cy="1018552"/>
          </a:xfrm>
        </p:spPr>
        <p:txBody>
          <a:bodyPr>
            <a:normAutofit/>
          </a:bodyPr>
          <a:lstStyle/>
          <a:p>
            <a:r>
              <a:rPr lang="en-US"/>
              <a:t>Medicare Advantage- National Perspective</a:t>
            </a:r>
          </a:p>
        </p:txBody>
      </p:sp>
      <p:sp>
        <p:nvSpPr>
          <p:cNvPr id="4" name="Content Placeholder 3"/>
          <p:cNvSpPr>
            <a:spLocks noGrp="1"/>
          </p:cNvSpPr>
          <p:nvPr>
            <p:ph idx="1"/>
          </p:nvPr>
        </p:nvSpPr>
        <p:spPr>
          <a:xfrm>
            <a:off x="659498" y="1560715"/>
            <a:ext cx="11532502" cy="4068092"/>
          </a:xfrm>
        </p:spPr>
        <p:txBody>
          <a:bodyPr numCol="1">
            <a:normAutofit/>
          </a:bodyPr>
          <a:lstStyle/>
          <a:p>
            <a:pPr marL="0" indent="0">
              <a:buNone/>
            </a:pPr>
            <a:r>
              <a:rPr lang="en-US" sz="3200"/>
              <a:t> </a:t>
            </a:r>
            <a:endParaRPr lang="en-US" sz="2800"/>
          </a:p>
          <a:p>
            <a:pPr marL="571500" indent="-571500">
              <a:buFont typeface="+mj-lt"/>
              <a:buAutoNum type="romanUcPeriod"/>
            </a:pPr>
            <a:endParaRPr lang="en-US" sz="3200"/>
          </a:p>
        </p:txBody>
      </p:sp>
      <p:sp>
        <p:nvSpPr>
          <p:cNvPr id="5" name="Content Placeholder 3">
            <a:extLst>
              <a:ext uri="{FF2B5EF4-FFF2-40B4-BE49-F238E27FC236}">
                <a16:creationId xmlns:a16="http://schemas.microsoft.com/office/drawing/2014/main" id="{7E444E38-67CA-4E13-A28D-0D39F15F313F}"/>
              </a:ext>
            </a:extLst>
          </p:cNvPr>
          <p:cNvSpPr txBox="1">
            <a:spLocks/>
          </p:cNvSpPr>
          <p:nvPr/>
        </p:nvSpPr>
        <p:spPr>
          <a:xfrm>
            <a:off x="230290" y="1290126"/>
            <a:ext cx="11532502" cy="4338681"/>
          </a:xfrm>
          <a:prstGeom prst="rect">
            <a:avLst/>
          </a:prstGeom>
        </p:spPr>
        <p:txBody>
          <a:bodyPr vert="horz" lIns="91440" tIns="45720" rIns="91440" bIns="45720" numCol="1" rtlCol="0">
            <a:normAutofit fontScale="85000" lnSpcReduction="20000"/>
          </a:bodyPr>
          <a:lst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Fastest growing healthcare population:</a:t>
            </a:r>
          </a:p>
          <a:p>
            <a:pPr lvl="1"/>
            <a:r>
              <a:rPr lang="en-US" sz="2800" dirty="0"/>
              <a:t>Medicare provides health insurance coverage for 65 million beneficiaries.</a:t>
            </a:r>
          </a:p>
          <a:p>
            <a:pPr lvl="2"/>
            <a:r>
              <a:rPr lang="en-US" sz="2400" dirty="0"/>
              <a:t>By 2060, projections estimate that this number will increase to 93 million and will account for 23% of the total US population.</a:t>
            </a:r>
          </a:p>
          <a:p>
            <a:pPr lvl="2"/>
            <a:r>
              <a:rPr lang="en-US" sz="2400" dirty="0"/>
              <a:t>In 2023, the Medicare population became evenly split between traditional Medicare and Medicare Advantage enrollment. </a:t>
            </a:r>
          </a:p>
          <a:p>
            <a:pPr lvl="2"/>
            <a:r>
              <a:rPr lang="en-US" sz="2400" dirty="0"/>
              <a:t>By 2033, projected that 62% of eligible Medicare beneficiaries will be enrolled in a Medicare Advantage plan.  </a:t>
            </a:r>
          </a:p>
          <a:p>
            <a:r>
              <a:rPr lang="en-US" sz="3200" dirty="0"/>
              <a:t>CBO estimates MA plans pay 3% </a:t>
            </a:r>
            <a:r>
              <a:rPr lang="en-US" sz="3200" b="1" i="1" u="sng" dirty="0"/>
              <a:t>LESS</a:t>
            </a:r>
            <a:r>
              <a:rPr lang="en-US" sz="3200" dirty="0"/>
              <a:t> than traditional Medicare to providers. </a:t>
            </a:r>
          </a:p>
          <a:p>
            <a:r>
              <a:rPr lang="en-US" sz="3200" dirty="0"/>
              <a:t>Scarcity of rural providers and low patient volume in rural areas is less appealing for MA plans.</a:t>
            </a:r>
          </a:p>
          <a:p>
            <a:r>
              <a:rPr lang="en-US" sz="3200" b="1" i="1" dirty="0"/>
              <a:t>Network adequacy standard enforcement has been nearly non-existent, thus leading to ability for plans to bully providers, thus, leading to larger health system pushback and plan terminations, typically UHC MA. </a:t>
            </a:r>
          </a:p>
          <a:p>
            <a:pPr marL="571500" indent="-571500">
              <a:buFont typeface="+mj-lt"/>
              <a:buAutoNum type="romanUcPeriod"/>
            </a:pPr>
            <a:endParaRPr lang="en-US" sz="3200" dirty="0"/>
          </a:p>
          <a:p>
            <a:pPr marL="571500" indent="-571500">
              <a:buFont typeface="+mj-lt"/>
              <a:buAutoNum type="romanUcPeriod"/>
            </a:pPr>
            <a:endParaRPr lang="en-US" sz="3200" dirty="0"/>
          </a:p>
          <a:p>
            <a:pPr marL="571500" indent="-571500">
              <a:buFont typeface="+mj-lt"/>
              <a:buAutoNum type="romanUcPeriod"/>
            </a:pPr>
            <a:endParaRPr lang="en-US" sz="3200" dirty="0"/>
          </a:p>
        </p:txBody>
      </p:sp>
    </p:spTree>
    <p:extLst>
      <p:ext uri="{BB962C8B-B14F-4D97-AF65-F5344CB8AC3E}">
        <p14:creationId xmlns:p14="http://schemas.microsoft.com/office/powerpoint/2010/main" val="9387118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330" y="178347"/>
            <a:ext cx="8921550" cy="1018552"/>
          </a:xfrm>
        </p:spPr>
        <p:txBody>
          <a:bodyPr>
            <a:normAutofit/>
          </a:bodyPr>
          <a:lstStyle/>
          <a:p>
            <a:r>
              <a:rPr lang="en-US"/>
              <a:t>Medicare Advantage National Trends </a:t>
            </a:r>
          </a:p>
        </p:txBody>
      </p:sp>
      <p:sp>
        <p:nvSpPr>
          <p:cNvPr id="4" name="Content Placeholder 3"/>
          <p:cNvSpPr>
            <a:spLocks noGrp="1"/>
          </p:cNvSpPr>
          <p:nvPr>
            <p:ph idx="1"/>
          </p:nvPr>
        </p:nvSpPr>
        <p:spPr>
          <a:xfrm>
            <a:off x="659498" y="1560715"/>
            <a:ext cx="11532502" cy="4068092"/>
          </a:xfrm>
        </p:spPr>
        <p:txBody>
          <a:bodyPr numCol="1">
            <a:normAutofit/>
          </a:bodyPr>
          <a:lstStyle/>
          <a:p>
            <a:pPr marL="0" indent="0">
              <a:buNone/>
            </a:pPr>
            <a:r>
              <a:rPr lang="en-US" sz="3200"/>
              <a:t> </a:t>
            </a:r>
            <a:endParaRPr lang="en-US" sz="2800"/>
          </a:p>
          <a:p>
            <a:pPr marL="571500" indent="-571500">
              <a:buFont typeface="+mj-lt"/>
              <a:buAutoNum type="romanUcPeriod"/>
            </a:pPr>
            <a:endParaRPr lang="en-US" sz="3200"/>
          </a:p>
        </p:txBody>
      </p:sp>
      <p:graphicFrame>
        <p:nvGraphicFramePr>
          <p:cNvPr id="2" name="Table 4">
            <a:extLst>
              <a:ext uri="{FF2B5EF4-FFF2-40B4-BE49-F238E27FC236}">
                <a16:creationId xmlns:a16="http://schemas.microsoft.com/office/drawing/2014/main" id="{14581D97-9125-4D04-8A03-FEE2A1DDC7C0}"/>
              </a:ext>
            </a:extLst>
          </p:cNvPr>
          <p:cNvGraphicFramePr>
            <a:graphicFrameLocks noGrp="1"/>
          </p:cNvGraphicFramePr>
          <p:nvPr/>
        </p:nvGraphicFramePr>
        <p:xfrm>
          <a:off x="830317" y="1007927"/>
          <a:ext cx="10702185" cy="5180662"/>
        </p:xfrm>
        <a:graphic>
          <a:graphicData uri="http://schemas.openxmlformats.org/drawingml/2006/table">
            <a:tbl>
              <a:tblPr firstRow="1" bandRow="1">
                <a:tableStyleId>{5C22544A-7EE6-4342-B048-85BDC9FD1C3A}</a:tableStyleId>
              </a:tblPr>
              <a:tblGrid>
                <a:gridCol w="3567395">
                  <a:extLst>
                    <a:ext uri="{9D8B030D-6E8A-4147-A177-3AD203B41FA5}">
                      <a16:colId xmlns:a16="http://schemas.microsoft.com/office/drawing/2014/main" val="3588393206"/>
                    </a:ext>
                  </a:extLst>
                </a:gridCol>
                <a:gridCol w="3567395">
                  <a:extLst>
                    <a:ext uri="{9D8B030D-6E8A-4147-A177-3AD203B41FA5}">
                      <a16:colId xmlns:a16="http://schemas.microsoft.com/office/drawing/2014/main" val="4174667612"/>
                    </a:ext>
                  </a:extLst>
                </a:gridCol>
                <a:gridCol w="3567395">
                  <a:extLst>
                    <a:ext uri="{9D8B030D-6E8A-4147-A177-3AD203B41FA5}">
                      <a16:colId xmlns:a16="http://schemas.microsoft.com/office/drawing/2014/main" val="1613718140"/>
                    </a:ext>
                  </a:extLst>
                </a:gridCol>
              </a:tblGrid>
              <a:tr h="1126822">
                <a:tc>
                  <a:txBody>
                    <a:bodyPr/>
                    <a:lstStyle/>
                    <a:p>
                      <a:endParaRPr lang="en-US"/>
                    </a:p>
                  </a:txBody>
                  <a:tcPr/>
                </a:tc>
                <a:tc>
                  <a:txBody>
                    <a:bodyPr/>
                    <a:lstStyle/>
                    <a:p>
                      <a:pPr algn="ctr"/>
                      <a:r>
                        <a:rPr lang="en-US" sz="2800" dirty="0"/>
                        <a:t>FY2023 MA Membership</a:t>
                      </a:r>
                    </a:p>
                  </a:txBody>
                  <a:tcPr/>
                </a:tc>
                <a:tc>
                  <a:txBody>
                    <a:bodyPr/>
                    <a:lstStyle/>
                    <a:p>
                      <a:r>
                        <a:rPr lang="en-US" sz="2800"/>
                        <a:t>Percentage Growth </a:t>
                      </a:r>
                    </a:p>
                    <a:p>
                      <a:r>
                        <a:rPr lang="en-US" sz="2800"/>
                        <a:t>(FY 2010 vs FY 2023)</a:t>
                      </a:r>
                    </a:p>
                  </a:txBody>
                  <a:tcPr/>
                </a:tc>
                <a:extLst>
                  <a:ext uri="{0D108BD9-81ED-4DB2-BD59-A6C34878D82A}">
                    <a16:rowId xmlns:a16="http://schemas.microsoft.com/office/drawing/2014/main" val="2476587443"/>
                  </a:ext>
                </a:extLst>
              </a:tr>
              <a:tr h="475769">
                <a:tc>
                  <a:txBody>
                    <a:bodyPr/>
                    <a:lstStyle/>
                    <a:p>
                      <a:r>
                        <a:rPr lang="en-US" sz="3200"/>
                        <a:t>Aetna</a:t>
                      </a:r>
                    </a:p>
                  </a:txBody>
                  <a:tcPr/>
                </a:tc>
                <a:tc>
                  <a:txBody>
                    <a:bodyPr/>
                    <a:lstStyle/>
                    <a:p>
                      <a:pPr algn="ctr"/>
                      <a:r>
                        <a:rPr lang="en-US" sz="3200" dirty="0"/>
                        <a:t>3.3M</a:t>
                      </a:r>
                    </a:p>
                  </a:txBody>
                  <a:tcPr/>
                </a:tc>
                <a:tc>
                  <a:txBody>
                    <a:bodyPr/>
                    <a:lstStyle/>
                    <a:p>
                      <a:pPr algn="ctr"/>
                      <a:r>
                        <a:rPr lang="en-US" sz="3200"/>
                        <a:t>532%</a:t>
                      </a:r>
                    </a:p>
                  </a:txBody>
                  <a:tcPr/>
                </a:tc>
                <a:extLst>
                  <a:ext uri="{0D108BD9-81ED-4DB2-BD59-A6C34878D82A}">
                    <a16:rowId xmlns:a16="http://schemas.microsoft.com/office/drawing/2014/main" val="108028913"/>
                  </a:ext>
                </a:extLst>
              </a:tr>
              <a:tr h="475769">
                <a:tc>
                  <a:txBody>
                    <a:bodyPr/>
                    <a:lstStyle/>
                    <a:p>
                      <a:r>
                        <a:rPr lang="en-US" sz="3200"/>
                        <a:t>Anthem</a:t>
                      </a:r>
                    </a:p>
                  </a:txBody>
                  <a:tcPr/>
                </a:tc>
                <a:tc>
                  <a:txBody>
                    <a:bodyPr/>
                    <a:lstStyle/>
                    <a:p>
                      <a:pPr algn="ctr"/>
                      <a:r>
                        <a:rPr lang="en-US" sz="3200" dirty="0"/>
                        <a:t>4.3M</a:t>
                      </a:r>
                    </a:p>
                  </a:txBody>
                  <a:tcPr/>
                </a:tc>
                <a:tc>
                  <a:txBody>
                    <a:bodyPr/>
                    <a:lstStyle/>
                    <a:p>
                      <a:pPr algn="ctr"/>
                      <a:r>
                        <a:rPr lang="en-US" sz="3200"/>
                        <a:t>264%</a:t>
                      </a:r>
                    </a:p>
                  </a:txBody>
                  <a:tcPr/>
                </a:tc>
                <a:extLst>
                  <a:ext uri="{0D108BD9-81ED-4DB2-BD59-A6C34878D82A}">
                    <a16:rowId xmlns:a16="http://schemas.microsoft.com/office/drawing/2014/main" val="3960182658"/>
                  </a:ext>
                </a:extLst>
              </a:tr>
              <a:tr h="475769">
                <a:tc>
                  <a:txBody>
                    <a:bodyPr/>
                    <a:lstStyle/>
                    <a:p>
                      <a:r>
                        <a:rPr lang="en-US" sz="3200"/>
                        <a:t>Humana</a:t>
                      </a:r>
                    </a:p>
                  </a:txBody>
                  <a:tcPr/>
                </a:tc>
                <a:tc>
                  <a:txBody>
                    <a:bodyPr/>
                    <a:lstStyle/>
                    <a:p>
                      <a:pPr algn="ctr"/>
                      <a:r>
                        <a:rPr lang="en-US" sz="3200" dirty="0"/>
                        <a:t>5.5M</a:t>
                      </a:r>
                    </a:p>
                  </a:txBody>
                  <a:tcPr/>
                </a:tc>
                <a:tc>
                  <a:txBody>
                    <a:bodyPr/>
                    <a:lstStyle/>
                    <a:p>
                      <a:pPr algn="ctr"/>
                      <a:r>
                        <a:rPr lang="en-US" sz="3200"/>
                        <a:t>316%</a:t>
                      </a:r>
                    </a:p>
                  </a:txBody>
                  <a:tcPr/>
                </a:tc>
                <a:extLst>
                  <a:ext uri="{0D108BD9-81ED-4DB2-BD59-A6C34878D82A}">
                    <a16:rowId xmlns:a16="http://schemas.microsoft.com/office/drawing/2014/main" val="3851691169"/>
                  </a:ext>
                </a:extLst>
              </a:tr>
              <a:tr h="475769">
                <a:tc>
                  <a:txBody>
                    <a:bodyPr/>
                    <a:lstStyle/>
                    <a:p>
                      <a:r>
                        <a:rPr lang="en-US" sz="3200"/>
                        <a:t>Cigna</a:t>
                      </a:r>
                    </a:p>
                  </a:txBody>
                  <a:tcPr/>
                </a:tc>
                <a:tc>
                  <a:txBody>
                    <a:bodyPr/>
                    <a:lstStyle/>
                    <a:p>
                      <a:pPr algn="ctr"/>
                      <a:r>
                        <a:rPr lang="en-US" sz="3200" dirty="0"/>
                        <a:t>573k</a:t>
                      </a:r>
                    </a:p>
                  </a:txBody>
                  <a:tcPr/>
                </a:tc>
                <a:tc>
                  <a:txBody>
                    <a:bodyPr/>
                    <a:lstStyle/>
                    <a:p>
                      <a:pPr algn="ctr"/>
                      <a:r>
                        <a:rPr lang="en-US" sz="3200"/>
                        <a:t>178%</a:t>
                      </a:r>
                    </a:p>
                  </a:txBody>
                  <a:tcPr/>
                </a:tc>
                <a:extLst>
                  <a:ext uri="{0D108BD9-81ED-4DB2-BD59-A6C34878D82A}">
                    <a16:rowId xmlns:a16="http://schemas.microsoft.com/office/drawing/2014/main" val="2872872683"/>
                  </a:ext>
                </a:extLst>
              </a:tr>
              <a:tr h="475769">
                <a:tc>
                  <a:txBody>
                    <a:bodyPr/>
                    <a:lstStyle/>
                    <a:p>
                      <a:r>
                        <a:rPr lang="en-US" sz="3200"/>
                        <a:t>United Healthcare</a:t>
                      </a:r>
                    </a:p>
                  </a:txBody>
                  <a:tcPr/>
                </a:tc>
                <a:tc>
                  <a:txBody>
                    <a:bodyPr/>
                    <a:lstStyle/>
                    <a:p>
                      <a:pPr algn="ctr"/>
                      <a:r>
                        <a:rPr lang="en-US" sz="3200" dirty="0"/>
                        <a:t>8.9M</a:t>
                      </a:r>
                    </a:p>
                  </a:txBody>
                  <a:tcPr/>
                </a:tc>
                <a:tc>
                  <a:txBody>
                    <a:bodyPr/>
                    <a:lstStyle/>
                    <a:p>
                      <a:pPr algn="ctr"/>
                      <a:r>
                        <a:rPr lang="en-US" sz="3200"/>
                        <a:t>415%</a:t>
                      </a:r>
                    </a:p>
                  </a:txBody>
                  <a:tcPr/>
                </a:tc>
                <a:extLst>
                  <a:ext uri="{0D108BD9-81ED-4DB2-BD59-A6C34878D82A}">
                    <a16:rowId xmlns:a16="http://schemas.microsoft.com/office/drawing/2014/main" val="3657291100"/>
                  </a:ext>
                </a:extLst>
              </a:tr>
              <a:tr h="475769">
                <a:tc>
                  <a:txBody>
                    <a:bodyPr/>
                    <a:lstStyle/>
                    <a:p>
                      <a:r>
                        <a:rPr lang="en-US" sz="3200"/>
                        <a:t>Kaiser Permanente</a:t>
                      </a:r>
                    </a:p>
                  </a:txBody>
                  <a:tcPr/>
                </a:tc>
                <a:tc>
                  <a:txBody>
                    <a:bodyPr/>
                    <a:lstStyle/>
                    <a:p>
                      <a:pPr algn="ctr"/>
                      <a:r>
                        <a:rPr lang="en-US" sz="3200" dirty="0"/>
                        <a:t>1.8M</a:t>
                      </a:r>
                    </a:p>
                  </a:txBody>
                  <a:tcPr/>
                </a:tc>
                <a:tc>
                  <a:txBody>
                    <a:bodyPr/>
                    <a:lstStyle/>
                    <a:p>
                      <a:pPr algn="ctr"/>
                      <a:r>
                        <a:rPr lang="en-US" sz="3200"/>
                        <a:t>199%</a:t>
                      </a:r>
                    </a:p>
                  </a:txBody>
                  <a:tcPr/>
                </a:tc>
                <a:extLst>
                  <a:ext uri="{0D108BD9-81ED-4DB2-BD59-A6C34878D82A}">
                    <a16:rowId xmlns:a16="http://schemas.microsoft.com/office/drawing/2014/main" val="423930565"/>
                  </a:ext>
                </a:extLst>
              </a:tr>
              <a:tr h="475769">
                <a:tc>
                  <a:txBody>
                    <a:bodyPr/>
                    <a:lstStyle/>
                    <a:p>
                      <a:r>
                        <a:rPr lang="en-US" sz="3200"/>
                        <a:t>Centene</a:t>
                      </a:r>
                    </a:p>
                  </a:txBody>
                  <a:tcPr/>
                </a:tc>
                <a:tc>
                  <a:txBody>
                    <a:bodyPr/>
                    <a:lstStyle/>
                    <a:p>
                      <a:pPr algn="ctr"/>
                      <a:r>
                        <a:rPr lang="en-US" sz="3200" dirty="0"/>
                        <a:t>1.2M</a:t>
                      </a:r>
                    </a:p>
                  </a:txBody>
                  <a:tcPr/>
                </a:tc>
                <a:tc>
                  <a:txBody>
                    <a:bodyPr/>
                    <a:lstStyle/>
                    <a:p>
                      <a:pPr algn="ctr"/>
                      <a:r>
                        <a:rPr lang="en-US" sz="3200" dirty="0"/>
                        <a:t>188%</a:t>
                      </a:r>
                    </a:p>
                  </a:txBody>
                  <a:tcPr/>
                </a:tc>
                <a:extLst>
                  <a:ext uri="{0D108BD9-81ED-4DB2-BD59-A6C34878D82A}">
                    <a16:rowId xmlns:a16="http://schemas.microsoft.com/office/drawing/2014/main" val="361977989"/>
                  </a:ext>
                </a:extLst>
              </a:tr>
            </a:tbl>
          </a:graphicData>
        </a:graphic>
      </p:graphicFrame>
    </p:spTree>
    <p:extLst>
      <p:ext uri="{BB962C8B-B14F-4D97-AF65-F5344CB8AC3E}">
        <p14:creationId xmlns:p14="http://schemas.microsoft.com/office/powerpoint/2010/main" val="27188051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7F974-0665-4A6F-B50B-BEF3D01A5001}"/>
              </a:ext>
            </a:extLst>
          </p:cNvPr>
          <p:cNvSpPr>
            <a:spLocks noGrp="1"/>
          </p:cNvSpPr>
          <p:nvPr>
            <p:ph type="title"/>
          </p:nvPr>
        </p:nvSpPr>
        <p:spPr>
          <a:xfrm>
            <a:off x="414661" y="203759"/>
            <a:ext cx="11297663" cy="1018552"/>
          </a:xfrm>
        </p:spPr>
        <p:txBody>
          <a:bodyPr>
            <a:noAutofit/>
          </a:bodyPr>
          <a:lstStyle/>
          <a:p>
            <a:r>
              <a:rPr lang="en-US" sz="3600" b="1" dirty="0">
                <a:latin typeface="+mj-lt"/>
              </a:rPr>
              <a:t>Strategic Healthcare Partners, LLC – </a:t>
            </a:r>
            <a:br>
              <a:rPr lang="en-US" sz="3600" b="1" dirty="0">
                <a:latin typeface="+mj-lt"/>
              </a:rPr>
            </a:br>
            <a:r>
              <a:rPr lang="en-US" sz="3600" b="1" dirty="0">
                <a:latin typeface="+mj-lt"/>
              </a:rPr>
              <a:t>Who We Are and Who We Serve</a:t>
            </a:r>
            <a:endParaRPr lang="en-US" sz="3600" dirty="0">
              <a:latin typeface="+mj-lt"/>
            </a:endParaRPr>
          </a:p>
        </p:txBody>
      </p:sp>
      <p:sp>
        <p:nvSpPr>
          <p:cNvPr id="9" name="Content Placeholder 8">
            <a:extLst>
              <a:ext uri="{FF2B5EF4-FFF2-40B4-BE49-F238E27FC236}">
                <a16:creationId xmlns:a16="http://schemas.microsoft.com/office/drawing/2014/main" id="{DFEEEFAF-EF51-4631-A64E-DF7E8BBF45A5}"/>
              </a:ext>
            </a:extLst>
          </p:cNvPr>
          <p:cNvSpPr>
            <a:spLocks noGrp="1"/>
          </p:cNvSpPr>
          <p:nvPr>
            <p:ph idx="1"/>
          </p:nvPr>
        </p:nvSpPr>
        <p:spPr>
          <a:xfrm>
            <a:off x="414661" y="1797912"/>
            <a:ext cx="10912702" cy="3837777"/>
          </a:xfrm>
        </p:spPr>
        <p:txBody>
          <a:bodyPr>
            <a:normAutofit/>
          </a:bodyPr>
          <a:lstStyle/>
          <a:p>
            <a:r>
              <a:rPr lang="en-US" sz="2200" dirty="0"/>
              <a:t>Founded by Principals John Crew and Mike Scribner in 2009.</a:t>
            </a:r>
          </a:p>
          <a:p>
            <a:r>
              <a:rPr lang="en-US" sz="2200" dirty="0"/>
              <a:t>Over 30 years experience in the field. </a:t>
            </a:r>
          </a:p>
          <a:p>
            <a:r>
              <a:rPr lang="en-US" sz="2200" dirty="0"/>
              <a:t>Broad spectrum of healthcare clients including:</a:t>
            </a:r>
          </a:p>
          <a:p>
            <a:pPr lvl="1"/>
            <a:r>
              <a:rPr lang="en-US" sz="1800" dirty="0"/>
              <a:t>Rural/Urban/PPS/Critical Access Hospitals/ASCs</a:t>
            </a:r>
          </a:p>
          <a:p>
            <a:pPr lvl="1"/>
            <a:r>
              <a:rPr lang="en-US" sz="1800" dirty="0"/>
              <a:t>Over 1,500 physicians/extenders</a:t>
            </a:r>
          </a:p>
          <a:p>
            <a:pPr lvl="1"/>
            <a:r>
              <a:rPr lang="en-US" sz="1800" dirty="0"/>
              <a:t>IPAs, CINs, ACOs</a:t>
            </a:r>
          </a:p>
          <a:p>
            <a:r>
              <a:rPr lang="en-US" sz="2200" dirty="0"/>
              <a:t>Client services</a:t>
            </a:r>
          </a:p>
          <a:p>
            <a:pPr lvl="1"/>
            <a:r>
              <a:rPr lang="en-US" sz="1800" dirty="0"/>
              <a:t>Revenue Cycle Support</a:t>
            </a:r>
          </a:p>
          <a:p>
            <a:pPr lvl="1"/>
            <a:r>
              <a:rPr lang="en-US" sz="1800" dirty="0"/>
              <a:t>Managed Care Contracting</a:t>
            </a:r>
          </a:p>
          <a:p>
            <a:pPr lvl="1"/>
            <a:r>
              <a:rPr lang="en-US" sz="1800" dirty="0"/>
              <a:t>Decision Support/Financial Analysis</a:t>
            </a:r>
          </a:p>
          <a:p>
            <a:endParaRPr lang="en-US" dirty="0"/>
          </a:p>
        </p:txBody>
      </p:sp>
    </p:spTree>
    <p:extLst>
      <p:ext uri="{BB962C8B-B14F-4D97-AF65-F5344CB8AC3E}">
        <p14:creationId xmlns:p14="http://schemas.microsoft.com/office/powerpoint/2010/main" val="377321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FBC69F-6940-4BA7-9476-6C8071982A08}"/>
              </a:ext>
            </a:extLst>
          </p:cNvPr>
          <p:cNvSpPr>
            <a:spLocks noGrp="1"/>
          </p:cNvSpPr>
          <p:nvPr>
            <p:ph type="title"/>
          </p:nvPr>
        </p:nvSpPr>
        <p:spPr>
          <a:xfrm>
            <a:off x="838200" y="58346"/>
            <a:ext cx="10515600" cy="1325563"/>
          </a:xfrm>
        </p:spPr>
        <p:txBody>
          <a:bodyPr>
            <a:normAutofit/>
          </a:bodyPr>
          <a:lstStyle/>
          <a:p>
            <a:r>
              <a:rPr lang="en-US" sz="3600" b="1">
                <a:latin typeface="+mj-lt"/>
              </a:rPr>
              <a:t>MA Competitive Implications</a:t>
            </a:r>
            <a:endParaRPr lang="en-US" sz="3600">
              <a:latin typeface="+mj-lt"/>
            </a:endParaRPr>
          </a:p>
        </p:txBody>
      </p:sp>
      <p:sp>
        <p:nvSpPr>
          <p:cNvPr id="7" name="Content Placeholder 6">
            <a:extLst>
              <a:ext uri="{FF2B5EF4-FFF2-40B4-BE49-F238E27FC236}">
                <a16:creationId xmlns:a16="http://schemas.microsoft.com/office/drawing/2014/main" id="{CDCDFA7A-22CC-4E98-97C4-EA4B05A8C8BD}"/>
              </a:ext>
            </a:extLst>
          </p:cNvPr>
          <p:cNvSpPr>
            <a:spLocks noGrp="1"/>
          </p:cNvSpPr>
          <p:nvPr>
            <p:ph idx="1"/>
          </p:nvPr>
        </p:nvSpPr>
        <p:spPr>
          <a:xfrm>
            <a:off x="768927" y="1383909"/>
            <a:ext cx="10515600" cy="4351338"/>
          </a:xfrm>
        </p:spPr>
        <p:txBody>
          <a:bodyPr vert="horz" lIns="91440" tIns="45720" rIns="91440" bIns="45720" rtlCol="0" anchor="t">
            <a:normAutofit lnSpcReduction="10000"/>
          </a:bodyPr>
          <a:lstStyle/>
          <a:p>
            <a:r>
              <a:rPr lang="en-US" sz="3000" i="1"/>
              <a:t>MA Explosive Growth Impact on Practices/ASCs has pros and cons:</a:t>
            </a:r>
          </a:p>
          <a:p>
            <a:pPr lvl="1"/>
            <a:r>
              <a:rPr lang="en-US" sz="2600" i="1"/>
              <a:t>Pro- Implications of more competition</a:t>
            </a:r>
          </a:p>
          <a:p>
            <a:pPr lvl="2"/>
            <a:r>
              <a:rPr lang="en-US" sz="2200" i="1"/>
              <a:t>BCBS doesn’t necessarily dominate MA market like commercial.</a:t>
            </a:r>
          </a:p>
          <a:p>
            <a:pPr lvl="2"/>
            <a:r>
              <a:rPr lang="en-US" sz="2200" i="1"/>
              <a:t>Has given other carriers glimmer of hope to compete/not leave BCBC dominant markets.</a:t>
            </a:r>
          </a:p>
          <a:p>
            <a:pPr lvl="1"/>
            <a:r>
              <a:rPr lang="en-US" sz="2600" i="1"/>
              <a:t>Con- Implications of more MA and more MA options </a:t>
            </a:r>
          </a:p>
          <a:p>
            <a:pPr lvl="2"/>
            <a:r>
              <a:rPr lang="en-US" sz="2200" i="1"/>
              <a:t>On average, 20-25 higher days in AR for MA plans vs. Traditional Medicare. </a:t>
            </a:r>
          </a:p>
          <a:p>
            <a:pPr lvl="2"/>
            <a:r>
              <a:rPr lang="en-US" sz="2200" i="1"/>
              <a:t>More administrative burden/clearly excessive medical record requests.</a:t>
            </a:r>
          </a:p>
          <a:p>
            <a:pPr lvl="2"/>
            <a:r>
              <a:rPr lang="en-US" sz="2200" i="1"/>
              <a:t>Higher pre-auth and claim denial rates.</a:t>
            </a:r>
          </a:p>
          <a:p>
            <a:pPr lvl="3"/>
            <a:r>
              <a:rPr lang="en-US" sz="2000" i="1"/>
              <a:t>MA plans deny nearly 8% of pre-</a:t>
            </a:r>
            <a:r>
              <a:rPr lang="en-US" sz="2000" i="1" err="1"/>
              <a:t>auths</a:t>
            </a:r>
            <a:r>
              <a:rPr lang="en-US" sz="2000" i="1"/>
              <a:t>, more than double commercial plans.</a:t>
            </a:r>
          </a:p>
          <a:p>
            <a:pPr lvl="3">
              <a:buClr>
                <a:srgbClr val="2E75B6"/>
              </a:buClr>
            </a:pPr>
            <a:r>
              <a:rPr lang="en-US" sz="2000" i="1">
                <a:solidFill>
                  <a:srgbClr val="FF0000"/>
                </a:solidFill>
                <a:ea typeface="Calibri" panose="020F0502020204030204"/>
                <a:cs typeface="Calibri" panose="020F0502020204030204"/>
              </a:rPr>
              <a:t>MA plan initial claim reject rate is over 40%. </a:t>
            </a:r>
          </a:p>
          <a:p>
            <a:pPr lvl="3"/>
            <a:endParaRPr lang="en-US" sz="2000" i="1">
              <a:ea typeface="Calibri" panose="020F0502020204030204"/>
              <a:cs typeface="Calibri" panose="020F0502020204030204"/>
            </a:endParaRPr>
          </a:p>
          <a:p>
            <a:pPr marL="457200" lvl="1" indent="0">
              <a:buNone/>
            </a:pPr>
            <a:endParaRPr lang="en-US" sz="1900">
              <a:ea typeface="Calibri" panose="020F0502020204030204"/>
              <a:cs typeface="Calibri" panose="020F0502020204030204"/>
            </a:endParaRPr>
          </a:p>
          <a:p>
            <a:pPr marL="457200" lvl="1" indent="0">
              <a:buNone/>
            </a:pPr>
            <a:endParaRPr lang="en-US" sz="2600" i="1">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16914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150" y="255513"/>
            <a:ext cx="9439553" cy="1018552"/>
          </a:xfrm>
        </p:spPr>
        <p:txBody>
          <a:bodyPr>
            <a:normAutofit/>
          </a:bodyPr>
          <a:lstStyle/>
          <a:p>
            <a:r>
              <a:rPr lang="en-US"/>
              <a:t>MA Plan Burden- Impact on Member</a:t>
            </a:r>
          </a:p>
        </p:txBody>
      </p:sp>
      <p:sp>
        <p:nvSpPr>
          <p:cNvPr id="4" name="Content Placeholder 3"/>
          <p:cNvSpPr>
            <a:spLocks noGrp="1"/>
          </p:cNvSpPr>
          <p:nvPr>
            <p:ph idx="1"/>
          </p:nvPr>
        </p:nvSpPr>
        <p:spPr>
          <a:xfrm>
            <a:off x="570722" y="1274065"/>
            <a:ext cx="11532502" cy="4023221"/>
          </a:xfrm>
        </p:spPr>
        <p:txBody>
          <a:bodyPr numCol="1">
            <a:normAutofit/>
          </a:bodyPr>
          <a:lstStyle/>
          <a:p>
            <a:r>
              <a:rPr lang="en-US" sz="2400" dirty="0"/>
              <a:t>Patient Liability</a:t>
            </a:r>
          </a:p>
          <a:p>
            <a:pPr lvl="1"/>
            <a:r>
              <a:rPr lang="en-US" sz="2100" dirty="0"/>
              <a:t>5-7 years ago, Medicare Advantage patient liability was roughly half of traditional Medicare – today, it equals or exceeds traditional Medicare. See example below:</a:t>
            </a:r>
          </a:p>
          <a:p>
            <a:pPr lvl="1"/>
            <a:endParaRPr lang="en-US" sz="2100" dirty="0"/>
          </a:p>
          <a:p>
            <a:pPr marL="1485900" lvl="2" indent="-571500">
              <a:buFont typeface="+mj-lt"/>
              <a:buAutoNum type="romanUcPeriod"/>
            </a:pPr>
            <a:endParaRPr lang="en-US" sz="1600" dirty="0"/>
          </a:p>
          <a:p>
            <a:pPr marL="1485900" lvl="2" indent="-571500">
              <a:buFont typeface="+mj-lt"/>
              <a:buAutoNum type="romanUcPeriod"/>
            </a:pPr>
            <a:endParaRPr lang="en-US" sz="1600" dirty="0"/>
          </a:p>
        </p:txBody>
      </p:sp>
      <p:graphicFrame>
        <p:nvGraphicFramePr>
          <p:cNvPr id="2" name="Table 1">
            <a:extLst>
              <a:ext uri="{FF2B5EF4-FFF2-40B4-BE49-F238E27FC236}">
                <a16:creationId xmlns:a16="http://schemas.microsoft.com/office/drawing/2014/main" id="{234139DE-6991-CEBB-3D05-4CE601F49FD7}"/>
              </a:ext>
            </a:extLst>
          </p:cNvPr>
          <p:cNvGraphicFramePr>
            <a:graphicFrameLocks noGrp="1"/>
          </p:cNvGraphicFramePr>
          <p:nvPr/>
        </p:nvGraphicFramePr>
        <p:xfrm>
          <a:off x="2860157" y="2659975"/>
          <a:ext cx="4710224" cy="2539346"/>
        </p:xfrm>
        <a:graphic>
          <a:graphicData uri="http://schemas.openxmlformats.org/drawingml/2006/table">
            <a:tbl>
              <a:tblPr>
                <a:tableStyleId>{5C22544A-7EE6-4342-B048-85BDC9FD1C3A}</a:tableStyleId>
              </a:tblPr>
              <a:tblGrid>
                <a:gridCol w="2824319">
                  <a:extLst>
                    <a:ext uri="{9D8B030D-6E8A-4147-A177-3AD203B41FA5}">
                      <a16:colId xmlns:a16="http://schemas.microsoft.com/office/drawing/2014/main" val="433222866"/>
                    </a:ext>
                  </a:extLst>
                </a:gridCol>
                <a:gridCol w="1024205">
                  <a:extLst>
                    <a:ext uri="{9D8B030D-6E8A-4147-A177-3AD203B41FA5}">
                      <a16:colId xmlns:a16="http://schemas.microsoft.com/office/drawing/2014/main" val="3530707749"/>
                    </a:ext>
                  </a:extLst>
                </a:gridCol>
                <a:gridCol w="861700">
                  <a:extLst>
                    <a:ext uri="{9D8B030D-6E8A-4147-A177-3AD203B41FA5}">
                      <a16:colId xmlns:a16="http://schemas.microsoft.com/office/drawing/2014/main" val="2971832311"/>
                    </a:ext>
                  </a:extLst>
                </a:gridCol>
              </a:tblGrid>
              <a:tr h="417743">
                <a:tc gridSpan="3">
                  <a:txBody>
                    <a:bodyPr/>
                    <a:lstStyle/>
                    <a:p>
                      <a:pPr algn="ctr" fontAlgn="b"/>
                      <a:r>
                        <a:rPr lang="en-US" sz="2000" u="none" strike="noStrike" dirty="0">
                          <a:effectLst/>
                        </a:rPr>
                        <a:t>Example Provider</a:t>
                      </a:r>
                      <a:endParaRPr lang="en-US" sz="2000" b="0" i="0" u="none" strike="noStrike" dirty="0">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3587820"/>
                  </a:ext>
                </a:extLst>
              </a:tr>
              <a:tr h="417743">
                <a:tc gridSpan="3">
                  <a:txBody>
                    <a:bodyPr/>
                    <a:lstStyle/>
                    <a:p>
                      <a:pPr algn="ctr" fontAlgn="b"/>
                      <a:r>
                        <a:rPr lang="en-US" sz="2000" u="none" strike="noStrike">
                          <a:effectLst/>
                        </a:rPr>
                        <a:t>Patient Liability as % of Allowable</a:t>
                      </a:r>
                      <a:endParaRPr lang="en-US" sz="2000" b="0" i="0" u="none" strike="noStrike">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7693657"/>
                  </a:ext>
                </a:extLst>
              </a:tr>
              <a:tr h="417743">
                <a:tc>
                  <a:txBody>
                    <a:bodyPr/>
                    <a:lstStyle/>
                    <a:p>
                      <a:pPr algn="ctr" fontAlgn="b"/>
                      <a:r>
                        <a:rPr lang="en-US" sz="2000" u="none" strike="noStrike">
                          <a:effectLst/>
                        </a:rPr>
                        <a:t> </a:t>
                      </a:r>
                      <a:endParaRPr lang="en-US" sz="2000" b="0" i="0" u="none" strike="noStrike">
                        <a:effectLst/>
                        <a:latin typeface="Arial" panose="020B0604020202020204" pitchFamily="34" charset="0"/>
                      </a:endParaRPr>
                    </a:p>
                  </a:txBody>
                  <a:tcPr marL="9525" marR="9525" marT="9525" marB="0" anchor="b"/>
                </a:tc>
                <a:tc>
                  <a:txBody>
                    <a:bodyPr/>
                    <a:lstStyle/>
                    <a:p>
                      <a:pPr algn="ctr" fontAlgn="b"/>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a:effectLst/>
                        </a:rPr>
                        <a:t> </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490907126"/>
                  </a:ext>
                </a:extLst>
              </a:tr>
              <a:tr h="417743">
                <a:tc>
                  <a:txBody>
                    <a:bodyPr/>
                    <a:lstStyle/>
                    <a:p>
                      <a:pPr algn="l" fontAlgn="b"/>
                      <a:r>
                        <a:rPr lang="en-US" sz="2000" u="none" strike="noStrike">
                          <a:effectLst/>
                        </a:rPr>
                        <a:t> </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a:effectLst/>
                        </a:rPr>
                        <a:t>2019</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a:effectLst/>
                        </a:rPr>
                        <a:t>2023</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090929478"/>
                  </a:ext>
                </a:extLst>
              </a:tr>
              <a:tr h="450631">
                <a:tc>
                  <a:txBody>
                    <a:bodyPr/>
                    <a:lstStyle/>
                    <a:p>
                      <a:pPr algn="l" fontAlgn="b"/>
                      <a:r>
                        <a:rPr lang="en-US" sz="2000" u="none" strike="noStrike" dirty="0">
                          <a:effectLst/>
                        </a:rPr>
                        <a:t>Traditional Medicare</a:t>
                      </a:r>
                      <a:endParaRPr lang="en-US" sz="2000" b="0" i="0" u="none" strike="noStrike" dirty="0">
                        <a:effectLst/>
                        <a:latin typeface="Arial" panose="020B0604020202020204" pitchFamily="34" charset="0"/>
                      </a:endParaRPr>
                    </a:p>
                  </a:txBody>
                  <a:tcPr marL="9525" marR="9525" marT="9525" marB="0" anchor="b"/>
                </a:tc>
                <a:tc>
                  <a:txBody>
                    <a:bodyPr/>
                    <a:lstStyle/>
                    <a:p>
                      <a:pPr algn="r" fontAlgn="b"/>
                      <a:r>
                        <a:rPr lang="en-US" sz="2000" u="none" strike="noStrike">
                          <a:effectLst/>
                        </a:rPr>
                        <a:t>20.0%</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a:effectLst/>
                        </a:rPr>
                        <a:t>20.0%</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514699996"/>
                  </a:ext>
                </a:extLst>
              </a:tr>
              <a:tr h="417743">
                <a:tc>
                  <a:txBody>
                    <a:bodyPr/>
                    <a:lstStyle/>
                    <a:p>
                      <a:pPr algn="l" fontAlgn="ctr"/>
                      <a:r>
                        <a:rPr lang="en-US" sz="2000" u="none" strike="noStrike">
                          <a:effectLst/>
                        </a:rPr>
                        <a:t>Medicare Advantage</a:t>
                      </a:r>
                      <a:endParaRPr lang="en-US" sz="2000" b="0" i="0" u="none" strike="noStrike">
                        <a:effectLst/>
                        <a:latin typeface="Arial" panose="020B0604020202020204" pitchFamily="34" charset="0"/>
                      </a:endParaRPr>
                    </a:p>
                  </a:txBody>
                  <a:tcPr marL="9525" marR="9525" marT="9525" marB="0" anchor="ctr"/>
                </a:tc>
                <a:tc>
                  <a:txBody>
                    <a:bodyPr/>
                    <a:lstStyle/>
                    <a:p>
                      <a:pPr algn="r" fontAlgn="b"/>
                      <a:r>
                        <a:rPr lang="en-US" sz="2000" u="none" strike="noStrike">
                          <a:effectLst/>
                        </a:rPr>
                        <a:t>14.5%</a:t>
                      </a:r>
                      <a:endParaRPr lang="en-US" sz="2000" b="0" i="0" u="none" strike="noStrike">
                        <a:effectLst/>
                        <a:latin typeface="Arial" panose="020B0604020202020204" pitchFamily="34" charset="0"/>
                      </a:endParaRPr>
                    </a:p>
                  </a:txBody>
                  <a:tcPr marL="9525" marR="9525" marT="9525" marB="0" anchor="b"/>
                </a:tc>
                <a:tc>
                  <a:txBody>
                    <a:bodyPr/>
                    <a:lstStyle/>
                    <a:p>
                      <a:pPr algn="r" fontAlgn="b"/>
                      <a:r>
                        <a:rPr lang="en-US" sz="2000" u="none" strike="noStrike" dirty="0">
                          <a:effectLst/>
                        </a:rPr>
                        <a:t>32.4%</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702748297"/>
                  </a:ext>
                </a:extLst>
              </a:tr>
            </a:tbl>
          </a:graphicData>
        </a:graphic>
      </p:graphicFrame>
    </p:spTree>
    <p:extLst>
      <p:ext uri="{BB962C8B-B14F-4D97-AF65-F5344CB8AC3E}">
        <p14:creationId xmlns:p14="http://schemas.microsoft.com/office/powerpoint/2010/main" val="35451016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760" y="100163"/>
            <a:ext cx="10629161" cy="1018552"/>
          </a:xfrm>
        </p:spPr>
        <p:txBody>
          <a:bodyPr>
            <a:normAutofit/>
          </a:bodyPr>
          <a:lstStyle/>
          <a:p>
            <a:r>
              <a:rPr lang="en-US" dirty="0"/>
              <a:t>Where Do The Payers Want This To Go?</a:t>
            </a:r>
          </a:p>
        </p:txBody>
      </p:sp>
      <p:sp>
        <p:nvSpPr>
          <p:cNvPr id="4" name="Content Placeholder 3"/>
          <p:cNvSpPr>
            <a:spLocks noGrp="1"/>
          </p:cNvSpPr>
          <p:nvPr>
            <p:ph idx="1"/>
          </p:nvPr>
        </p:nvSpPr>
        <p:spPr>
          <a:xfrm>
            <a:off x="414660" y="1035649"/>
            <a:ext cx="11532502" cy="4681570"/>
          </a:xfrm>
        </p:spPr>
        <p:txBody>
          <a:bodyPr numCol="1">
            <a:normAutofit fontScale="92500" lnSpcReduction="20000"/>
          </a:bodyPr>
          <a:lstStyle/>
          <a:p>
            <a:pPr>
              <a:spcBef>
                <a:spcPts val="600"/>
              </a:spcBef>
              <a:spcAft>
                <a:spcPts val="600"/>
              </a:spcAft>
            </a:pPr>
            <a:r>
              <a:rPr lang="en-US" sz="2400" b="1" i="1" dirty="0">
                <a:ea typeface="Calibri" panose="020F0502020204030204" pitchFamily="34" charset="0"/>
                <a:cs typeface="Times New Roman" panose="02020603050405020304" pitchFamily="18" charset="0"/>
              </a:rPr>
              <a:t>Recent trend to attempt to implement sub-Medicare pricing in some areas, mostly UHC</a:t>
            </a:r>
            <a:r>
              <a:rPr lang="en-US" sz="2400" dirty="0">
                <a:ea typeface="Calibri" panose="020F0502020204030204" pitchFamily="34" charset="0"/>
                <a:cs typeface="Times New Roman" panose="02020603050405020304" pitchFamily="18" charset="0"/>
              </a:rPr>
              <a:t>. Currently, MD rates, lab, rad, etc. targeted for sub-Medicare vs. ASC/Facilities but likely coming for other provider types. </a:t>
            </a:r>
            <a:endParaRPr lang="en-US" sz="2400" dirty="0">
              <a:ea typeface="Calibri" panose="020F0502020204030204" pitchFamily="34" charset="0"/>
            </a:endParaRPr>
          </a:p>
          <a:p>
            <a:pPr>
              <a:spcBef>
                <a:spcPts val="600"/>
              </a:spcBef>
              <a:spcAft>
                <a:spcPts val="600"/>
              </a:spcAft>
            </a:pPr>
            <a:r>
              <a:rPr lang="en-US" sz="2400" dirty="0">
                <a:effectLst/>
                <a:ea typeface="Calibri" panose="020F0502020204030204" pitchFamily="34" charset="0"/>
                <a:cs typeface="Times New Roman" panose="02020603050405020304" pitchFamily="18" charset="0"/>
              </a:rPr>
              <a:t>If contracted/in network, MA plans have no obligation to match Medicare methodologies in terms of payment structure, CPT/APC weights, multiple procedure rules, etc.</a:t>
            </a:r>
            <a:endParaRPr lang="en-US" sz="2400" dirty="0">
              <a:effectLst/>
              <a:ea typeface="Calibri" panose="020F0502020204030204" pitchFamily="34" charset="0"/>
            </a:endParaRPr>
          </a:p>
          <a:p>
            <a:pPr>
              <a:spcBef>
                <a:spcPts val="600"/>
              </a:spcBef>
              <a:spcAft>
                <a:spcPts val="600"/>
              </a:spcAft>
            </a:pPr>
            <a:r>
              <a:rPr lang="en-US" sz="2400" dirty="0">
                <a:effectLst/>
                <a:ea typeface="Calibri" panose="020F0502020204030204" pitchFamily="34" charset="0"/>
                <a:cs typeface="Times New Roman" panose="02020603050405020304" pitchFamily="18" charset="0"/>
              </a:rPr>
              <a:t>Be careful to include language that nails down Medicare rate structure, underlying weights, and payment policies. </a:t>
            </a:r>
          </a:p>
          <a:p>
            <a:pPr lvl="1">
              <a:spcBef>
                <a:spcPts val="600"/>
              </a:spcBef>
              <a:spcAft>
                <a:spcPts val="600"/>
              </a:spcAft>
            </a:pPr>
            <a:r>
              <a:rPr lang="en-US" sz="2000" b="1" i="1" dirty="0">
                <a:effectLst/>
                <a:ea typeface="Calibri" panose="020F0502020204030204" pitchFamily="34" charset="0"/>
                <a:cs typeface="Times New Roman" panose="02020603050405020304" pitchFamily="18" charset="0"/>
              </a:rPr>
              <a:t>Saying the payment methodology needs to match Medicare is not enough.</a:t>
            </a:r>
            <a:endParaRPr lang="en-US" sz="2000" b="1" i="1" dirty="0">
              <a:effectLst/>
              <a:ea typeface="Calibri" panose="020F0502020204030204" pitchFamily="34" charset="0"/>
            </a:endParaRPr>
          </a:p>
          <a:p>
            <a:pPr>
              <a:spcBef>
                <a:spcPts val="600"/>
              </a:spcBef>
              <a:spcAft>
                <a:spcPts val="600"/>
              </a:spcAft>
            </a:pPr>
            <a:r>
              <a:rPr lang="en-US" sz="2400" dirty="0"/>
              <a:t>Policy Changes Correlating to Compensation Reductions- Changes to payer bundling, MPR, etc. leads to sub-Medicare reimbursement, even if contracted rates are at/above Medicare.  UHC again main culprit.</a:t>
            </a:r>
          </a:p>
          <a:p>
            <a:pPr lvl="1">
              <a:spcBef>
                <a:spcPts val="600"/>
              </a:spcBef>
              <a:spcAft>
                <a:spcPts val="600"/>
              </a:spcAft>
            </a:pPr>
            <a:r>
              <a:rPr lang="en-US" sz="2000" b="1" i="1" dirty="0"/>
              <a:t>Must be able to track correct payment accurately. </a:t>
            </a:r>
          </a:p>
          <a:p>
            <a:pPr>
              <a:spcBef>
                <a:spcPts val="600"/>
              </a:spcBef>
              <a:spcAft>
                <a:spcPts val="600"/>
              </a:spcAft>
            </a:pPr>
            <a:r>
              <a:rPr lang="en-US" sz="2400" b="1" i="1" u="sng" dirty="0"/>
              <a:t>The more the pricing and adjudication methodologies move away from true Medicare, the less protection we have and the higher the need to accurately model rates and underlying adjudication rules. </a:t>
            </a:r>
          </a:p>
          <a:p>
            <a:pPr marL="1028700" lvl="1" indent="-571500">
              <a:buFont typeface="+mj-lt"/>
              <a:buAutoNum type="romanUcPeriod"/>
            </a:pPr>
            <a:endParaRPr lang="en-US" sz="2800" dirty="0"/>
          </a:p>
          <a:p>
            <a:pPr marL="571500" indent="-571500">
              <a:buFont typeface="+mj-lt"/>
              <a:buAutoNum type="romanUcPeriod"/>
            </a:pPr>
            <a:endParaRPr lang="en-US" sz="3200" dirty="0"/>
          </a:p>
        </p:txBody>
      </p:sp>
    </p:spTree>
    <p:extLst>
      <p:ext uri="{BB962C8B-B14F-4D97-AF65-F5344CB8AC3E}">
        <p14:creationId xmlns:p14="http://schemas.microsoft.com/office/powerpoint/2010/main" val="344884022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527" y="263902"/>
            <a:ext cx="11002945" cy="1018552"/>
          </a:xfrm>
        </p:spPr>
        <p:txBody>
          <a:bodyPr>
            <a:normAutofit fontScale="90000"/>
          </a:bodyPr>
          <a:lstStyle/>
          <a:p>
            <a:r>
              <a:rPr lang="en-US" dirty="0"/>
              <a:t>Shift to HMO Plan Designs Limits Provider Options</a:t>
            </a:r>
            <a:br>
              <a:rPr lang="en-US" dirty="0"/>
            </a:br>
            <a:endParaRPr lang="en-US" dirty="0"/>
          </a:p>
        </p:txBody>
      </p:sp>
      <p:sp>
        <p:nvSpPr>
          <p:cNvPr id="4" name="TextBox 3">
            <a:extLst>
              <a:ext uri="{FF2B5EF4-FFF2-40B4-BE49-F238E27FC236}">
                <a16:creationId xmlns:a16="http://schemas.microsoft.com/office/drawing/2014/main" id="{03DDD9D6-6F32-3517-8A56-F0D8AAA884FA}"/>
              </a:ext>
            </a:extLst>
          </p:cNvPr>
          <p:cNvSpPr txBox="1"/>
          <p:nvPr/>
        </p:nvSpPr>
        <p:spPr>
          <a:xfrm>
            <a:off x="310680" y="1282454"/>
            <a:ext cx="2316788" cy="1384995"/>
          </a:xfrm>
          <a:prstGeom prst="rect">
            <a:avLst/>
          </a:prstGeom>
          <a:noFill/>
        </p:spPr>
        <p:txBody>
          <a:bodyPr wrap="square" rtlCol="0">
            <a:spAutoFit/>
          </a:bodyPr>
          <a:lstStyle/>
          <a:p>
            <a:r>
              <a:rPr lang="en-US" sz="2200" b="1" i="1" dirty="0"/>
              <a:t>Chatham County MA Enrollment 2019 vs. 2024.</a:t>
            </a:r>
          </a:p>
          <a:p>
            <a:endParaRPr lang="en-US" dirty="0"/>
          </a:p>
        </p:txBody>
      </p:sp>
      <p:pic>
        <p:nvPicPr>
          <p:cNvPr id="7" name="Picture 6">
            <a:extLst>
              <a:ext uri="{FF2B5EF4-FFF2-40B4-BE49-F238E27FC236}">
                <a16:creationId xmlns:a16="http://schemas.microsoft.com/office/drawing/2014/main" id="{54DFD865-F5F5-C59B-2440-80A471CB00CD}"/>
              </a:ext>
            </a:extLst>
          </p:cNvPr>
          <p:cNvPicPr>
            <a:picLocks noChangeAspect="1"/>
          </p:cNvPicPr>
          <p:nvPr/>
        </p:nvPicPr>
        <p:blipFill>
          <a:blip r:embed="rId3"/>
          <a:stretch>
            <a:fillRect/>
          </a:stretch>
        </p:blipFill>
        <p:spPr>
          <a:xfrm>
            <a:off x="2627468" y="1049395"/>
            <a:ext cx="8221446" cy="4598436"/>
          </a:xfrm>
          <a:prstGeom prst="rect">
            <a:avLst/>
          </a:prstGeom>
        </p:spPr>
      </p:pic>
    </p:spTree>
    <p:extLst>
      <p:ext uri="{BB962C8B-B14F-4D97-AF65-F5344CB8AC3E}">
        <p14:creationId xmlns:p14="http://schemas.microsoft.com/office/powerpoint/2010/main" val="9233293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046" y="247987"/>
            <a:ext cx="9601210" cy="1018552"/>
          </a:xfrm>
        </p:spPr>
        <p:txBody>
          <a:bodyPr>
            <a:normAutofit fontScale="90000"/>
          </a:bodyPr>
          <a:lstStyle/>
          <a:p>
            <a:pPr algn="ctr"/>
            <a:r>
              <a:rPr lang="en-US" dirty="0"/>
              <a:t>MA PPO vs. HMO Plan Designs </a:t>
            </a:r>
            <a:br>
              <a:rPr lang="en-US" dirty="0"/>
            </a:br>
            <a:endParaRPr lang="en-US" dirty="0"/>
          </a:p>
        </p:txBody>
      </p:sp>
      <p:graphicFrame>
        <p:nvGraphicFramePr>
          <p:cNvPr id="2" name="Table 4">
            <a:extLst>
              <a:ext uri="{FF2B5EF4-FFF2-40B4-BE49-F238E27FC236}">
                <a16:creationId xmlns:a16="http://schemas.microsoft.com/office/drawing/2014/main" id="{E8C16761-D241-3CB3-EAB8-CB7F15078289}"/>
              </a:ext>
            </a:extLst>
          </p:cNvPr>
          <p:cNvGraphicFramePr>
            <a:graphicFrameLocks noGrp="1"/>
          </p:cNvGraphicFramePr>
          <p:nvPr>
            <p:ph idx="1"/>
            <p:extLst>
              <p:ext uri="{D42A27DB-BD31-4B8C-83A1-F6EECF244321}">
                <p14:modId xmlns:p14="http://schemas.microsoft.com/office/powerpoint/2010/main" val="3459358220"/>
              </p:ext>
            </p:extLst>
          </p:nvPr>
        </p:nvGraphicFramePr>
        <p:xfrm>
          <a:off x="1269507" y="991179"/>
          <a:ext cx="9135119" cy="5522595"/>
        </p:xfrm>
        <a:graphic>
          <a:graphicData uri="http://schemas.openxmlformats.org/drawingml/2006/table">
            <a:tbl>
              <a:tblPr firstRow="1" bandRow="1">
                <a:tableStyleId>{5C22544A-7EE6-4342-B048-85BDC9FD1C3A}</a:tableStyleId>
              </a:tblPr>
              <a:tblGrid>
                <a:gridCol w="1907213">
                  <a:extLst>
                    <a:ext uri="{9D8B030D-6E8A-4147-A177-3AD203B41FA5}">
                      <a16:colId xmlns:a16="http://schemas.microsoft.com/office/drawing/2014/main" val="2821350060"/>
                    </a:ext>
                  </a:extLst>
                </a:gridCol>
                <a:gridCol w="409677">
                  <a:extLst>
                    <a:ext uri="{9D8B030D-6E8A-4147-A177-3AD203B41FA5}">
                      <a16:colId xmlns:a16="http://schemas.microsoft.com/office/drawing/2014/main" val="1410327718"/>
                    </a:ext>
                  </a:extLst>
                </a:gridCol>
                <a:gridCol w="738985">
                  <a:extLst>
                    <a:ext uri="{9D8B030D-6E8A-4147-A177-3AD203B41FA5}">
                      <a16:colId xmlns:a16="http://schemas.microsoft.com/office/drawing/2014/main" val="4177945782"/>
                    </a:ext>
                  </a:extLst>
                </a:gridCol>
                <a:gridCol w="2210632">
                  <a:extLst>
                    <a:ext uri="{9D8B030D-6E8A-4147-A177-3AD203B41FA5}">
                      <a16:colId xmlns:a16="http://schemas.microsoft.com/office/drawing/2014/main" val="3876472699"/>
                    </a:ext>
                  </a:extLst>
                </a:gridCol>
                <a:gridCol w="1308543">
                  <a:extLst>
                    <a:ext uri="{9D8B030D-6E8A-4147-A177-3AD203B41FA5}">
                      <a16:colId xmlns:a16="http://schemas.microsoft.com/office/drawing/2014/main" val="300282033"/>
                    </a:ext>
                  </a:extLst>
                </a:gridCol>
                <a:gridCol w="820048">
                  <a:extLst>
                    <a:ext uri="{9D8B030D-6E8A-4147-A177-3AD203B41FA5}">
                      <a16:colId xmlns:a16="http://schemas.microsoft.com/office/drawing/2014/main" val="598942188"/>
                    </a:ext>
                  </a:extLst>
                </a:gridCol>
                <a:gridCol w="1740021">
                  <a:extLst>
                    <a:ext uri="{9D8B030D-6E8A-4147-A177-3AD203B41FA5}">
                      <a16:colId xmlns:a16="http://schemas.microsoft.com/office/drawing/2014/main" val="4157878121"/>
                    </a:ext>
                  </a:extLst>
                </a:gridCol>
              </a:tblGrid>
              <a:tr h="617359">
                <a:tc gridSpan="2">
                  <a:txBody>
                    <a:bodyPr/>
                    <a:lstStyle/>
                    <a:p>
                      <a:pPr algn="l" fontAlgn="b"/>
                      <a:r>
                        <a:rPr lang="en-US" sz="2200" b="1" i="0" u="none" strike="noStrike">
                          <a:solidFill>
                            <a:srgbClr val="000000"/>
                          </a:solidFill>
                          <a:effectLst/>
                          <a:latin typeface="Calibri" panose="020F0502020204030204" pitchFamily="34" charset="0"/>
                        </a:rPr>
                        <a:t>Benefit Plan Comparison</a:t>
                      </a:r>
                    </a:p>
                  </a:txBody>
                  <a:tcPr marL="9525" marR="9525" marT="9525" marB="0" anchor="b"/>
                </a:tc>
                <a:tc hMerge="1">
                  <a:txBody>
                    <a:bodyPr/>
                    <a:lstStyle/>
                    <a:p>
                      <a:endParaRPr lang="en-US"/>
                    </a:p>
                  </a:txBody>
                  <a:tcPr/>
                </a:tc>
                <a:tc gridSpan="2">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352003"/>
                  </a:ext>
                </a:extLst>
              </a:tr>
              <a:tr h="160825">
                <a:tc>
                  <a:txBody>
                    <a:bodyPr/>
                    <a:lstStyle/>
                    <a:p>
                      <a:pPr algn="l" fontAlgn="ctr"/>
                      <a:r>
                        <a:rPr lang="en-US" sz="1100" b="1" i="0" u="none" strike="noStrike">
                          <a:solidFill>
                            <a:srgbClr val="323A45"/>
                          </a:solidFill>
                          <a:effectLst/>
                          <a:latin typeface="Calibri" panose="020F0502020204030204" pitchFamily="34" charset="0"/>
                        </a:rPr>
                        <a:t>Plan Overview</a:t>
                      </a:r>
                    </a:p>
                  </a:txBody>
                  <a:tcPr marL="9525" marR="9525" marT="9525" marB="0" anchor="ctr"/>
                </a:tc>
                <a:tc gridSpan="3">
                  <a:txBody>
                    <a:bodyPr/>
                    <a:lstStyle/>
                    <a:p>
                      <a:pPr algn="ctr" fontAlgn="ctr"/>
                      <a:r>
                        <a:rPr lang="en-US" sz="1100" b="1" i="0" u="none" strike="noStrike">
                          <a:solidFill>
                            <a:srgbClr val="323A45"/>
                          </a:solidFill>
                          <a:effectLst/>
                          <a:latin typeface="Calibri" panose="020F0502020204030204" pitchFamily="34" charset="0"/>
                        </a:rPr>
                        <a:t>Wellcare Patriot No Premium (HMO-POS)</a:t>
                      </a:r>
                    </a:p>
                  </a:txBody>
                  <a:tcPr marL="9525" marR="9525" marT="9525" marB="0" anchor="ctr"/>
                </a:tc>
                <a:tc hMerge="1">
                  <a:txBody>
                    <a:bodyPr/>
                    <a:lstStyle/>
                    <a:p>
                      <a:endParaRPr lang="en-US"/>
                    </a:p>
                  </a:txBody>
                  <a:tcPr/>
                </a:tc>
                <a:tc hMerge="1">
                  <a:txBody>
                    <a:bodyPr/>
                    <a:lstStyle/>
                    <a:p>
                      <a:pPr algn="ctr" fontAlgn="ctr"/>
                      <a:endParaRPr lang="en-US" sz="1100" b="1" i="0" u="none" strike="noStrike">
                        <a:solidFill>
                          <a:srgbClr val="323A45"/>
                        </a:solidFill>
                        <a:effectLst/>
                        <a:latin typeface="Calibri" panose="020F0502020204030204" pitchFamily="34" charset="0"/>
                      </a:endParaRPr>
                    </a:p>
                  </a:txBody>
                  <a:tcPr marL="9525" marR="9525" marT="9525" marB="0" anchor="ctr"/>
                </a:tc>
                <a:tc gridSpan="3">
                  <a:txBody>
                    <a:bodyPr/>
                    <a:lstStyle/>
                    <a:p>
                      <a:pPr algn="ctr" fontAlgn="ctr"/>
                      <a:r>
                        <a:rPr lang="pt-BR" sz="1100" b="1" i="0" u="none" strike="noStrike">
                          <a:solidFill>
                            <a:srgbClr val="323A45"/>
                          </a:solidFill>
                          <a:effectLst/>
                          <a:latin typeface="Calibri" panose="020F0502020204030204" pitchFamily="34" charset="0"/>
                        </a:rPr>
                        <a:t>Wellcare No Premium Focus (HMO)</a:t>
                      </a:r>
                    </a:p>
                  </a:txBody>
                  <a:tcPr marL="9525" marR="9525" marT="9525" marB="0" anchor="ctr"/>
                </a:tc>
                <a:tc hMerge="1">
                  <a:txBody>
                    <a:bodyPr/>
                    <a:lstStyle/>
                    <a:p>
                      <a:pPr algn="ctr" fontAlgn="ctr"/>
                      <a:endParaRPr lang="pt-BR" sz="1100" b="1" i="0" u="none" strike="noStrike">
                        <a:solidFill>
                          <a:srgbClr val="323A45"/>
                        </a:solidFill>
                        <a:effectLst/>
                        <a:latin typeface="Calibri" panose="020F0502020204030204" pitchFamily="34" charset="0"/>
                      </a:endParaRPr>
                    </a:p>
                  </a:txBody>
                  <a:tcPr marL="9525" marR="9525" marT="9525" marB="0" anchor="ctr"/>
                </a:tc>
                <a:tc hMerge="1">
                  <a:txBody>
                    <a:bodyPr/>
                    <a:lstStyle/>
                    <a:p>
                      <a:pPr algn="ctr" fontAlgn="ctr"/>
                      <a:endParaRPr lang="pt-BR" sz="1100" b="1" i="0" u="none" strike="noStrike">
                        <a:solidFill>
                          <a:srgbClr val="323A4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5689808"/>
                  </a:ext>
                </a:extLst>
              </a:tr>
              <a:tr h="160825">
                <a:tc>
                  <a:txBody>
                    <a:bodyPr/>
                    <a:lstStyle/>
                    <a:p>
                      <a:pPr algn="l" fontAlgn="t"/>
                      <a:r>
                        <a:rPr lang="en-US" sz="1100" b="0" i="0" u="none" strike="noStrike">
                          <a:solidFill>
                            <a:srgbClr val="000000"/>
                          </a:solidFill>
                          <a:effectLst/>
                          <a:latin typeface="Calibri" panose="020F0502020204030204" pitchFamily="34" charset="0"/>
                        </a:rPr>
                        <a:t>Monthly Premium</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86320578"/>
                  </a:ext>
                </a:extLst>
              </a:tr>
              <a:tr h="160825">
                <a:tc>
                  <a:txBody>
                    <a:bodyPr/>
                    <a:lstStyle/>
                    <a:p>
                      <a:pPr algn="l" fontAlgn="t"/>
                      <a:r>
                        <a:rPr lang="en-US" sz="1100" b="0" i="0" u="none" strike="noStrike">
                          <a:solidFill>
                            <a:srgbClr val="000000"/>
                          </a:solidFill>
                          <a:effectLst/>
                          <a:latin typeface="Calibri" panose="020F0502020204030204" pitchFamily="34" charset="0"/>
                        </a:rPr>
                        <a:t>Health Plan Premium</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14940815"/>
                  </a:ext>
                </a:extLst>
              </a:tr>
              <a:tr h="160825">
                <a:tc>
                  <a:txBody>
                    <a:bodyPr/>
                    <a:lstStyle/>
                    <a:p>
                      <a:pPr algn="l" fontAlgn="t"/>
                      <a:r>
                        <a:rPr lang="en-US" sz="1100" b="0" i="0" u="none" strike="noStrike">
                          <a:solidFill>
                            <a:srgbClr val="000000"/>
                          </a:solidFill>
                          <a:effectLst/>
                          <a:latin typeface="Calibri" panose="020F0502020204030204" pitchFamily="34" charset="0"/>
                        </a:rPr>
                        <a:t>Drug Premium</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N/A</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286581723"/>
                  </a:ext>
                </a:extLst>
              </a:tr>
              <a:tr h="160825">
                <a:tc>
                  <a:txBody>
                    <a:bodyPr/>
                    <a:lstStyle/>
                    <a:p>
                      <a:pPr algn="l" fontAlgn="t"/>
                      <a:r>
                        <a:rPr lang="en-US" sz="1100" b="0" i="0" u="none" strike="noStrike">
                          <a:solidFill>
                            <a:srgbClr val="000000"/>
                          </a:solidFill>
                          <a:effectLst/>
                          <a:latin typeface="Calibri" panose="020F0502020204030204" pitchFamily="34" charset="0"/>
                        </a:rPr>
                        <a:t>Standard Part B Premium</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$170 </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$170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61516783"/>
                  </a:ext>
                </a:extLst>
              </a:tr>
              <a:tr h="160825">
                <a:tc>
                  <a:txBody>
                    <a:bodyPr/>
                    <a:lstStyle/>
                    <a:p>
                      <a:pPr algn="l" fontAlgn="t"/>
                      <a:r>
                        <a:rPr lang="en-US" sz="1100" b="0" i="0" u="none" strike="noStrike">
                          <a:solidFill>
                            <a:srgbClr val="000000"/>
                          </a:solidFill>
                          <a:effectLst/>
                          <a:latin typeface="Calibri" panose="020F0502020204030204" pitchFamily="34" charset="0"/>
                        </a:rPr>
                        <a:t>Part B Premium Reduction</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No</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No</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07168578"/>
                  </a:ext>
                </a:extLst>
              </a:tr>
              <a:tr h="160825">
                <a:tc>
                  <a:txBody>
                    <a:bodyPr/>
                    <a:lstStyle/>
                    <a:p>
                      <a:pPr algn="l" fontAlgn="t"/>
                      <a:r>
                        <a:rPr lang="en-US" sz="1100" b="0" i="0" u="none" strike="noStrike">
                          <a:solidFill>
                            <a:srgbClr val="000000"/>
                          </a:solidFill>
                          <a:effectLst/>
                          <a:latin typeface="Calibri" panose="020F0502020204030204" pitchFamily="34" charset="0"/>
                        </a:rPr>
                        <a:t>Health Deductible</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40537896"/>
                  </a:ext>
                </a:extLst>
              </a:tr>
              <a:tr h="160825">
                <a:tc>
                  <a:txBody>
                    <a:bodyPr/>
                    <a:lstStyle/>
                    <a:p>
                      <a:pPr algn="l" fontAlgn="t"/>
                      <a:r>
                        <a:rPr lang="en-US" sz="1100" b="0" i="0" u="none" strike="noStrike">
                          <a:solidFill>
                            <a:srgbClr val="000000"/>
                          </a:solidFill>
                          <a:effectLst/>
                          <a:latin typeface="Calibri" panose="020F0502020204030204" pitchFamily="34" charset="0"/>
                        </a:rPr>
                        <a:t>Drug Plan Deductible</a:t>
                      </a: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N/A</a:t>
                      </a:r>
                    </a:p>
                  </a:txBody>
                  <a:tcPr marL="9525" marR="9525" marT="9525" marB="0"/>
                </a:tc>
                <a:tc hMerge="1">
                  <a:txBody>
                    <a:bodyPr/>
                    <a:lstStyle/>
                    <a:p>
                      <a:endParaRPr lang="en-US"/>
                    </a:p>
                  </a:txBody>
                  <a:tcPr/>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98269214"/>
                  </a:ext>
                </a:extLst>
              </a:tr>
              <a:tr h="174659">
                <a:tc>
                  <a:txBody>
                    <a:bodyPr/>
                    <a:lstStyle/>
                    <a:p>
                      <a:pPr algn="l" fontAlgn="t"/>
                      <a:r>
                        <a:rPr lang="en-US" sz="1100" b="0" i="0" u="none" strike="noStrike">
                          <a:solidFill>
                            <a:srgbClr val="000000"/>
                          </a:solidFill>
                          <a:effectLst/>
                          <a:latin typeface="Calibri" panose="020F0502020204030204" pitchFamily="34" charset="0"/>
                        </a:rPr>
                        <a:t>Maximum Cost Share</a:t>
                      </a:r>
                    </a:p>
                  </a:txBody>
                  <a:tcPr marL="9525" marR="9525" marT="9525" marB="0"/>
                </a:tc>
                <a:tc gridSpan="3">
                  <a:txBody>
                    <a:bodyPr/>
                    <a:lstStyle/>
                    <a:p>
                      <a:pPr algn="ctr" fontAlgn="t"/>
                      <a:r>
                        <a:rPr lang="en-US" sz="1200" b="0" i="0" u="none" strike="noStrike">
                          <a:solidFill>
                            <a:srgbClr val="323A45"/>
                          </a:solidFill>
                          <a:effectLst/>
                          <a:latin typeface="Rubik"/>
                        </a:rPr>
                        <a:t>$3400 In and Out-of Network; $3,400 In-Network</a:t>
                      </a:r>
                    </a:p>
                  </a:txBody>
                  <a:tcPr marL="9525" marR="9525" marT="9525" marB="0"/>
                </a:tc>
                <a:tc hMerge="1">
                  <a:txBody>
                    <a:bodyPr/>
                    <a:lstStyle/>
                    <a:p>
                      <a:endParaRPr lang="en-US"/>
                    </a:p>
                  </a:txBody>
                  <a:tcPr/>
                </a:tc>
                <a:tc hMerge="1">
                  <a:txBody>
                    <a:bodyPr/>
                    <a:lstStyle/>
                    <a:p>
                      <a:pPr algn="ctr" fontAlgn="t"/>
                      <a:endParaRPr lang="en-US" sz="1200" b="0" i="0" u="none" strike="noStrike">
                        <a:solidFill>
                          <a:srgbClr val="323A45"/>
                        </a:solidFill>
                        <a:effectLst/>
                        <a:latin typeface="Rubik"/>
                      </a:endParaRPr>
                    </a:p>
                  </a:txBody>
                  <a:tcPr marL="9525" marR="9525" marT="9525" marB="0"/>
                </a:tc>
                <a:tc gridSpan="3">
                  <a:txBody>
                    <a:bodyPr/>
                    <a:lstStyle/>
                    <a:p>
                      <a:pPr algn="ctr" fontAlgn="t"/>
                      <a:r>
                        <a:rPr lang="en-US" sz="1100" b="0" i="0" u="none" strike="noStrike">
                          <a:solidFill>
                            <a:srgbClr val="000000"/>
                          </a:solidFill>
                          <a:effectLst/>
                          <a:latin typeface="Calibri" panose="020F0502020204030204" pitchFamily="34" charset="0"/>
                        </a:rPr>
                        <a:t>$3,450 </a:t>
                      </a: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52496314"/>
                  </a:ext>
                </a:extLst>
              </a:tr>
              <a:tr h="160825">
                <a:tc>
                  <a:txBody>
                    <a:bodyPr/>
                    <a:lstStyle/>
                    <a:p>
                      <a:pPr algn="l" fontAlgn="ctr"/>
                      <a:r>
                        <a:rPr lang="en-US" sz="1100" b="1" i="0" u="none" strike="noStrike">
                          <a:solidFill>
                            <a:srgbClr val="323A45"/>
                          </a:solidFill>
                          <a:effectLst/>
                          <a:latin typeface="Calibri" panose="020F0502020204030204" pitchFamily="34" charset="0"/>
                          <a:hlinkClick r:id="rId2"/>
                        </a:rPr>
                        <a:t>Benefits</a:t>
                      </a:r>
                      <a:endParaRPr lang="en-US" sz="1100" b="1" i="0" u="none" strike="noStrike">
                        <a:solidFill>
                          <a:srgbClr val="323A45"/>
                        </a:solidFill>
                        <a:effectLst/>
                        <a:latin typeface="Calibri" panose="020F0502020204030204" pitchFamily="34" charset="0"/>
                      </a:endParaRPr>
                    </a:p>
                  </a:txBody>
                  <a:tcPr marL="9525" marR="9525" marT="9525" marB="0" anchor="ctr"/>
                </a:tc>
                <a:tc gridSpan="3">
                  <a:txBody>
                    <a:bodyPr/>
                    <a:lstStyle/>
                    <a:p>
                      <a:pPr algn="ctr" fontAlgn="ctr"/>
                      <a:r>
                        <a:rPr lang="en-US" sz="1100" b="1" i="0" u="none" strike="noStrike">
                          <a:solidFill>
                            <a:srgbClr val="323A45"/>
                          </a:solidFill>
                          <a:effectLst/>
                          <a:latin typeface="Calibri" panose="020F0502020204030204" pitchFamily="34" charset="0"/>
                        </a:rPr>
                        <a:t>Wellcare Patriot No Premium (HMO-POS)</a:t>
                      </a:r>
                    </a:p>
                  </a:txBody>
                  <a:tcPr marL="9525" marR="9525" marT="9525" marB="0" anchor="ctr"/>
                </a:tc>
                <a:tc hMerge="1">
                  <a:txBody>
                    <a:bodyPr/>
                    <a:lstStyle/>
                    <a:p>
                      <a:endParaRPr lang="en-US"/>
                    </a:p>
                  </a:txBody>
                  <a:tcPr/>
                </a:tc>
                <a:tc hMerge="1">
                  <a:txBody>
                    <a:bodyPr/>
                    <a:lstStyle/>
                    <a:p>
                      <a:pPr algn="ctr" fontAlgn="ctr"/>
                      <a:endParaRPr lang="en-US" sz="1100" b="1" i="0" u="none" strike="noStrike">
                        <a:solidFill>
                          <a:srgbClr val="323A45"/>
                        </a:solidFill>
                        <a:effectLst/>
                        <a:latin typeface="Calibri" panose="020F0502020204030204" pitchFamily="34" charset="0"/>
                      </a:endParaRPr>
                    </a:p>
                  </a:txBody>
                  <a:tcPr marL="9525" marR="9525" marT="9525" marB="0" anchor="ctr"/>
                </a:tc>
                <a:tc gridSpan="3">
                  <a:txBody>
                    <a:bodyPr/>
                    <a:lstStyle/>
                    <a:p>
                      <a:pPr algn="ctr" fontAlgn="ctr"/>
                      <a:r>
                        <a:rPr lang="pt-BR" sz="1100" b="1" i="0" u="none" strike="noStrike">
                          <a:solidFill>
                            <a:srgbClr val="323A45"/>
                          </a:solidFill>
                          <a:effectLst/>
                          <a:latin typeface="Calibri" panose="020F0502020204030204" pitchFamily="34" charset="0"/>
                        </a:rPr>
                        <a:t>Wellcare No Premium Focus (HMO)</a:t>
                      </a:r>
                    </a:p>
                  </a:txBody>
                  <a:tcPr marL="9525" marR="9525" marT="9525" marB="0" anchor="ctr"/>
                </a:tc>
                <a:tc hMerge="1">
                  <a:txBody>
                    <a:bodyPr/>
                    <a:lstStyle/>
                    <a:p>
                      <a:pPr algn="ctr" fontAlgn="ctr"/>
                      <a:endParaRPr lang="pt-BR" sz="1100" b="1" i="0" u="none" strike="noStrike">
                        <a:solidFill>
                          <a:srgbClr val="323A45"/>
                        </a:solidFill>
                        <a:effectLst/>
                        <a:latin typeface="Calibri" panose="020F0502020204030204" pitchFamily="34" charset="0"/>
                      </a:endParaRPr>
                    </a:p>
                  </a:txBody>
                  <a:tcPr marL="9525" marR="9525" marT="9525" marB="0" anchor="ctr"/>
                </a:tc>
                <a:tc hMerge="1">
                  <a:txBody>
                    <a:bodyPr/>
                    <a:lstStyle/>
                    <a:p>
                      <a:pPr algn="ctr" fontAlgn="ctr"/>
                      <a:endParaRPr lang="pt-BR" sz="1100" b="1" i="0" u="none" strike="noStrike">
                        <a:solidFill>
                          <a:srgbClr val="323A45"/>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8784234"/>
                  </a:ext>
                </a:extLst>
              </a:tr>
              <a:tr h="160825">
                <a:tc>
                  <a:txBody>
                    <a:bodyPr/>
                    <a:lstStyle/>
                    <a:p>
                      <a:pPr algn="l" fontAlgn="ctr"/>
                      <a:r>
                        <a:rPr lang="en-US" sz="1100" b="1" i="0" u="none" strike="noStrike">
                          <a:solidFill>
                            <a:srgbClr val="323A45"/>
                          </a:solidFill>
                          <a:effectLst/>
                          <a:latin typeface="Calibri" panose="020F0502020204030204" pitchFamily="34" charset="0"/>
                        </a:rPr>
                        <a:t> </a:t>
                      </a:r>
                    </a:p>
                  </a:txBody>
                  <a:tcPr marL="9525" marR="9525" marT="9525" marB="0" anchor="ctr"/>
                </a:tc>
                <a:tc gridSpan="2">
                  <a:txBody>
                    <a:bodyPr/>
                    <a:lstStyle/>
                    <a:p>
                      <a:pPr algn="ctr" fontAlgn="ctr"/>
                      <a:r>
                        <a:rPr lang="en-US" sz="1100" b="1" i="0" u="none" strike="noStrike">
                          <a:solidFill>
                            <a:srgbClr val="323A45"/>
                          </a:solidFill>
                          <a:effectLst/>
                          <a:latin typeface="Calibri" panose="020F0502020204030204" pitchFamily="34" charset="0"/>
                        </a:rPr>
                        <a:t>In Network</a:t>
                      </a:r>
                    </a:p>
                  </a:txBody>
                  <a:tcPr marL="9525" marR="9525" marT="9525" marB="0" anchor="ctr"/>
                </a:tc>
                <a:tc hMerge="1">
                  <a:txBody>
                    <a:bodyPr/>
                    <a:lstStyle/>
                    <a:p>
                      <a:pPr algn="ctr" fontAlgn="ctr"/>
                      <a:r>
                        <a:rPr lang="en-US" sz="1100" b="1" i="0" u="none" strike="noStrike">
                          <a:solidFill>
                            <a:srgbClr val="323A45"/>
                          </a:solidFill>
                          <a:effectLst/>
                          <a:latin typeface="Calibri" panose="020F0502020204030204" pitchFamily="34" charset="0"/>
                        </a:rPr>
                        <a:t>Out of Network</a:t>
                      </a:r>
                    </a:p>
                  </a:txBody>
                  <a:tcPr marL="9525" marR="9525" marT="9525" marB="0" anchor="ctr"/>
                </a:tc>
                <a:tc>
                  <a:txBody>
                    <a:bodyPr/>
                    <a:lstStyle/>
                    <a:p>
                      <a:pPr algn="ctr" fontAlgn="ctr"/>
                      <a:r>
                        <a:rPr lang="en-US" sz="1100" b="1" i="0" u="none" strike="noStrike">
                          <a:solidFill>
                            <a:srgbClr val="323A45"/>
                          </a:solidFill>
                          <a:effectLst/>
                          <a:latin typeface="Calibri" panose="020F0502020204030204" pitchFamily="34" charset="0"/>
                        </a:rPr>
                        <a:t>Out of Network</a:t>
                      </a:r>
                    </a:p>
                  </a:txBody>
                  <a:tcPr marL="9525" marR="9525" marT="9525" marB="0" anchor="ctr"/>
                </a:tc>
                <a:tc gridSpan="2">
                  <a:txBody>
                    <a:bodyPr/>
                    <a:lstStyle/>
                    <a:p>
                      <a:pPr algn="ctr" fontAlgn="ctr"/>
                      <a:r>
                        <a:rPr lang="en-US" sz="1100" b="1" i="0" u="none" strike="noStrike">
                          <a:solidFill>
                            <a:srgbClr val="323A45"/>
                          </a:solidFill>
                          <a:effectLst/>
                          <a:latin typeface="Calibri" panose="020F0502020204030204" pitchFamily="34" charset="0"/>
                        </a:rPr>
                        <a:t>In Network</a:t>
                      </a:r>
                    </a:p>
                  </a:txBody>
                  <a:tcPr marL="9525" marR="9525" marT="9525" marB="0" anchor="ctr"/>
                </a:tc>
                <a:tc hMerge="1">
                  <a:txBody>
                    <a:bodyPr/>
                    <a:lstStyle/>
                    <a:p>
                      <a:pPr algn="ctr" fontAlgn="ctr"/>
                      <a:endParaRPr lang="en-US" sz="1100" b="1" i="0" u="none" strike="noStrike">
                        <a:solidFill>
                          <a:srgbClr val="323A45"/>
                        </a:solidFill>
                        <a:effectLst/>
                        <a:latin typeface="Calibri" panose="020F0502020204030204" pitchFamily="34" charset="0"/>
                      </a:endParaRPr>
                    </a:p>
                  </a:txBody>
                  <a:tcPr marL="9525" marR="9525" marT="9525" marB="0" anchor="ctr"/>
                </a:tc>
                <a:tc>
                  <a:txBody>
                    <a:bodyPr/>
                    <a:lstStyle/>
                    <a:p>
                      <a:pPr algn="ctr" fontAlgn="ctr"/>
                      <a:r>
                        <a:rPr lang="en-US" sz="1100" b="1" i="0" u="none" strike="noStrike">
                          <a:solidFill>
                            <a:srgbClr val="323A45"/>
                          </a:solidFill>
                          <a:effectLst/>
                          <a:latin typeface="Calibri" panose="020F0502020204030204" pitchFamily="34" charset="0"/>
                        </a:rPr>
                        <a:t>Out of Network</a:t>
                      </a:r>
                    </a:p>
                  </a:txBody>
                  <a:tcPr marL="9525" marR="9525" marT="9525" marB="0" anchor="ctr"/>
                </a:tc>
                <a:extLst>
                  <a:ext uri="{0D108BD9-81ED-4DB2-BD59-A6C34878D82A}">
                    <a16:rowId xmlns:a16="http://schemas.microsoft.com/office/drawing/2014/main" val="1021941986"/>
                  </a:ext>
                </a:extLst>
              </a:tr>
              <a:tr h="160825">
                <a:tc>
                  <a:txBody>
                    <a:bodyPr/>
                    <a:lstStyle/>
                    <a:p>
                      <a:pPr algn="l" fontAlgn="ctr"/>
                      <a:r>
                        <a:rPr lang="en-US" sz="1100" b="0" i="0" u="none" strike="noStrike">
                          <a:solidFill>
                            <a:srgbClr val="323A45"/>
                          </a:solidFill>
                          <a:effectLst/>
                          <a:latin typeface="Calibri" panose="020F0502020204030204" pitchFamily="34" charset="0"/>
                        </a:rPr>
                        <a:t>Primary doctor visit</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$0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3508124297"/>
                  </a:ext>
                </a:extLst>
              </a:tr>
              <a:tr h="160825">
                <a:tc>
                  <a:txBody>
                    <a:bodyPr/>
                    <a:lstStyle/>
                    <a:p>
                      <a:pPr algn="l" fontAlgn="ctr"/>
                      <a:r>
                        <a:rPr lang="en-US" sz="1100" b="0" i="0" u="none" strike="noStrike">
                          <a:solidFill>
                            <a:srgbClr val="323A45"/>
                          </a:solidFill>
                          <a:effectLst/>
                          <a:latin typeface="Calibri" panose="020F0502020204030204" pitchFamily="34" charset="0"/>
                        </a:rPr>
                        <a:t>Specialist visit</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$30 copay per visit</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259834390"/>
                  </a:ext>
                </a:extLst>
              </a:tr>
              <a:tr h="160825">
                <a:tc>
                  <a:txBody>
                    <a:bodyPr/>
                    <a:lstStyle/>
                    <a:p>
                      <a:pPr algn="l" fontAlgn="ctr"/>
                      <a:r>
                        <a:rPr lang="en-US" sz="1100" b="0" i="0" u="none" strike="noStrike">
                          <a:solidFill>
                            <a:srgbClr val="323A45"/>
                          </a:solidFill>
                          <a:effectLst/>
                          <a:latin typeface="Calibri" panose="020F0502020204030204" pitchFamily="34" charset="0"/>
                        </a:rPr>
                        <a:t>Diagnostic tests &amp; procedures</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$0-20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 per visit</a:t>
                      </a:r>
                    </a:p>
                  </a:txBody>
                  <a:tcPr marL="9525" marR="9525" marT="9525" marB="0"/>
                </a:tc>
                <a:tc gridSpan="2">
                  <a:txBody>
                    <a:bodyPr/>
                    <a:lstStyle/>
                    <a:p>
                      <a:pPr algn="l" fontAlgn="ctr"/>
                      <a:r>
                        <a:rPr lang="en-US" sz="1100" b="0" i="0" u="none" strike="noStrike">
                          <a:solidFill>
                            <a:srgbClr val="323A45"/>
                          </a:solidFill>
                          <a:effectLst/>
                          <a:latin typeface="Calibri" panose="020F0502020204030204" pitchFamily="34" charset="0"/>
                        </a:rPr>
                        <a:t>$0-75 copay</a:t>
                      </a:r>
                    </a:p>
                  </a:txBody>
                  <a:tcPr marL="9525" marR="9525" marT="9525" marB="0" anchor="ctr"/>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815166481"/>
                  </a:ext>
                </a:extLst>
              </a:tr>
              <a:tr h="160825">
                <a:tc>
                  <a:txBody>
                    <a:bodyPr/>
                    <a:lstStyle/>
                    <a:p>
                      <a:pPr algn="l" fontAlgn="ctr"/>
                      <a:r>
                        <a:rPr lang="en-US" sz="1100" b="0" i="0" u="none" strike="noStrike">
                          <a:solidFill>
                            <a:srgbClr val="323A45"/>
                          </a:solidFill>
                          <a:effectLst/>
                          <a:latin typeface="Calibri" panose="020F0502020204030204" pitchFamily="34" charset="0"/>
                        </a:rPr>
                        <a:t>Lab services</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$0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532692144"/>
                  </a:ext>
                </a:extLst>
              </a:tr>
              <a:tr h="313003">
                <a:tc>
                  <a:txBody>
                    <a:bodyPr/>
                    <a:lstStyle/>
                    <a:p>
                      <a:pPr algn="l" fontAlgn="ctr"/>
                      <a:r>
                        <a:rPr lang="en-US" sz="1100" b="0" i="0" u="none" strike="noStrike">
                          <a:solidFill>
                            <a:srgbClr val="323A45"/>
                          </a:solidFill>
                          <a:effectLst/>
                          <a:latin typeface="Calibri" panose="020F0502020204030204" pitchFamily="34" charset="0"/>
                        </a:rPr>
                        <a:t>Diagnostic radiology services (like MRI)</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$0-150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$0-275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1610489927"/>
                  </a:ext>
                </a:extLst>
              </a:tr>
              <a:tr h="160825">
                <a:tc>
                  <a:txBody>
                    <a:bodyPr/>
                    <a:lstStyle/>
                    <a:p>
                      <a:pPr algn="l" fontAlgn="ctr"/>
                      <a:r>
                        <a:rPr lang="en-US" sz="1100" b="0" i="0" u="none" strike="noStrike">
                          <a:solidFill>
                            <a:srgbClr val="323A45"/>
                          </a:solidFill>
                          <a:effectLst/>
                          <a:latin typeface="Calibri" panose="020F0502020204030204" pitchFamily="34" charset="0"/>
                        </a:rPr>
                        <a:t>Outpatient x-rays</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$0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$10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54109382"/>
                  </a:ext>
                </a:extLst>
              </a:tr>
              <a:tr h="313003">
                <a:tc>
                  <a:txBody>
                    <a:bodyPr/>
                    <a:lstStyle/>
                    <a:p>
                      <a:pPr algn="l" fontAlgn="ctr"/>
                      <a:r>
                        <a:rPr lang="en-US" sz="1100" b="0" i="0" u="none" strike="noStrike">
                          <a:solidFill>
                            <a:srgbClr val="323A45"/>
                          </a:solidFill>
                          <a:effectLst/>
                          <a:latin typeface="Calibri" panose="020F0502020204030204" pitchFamily="34" charset="0"/>
                        </a:rPr>
                        <a:t>Urgent care</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$35 copay per visit (always covered)</a:t>
                      </a:r>
                    </a:p>
                  </a:txBody>
                  <a:tcPr marL="9525" marR="9525" marT="9525" marB="0" anchor="ctr"/>
                </a:tc>
                <a:tc hMerge="1">
                  <a:txBody>
                    <a:bodyPr/>
                    <a:lstStyle/>
                    <a:p>
                      <a:pPr algn="l" fontAlgn="ctr"/>
                      <a:r>
                        <a:rPr lang="en-US" sz="1100" b="0" i="0" u="none" strike="noStrike">
                          <a:solidFill>
                            <a:srgbClr val="323A45"/>
                          </a:solidFill>
                          <a:effectLst/>
                          <a:latin typeface="Calibri" panose="020F0502020204030204" pitchFamily="34" charset="0"/>
                        </a:rPr>
                        <a:t>$35 copay per visit (always covered)</a:t>
                      </a:r>
                    </a:p>
                  </a:txBody>
                  <a:tcPr marL="9525" marR="9525" marT="9525" marB="0" anchor="ctr"/>
                </a:tc>
                <a:tc>
                  <a:txBody>
                    <a:bodyPr/>
                    <a:lstStyle/>
                    <a:p>
                      <a:pPr algn="l" fontAlgn="ctr"/>
                      <a:r>
                        <a:rPr lang="en-US" sz="1100" b="0" i="0" u="none" strike="noStrike">
                          <a:solidFill>
                            <a:srgbClr val="323A45"/>
                          </a:solidFill>
                          <a:effectLst/>
                          <a:latin typeface="Calibri" panose="020F0502020204030204" pitchFamily="34" charset="0"/>
                        </a:rPr>
                        <a:t>$35 copay per visit (always covered)</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$25 copay per visit (always covered)</a:t>
                      </a:r>
                    </a:p>
                  </a:txBody>
                  <a:tcPr marL="9525" marR="9525" marT="9525" marB="0" anchor="ctr"/>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1633882676"/>
                  </a:ext>
                </a:extLst>
              </a:tr>
              <a:tr h="160825">
                <a:tc>
                  <a:txBody>
                    <a:bodyPr/>
                    <a:lstStyle/>
                    <a:p>
                      <a:pPr algn="l" fontAlgn="ctr"/>
                      <a:r>
                        <a:rPr lang="en-US" sz="1100" b="0" i="0" u="none" strike="noStrike">
                          <a:solidFill>
                            <a:srgbClr val="323A45"/>
                          </a:solidFill>
                          <a:effectLst/>
                          <a:latin typeface="Calibri" panose="020F0502020204030204" pitchFamily="34" charset="0"/>
                        </a:rPr>
                        <a:t>Occupational therapy visit</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$35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$40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160826658"/>
                  </a:ext>
                </a:extLst>
              </a:tr>
              <a:tr h="313003">
                <a:tc>
                  <a:txBody>
                    <a:bodyPr/>
                    <a:lstStyle/>
                    <a:p>
                      <a:pPr algn="l" fontAlgn="ctr"/>
                      <a:r>
                        <a:rPr lang="en-US" sz="1100" b="0" i="0" u="none" strike="noStrike">
                          <a:solidFill>
                            <a:srgbClr val="323A45"/>
                          </a:solidFill>
                          <a:effectLst/>
                          <a:latin typeface="Calibri" panose="020F0502020204030204" pitchFamily="34" charset="0"/>
                        </a:rPr>
                        <a:t>Physical therapy &amp; speech &amp; language therapy visit</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$35 copay</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$40 copay</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793966072"/>
                  </a:ext>
                </a:extLst>
              </a:tr>
              <a:tr h="313003">
                <a:tc>
                  <a:txBody>
                    <a:bodyPr/>
                    <a:lstStyle/>
                    <a:p>
                      <a:pPr algn="l" fontAlgn="ctr"/>
                      <a:r>
                        <a:rPr lang="en-US" sz="1100" b="0" i="0" u="none" strike="noStrike">
                          <a:solidFill>
                            <a:srgbClr val="323A45"/>
                          </a:solidFill>
                          <a:effectLst/>
                          <a:latin typeface="Calibri" panose="020F0502020204030204" pitchFamily="34" charset="0"/>
                        </a:rPr>
                        <a:t>Durable medical equipment (like wheelchairs &amp; oxygen)</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20% coinsurance per item</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 per item</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 per item</a:t>
                      </a:r>
                    </a:p>
                  </a:txBody>
                  <a:tcPr marL="9525" marR="9525" marT="9525" marB="0"/>
                </a:tc>
                <a:tc gridSpan="2">
                  <a:txBody>
                    <a:bodyPr/>
                    <a:lstStyle/>
                    <a:p>
                      <a:pPr algn="l" fontAlgn="t"/>
                      <a:r>
                        <a:rPr lang="en-US" sz="1100" b="0" i="0" u="none" strike="noStrike">
                          <a:solidFill>
                            <a:srgbClr val="000000"/>
                          </a:solidFill>
                          <a:effectLst/>
                          <a:latin typeface="Calibri" panose="020F0502020204030204" pitchFamily="34" charset="0"/>
                        </a:rPr>
                        <a:t>20% coinsurance per item</a:t>
                      </a:r>
                    </a:p>
                  </a:txBody>
                  <a:tcPr marL="9525" marR="9525" marT="9525" marB="0"/>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31148233"/>
                  </a:ext>
                </a:extLst>
              </a:tr>
              <a:tr h="313003">
                <a:tc>
                  <a:txBody>
                    <a:bodyPr/>
                    <a:lstStyle/>
                    <a:p>
                      <a:pPr algn="l" fontAlgn="ctr"/>
                      <a:r>
                        <a:rPr lang="en-US" sz="1100" b="0" i="0" u="none" strike="noStrike">
                          <a:solidFill>
                            <a:srgbClr val="323A45"/>
                          </a:solidFill>
                          <a:effectLst/>
                          <a:latin typeface="Calibri" panose="020F0502020204030204" pitchFamily="34" charset="0"/>
                        </a:rPr>
                        <a:t>Prosthetics (like braces, artificial limbs)</a:t>
                      </a:r>
                    </a:p>
                  </a:txBody>
                  <a:tcPr marL="9525" marR="9525" marT="9525" marB="0" anchor="ctr"/>
                </a:tc>
                <a:tc gridSpan="2">
                  <a:txBody>
                    <a:bodyPr/>
                    <a:lstStyle/>
                    <a:p>
                      <a:pPr algn="l" fontAlgn="ctr"/>
                      <a:r>
                        <a:rPr lang="en-US" sz="1100" b="0" i="0" u="none" strike="noStrike">
                          <a:solidFill>
                            <a:srgbClr val="323A45"/>
                          </a:solidFill>
                          <a:effectLst/>
                          <a:latin typeface="Calibri" panose="020F0502020204030204" pitchFamily="34" charset="0"/>
                        </a:rPr>
                        <a:t>20% coinsurance per item</a:t>
                      </a:r>
                    </a:p>
                  </a:txBody>
                  <a:tcPr marL="9525" marR="9525" marT="9525" marB="0" anchor="ctr"/>
                </a:tc>
                <a:tc hMerge="1">
                  <a:txBody>
                    <a:bodyPr/>
                    <a:lstStyle/>
                    <a:p>
                      <a:pPr algn="l" fontAlgn="t"/>
                      <a:r>
                        <a:rPr lang="en-US" sz="1100" b="0" i="0" u="none" strike="noStrike">
                          <a:solidFill>
                            <a:srgbClr val="000000"/>
                          </a:solidFill>
                          <a:effectLst/>
                          <a:latin typeface="Calibri" panose="020F0502020204030204" pitchFamily="34" charset="0"/>
                        </a:rPr>
                        <a:t>20% coinsurance per item</a:t>
                      </a: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20% coinsurance per item</a:t>
                      </a:r>
                    </a:p>
                  </a:txBody>
                  <a:tcPr marL="9525" marR="9525" marT="9525" marB="0"/>
                </a:tc>
                <a:tc gridSpan="2">
                  <a:txBody>
                    <a:bodyPr/>
                    <a:lstStyle/>
                    <a:p>
                      <a:pPr algn="l" fontAlgn="ctr"/>
                      <a:r>
                        <a:rPr lang="en-US" sz="1100" b="0" i="0" u="none" strike="noStrike">
                          <a:solidFill>
                            <a:srgbClr val="323A45"/>
                          </a:solidFill>
                          <a:effectLst/>
                          <a:latin typeface="Calibri" panose="020F0502020204030204" pitchFamily="34" charset="0"/>
                        </a:rPr>
                        <a:t>20% coinsurance per item</a:t>
                      </a:r>
                    </a:p>
                  </a:txBody>
                  <a:tcPr marL="9525" marR="9525" marT="9525" marB="0" anchor="ctr"/>
                </a:tc>
                <a:tc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200" b="1" i="1" u="none" strike="noStrike" dirty="0">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123667483"/>
                  </a:ext>
                </a:extLst>
              </a:tr>
            </a:tbl>
          </a:graphicData>
        </a:graphic>
      </p:graphicFrame>
    </p:spTree>
    <p:extLst>
      <p:ext uri="{BB962C8B-B14F-4D97-AF65-F5344CB8AC3E}">
        <p14:creationId xmlns:p14="http://schemas.microsoft.com/office/powerpoint/2010/main" val="37543095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660" y="481903"/>
            <a:ext cx="8729339" cy="1018552"/>
          </a:xfrm>
        </p:spPr>
        <p:txBody>
          <a:bodyPr>
            <a:normAutofit fontScale="90000"/>
          </a:bodyPr>
          <a:lstStyle/>
          <a:p>
            <a:r>
              <a:rPr lang="en-US" dirty="0"/>
              <a:t>Summary of Medicare Advantage Trends</a:t>
            </a:r>
          </a:p>
        </p:txBody>
      </p:sp>
      <p:sp>
        <p:nvSpPr>
          <p:cNvPr id="4" name="Content Placeholder 3"/>
          <p:cNvSpPr>
            <a:spLocks noGrp="1"/>
          </p:cNvSpPr>
          <p:nvPr>
            <p:ph idx="1"/>
          </p:nvPr>
        </p:nvSpPr>
        <p:spPr>
          <a:xfrm>
            <a:off x="659498" y="1560714"/>
            <a:ext cx="11532502" cy="4023221"/>
          </a:xfrm>
        </p:spPr>
        <p:txBody>
          <a:bodyPr numCol="1">
            <a:normAutofit/>
          </a:bodyPr>
          <a:lstStyle/>
          <a:p>
            <a:r>
              <a:rPr lang="en-US" sz="2400" dirty="0"/>
              <a:t>MA growth not going away; it’s going to grow, both in plan membership and in number of different carriers/plans involved.</a:t>
            </a:r>
          </a:p>
          <a:p>
            <a:r>
              <a:rPr lang="en-US" sz="2400" dirty="0"/>
              <a:t>Inevitably, there will be carrier consolidation (ala commercial market) but a ton of players right now. </a:t>
            </a:r>
          </a:p>
          <a:p>
            <a:r>
              <a:rPr lang="en-US" sz="2400" dirty="0"/>
              <a:t>Absent significant provider pushback, the trend to sub-Medicare pricing will continue, starting with smaller independent practices not accessing a larger IPA/CIN mechanism.</a:t>
            </a:r>
          </a:p>
          <a:p>
            <a:r>
              <a:rPr lang="en-US" sz="2400" dirty="0"/>
              <a:t>Regulatory support has been garbage; we have to defend ourselves.</a:t>
            </a:r>
          </a:p>
          <a:p>
            <a:r>
              <a:rPr lang="en-US" sz="2400" dirty="0"/>
              <a:t>Value based $’s even out the game for primary care but not for specialists/ASCs </a:t>
            </a:r>
          </a:p>
          <a:p>
            <a:pPr marL="0" indent="0">
              <a:buNone/>
            </a:pPr>
            <a:r>
              <a:rPr lang="en-US" sz="2400" dirty="0"/>
              <a:t>	(well, not help any time soon….).</a:t>
            </a:r>
          </a:p>
          <a:p>
            <a:endParaRPr lang="en-US" sz="1600" dirty="0"/>
          </a:p>
          <a:p>
            <a:pPr marL="1485900" lvl="2" indent="-571500">
              <a:buFont typeface="+mj-lt"/>
              <a:buAutoNum type="romanUcPeriod"/>
            </a:pPr>
            <a:endParaRPr lang="en-US" sz="1600" dirty="0"/>
          </a:p>
          <a:p>
            <a:pPr marL="1485900" lvl="2" indent="-571500">
              <a:buFont typeface="+mj-lt"/>
              <a:buAutoNum type="romanUcPeriod"/>
            </a:pPr>
            <a:endParaRPr lang="en-US" sz="1600" dirty="0"/>
          </a:p>
        </p:txBody>
      </p:sp>
    </p:spTree>
    <p:extLst>
      <p:ext uri="{BB962C8B-B14F-4D97-AF65-F5344CB8AC3E}">
        <p14:creationId xmlns:p14="http://schemas.microsoft.com/office/powerpoint/2010/main" val="17641407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dirty="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Payer Transparency</a:t>
            </a:r>
          </a:p>
        </p:txBody>
      </p:sp>
    </p:spTree>
    <p:extLst>
      <p:ext uri="{BB962C8B-B14F-4D97-AF65-F5344CB8AC3E}">
        <p14:creationId xmlns:p14="http://schemas.microsoft.com/office/powerpoint/2010/main" val="2358188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709" y="290701"/>
            <a:ext cx="10090603" cy="1018552"/>
          </a:xfrm>
        </p:spPr>
        <p:txBody>
          <a:bodyPr>
            <a:normAutofit/>
          </a:bodyPr>
          <a:lstStyle/>
          <a:p>
            <a:r>
              <a:rPr lang="en-US" dirty="0"/>
              <a:t>Payer Pricing Transparency</a:t>
            </a:r>
          </a:p>
        </p:txBody>
      </p:sp>
      <p:sp>
        <p:nvSpPr>
          <p:cNvPr id="4" name="Content Placeholder 3"/>
          <p:cNvSpPr>
            <a:spLocks noGrp="1"/>
          </p:cNvSpPr>
          <p:nvPr>
            <p:ph idx="1"/>
          </p:nvPr>
        </p:nvSpPr>
        <p:spPr>
          <a:xfrm>
            <a:off x="659498" y="1309253"/>
            <a:ext cx="11532502" cy="4815383"/>
          </a:xfrm>
        </p:spPr>
        <p:txBody>
          <a:bodyPr numCol="1">
            <a:normAutofit/>
          </a:bodyPr>
          <a:lstStyle/>
          <a:p>
            <a:r>
              <a:rPr lang="en-US" sz="3200" dirty="0"/>
              <a:t>Potential game changer for market knowledge.</a:t>
            </a:r>
          </a:p>
          <a:p>
            <a:r>
              <a:rPr lang="en-US" sz="3200" dirty="0"/>
              <a:t>Critical component of negotiation/market analysis/vetting new market payers in the new world. </a:t>
            </a:r>
          </a:p>
          <a:p>
            <a:r>
              <a:rPr lang="en-US" sz="3200" dirty="0"/>
              <a:t>Publicly available data now that avoids having to obtain anecdotal information/info providers aren’t supposed to have.</a:t>
            </a:r>
          </a:p>
          <a:p>
            <a:r>
              <a:rPr lang="en-US" sz="3200" dirty="0"/>
              <a:t>Data based on payer submissions/postings, therefore, would seem to be quite useful to leverage in payer discussions.</a:t>
            </a:r>
          </a:p>
          <a:p>
            <a:endParaRPr lang="en-US" sz="3200" dirty="0"/>
          </a:p>
        </p:txBody>
      </p:sp>
    </p:spTree>
    <p:extLst>
      <p:ext uri="{BB962C8B-B14F-4D97-AF65-F5344CB8AC3E}">
        <p14:creationId xmlns:p14="http://schemas.microsoft.com/office/powerpoint/2010/main" val="32834036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709" y="290701"/>
            <a:ext cx="10090603" cy="1018552"/>
          </a:xfrm>
        </p:spPr>
        <p:txBody>
          <a:bodyPr>
            <a:normAutofit/>
          </a:bodyPr>
          <a:lstStyle/>
          <a:p>
            <a:r>
              <a:rPr lang="en-US" dirty="0"/>
              <a:t>Payer/Pricing Transparency</a:t>
            </a:r>
          </a:p>
        </p:txBody>
      </p:sp>
      <p:sp>
        <p:nvSpPr>
          <p:cNvPr id="4" name="Content Placeholder 3"/>
          <p:cNvSpPr>
            <a:spLocks noGrp="1"/>
          </p:cNvSpPr>
          <p:nvPr>
            <p:ph idx="1"/>
          </p:nvPr>
        </p:nvSpPr>
        <p:spPr>
          <a:xfrm>
            <a:off x="659498" y="1309253"/>
            <a:ext cx="11532502" cy="4815383"/>
          </a:xfrm>
        </p:spPr>
        <p:txBody>
          <a:bodyPr numCol="1">
            <a:normAutofit/>
          </a:bodyPr>
          <a:lstStyle/>
          <a:p>
            <a:pPr marL="1485900" lvl="2" indent="-571500">
              <a:buFont typeface="+mj-lt"/>
              <a:buAutoNum type="romanUcPeriod"/>
            </a:pPr>
            <a:endParaRPr lang="en-US" sz="2400" dirty="0"/>
          </a:p>
          <a:p>
            <a:pPr marL="0" indent="0">
              <a:buNone/>
            </a:pPr>
            <a:endParaRPr lang="en-US" sz="3200" dirty="0"/>
          </a:p>
        </p:txBody>
      </p:sp>
      <p:pic>
        <p:nvPicPr>
          <p:cNvPr id="7" name="Picture 6">
            <a:extLst>
              <a:ext uri="{FF2B5EF4-FFF2-40B4-BE49-F238E27FC236}">
                <a16:creationId xmlns:a16="http://schemas.microsoft.com/office/drawing/2014/main" id="{78145C48-787F-AEC4-DC05-CA4CDA46892F}"/>
              </a:ext>
            </a:extLst>
          </p:cNvPr>
          <p:cNvPicPr>
            <a:picLocks noChangeAspect="1"/>
          </p:cNvPicPr>
          <p:nvPr/>
        </p:nvPicPr>
        <p:blipFill>
          <a:blip r:embed="rId3"/>
          <a:stretch>
            <a:fillRect/>
          </a:stretch>
        </p:blipFill>
        <p:spPr>
          <a:xfrm>
            <a:off x="136461" y="1309253"/>
            <a:ext cx="6305194" cy="3400970"/>
          </a:xfrm>
          <a:prstGeom prst="rect">
            <a:avLst/>
          </a:prstGeom>
        </p:spPr>
      </p:pic>
      <p:pic>
        <p:nvPicPr>
          <p:cNvPr id="9" name="Picture 8">
            <a:extLst>
              <a:ext uri="{FF2B5EF4-FFF2-40B4-BE49-F238E27FC236}">
                <a16:creationId xmlns:a16="http://schemas.microsoft.com/office/drawing/2014/main" id="{9F640F12-C25D-A74F-4927-95D18190E53B}"/>
              </a:ext>
            </a:extLst>
          </p:cNvPr>
          <p:cNvPicPr>
            <a:picLocks noChangeAspect="1"/>
          </p:cNvPicPr>
          <p:nvPr/>
        </p:nvPicPr>
        <p:blipFill>
          <a:blip r:embed="rId4"/>
          <a:stretch>
            <a:fillRect/>
          </a:stretch>
        </p:blipFill>
        <p:spPr>
          <a:xfrm>
            <a:off x="6425749" y="2122592"/>
            <a:ext cx="5626524" cy="3400970"/>
          </a:xfrm>
          <a:prstGeom prst="rect">
            <a:avLst/>
          </a:prstGeom>
        </p:spPr>
      </p:pic>
    </p:spTree>
    <p:extLst>
      <p:ext uri="{BB962C8B-B14F-4D97-AF65-F5344CB8AC3E}">
        <p14:creationId xmlns:p14="http://schemas.microsoft.com/office/powerpoint/2010/main" val="363534461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34" y="110160"/>
            <a:ext cx="11204044" cy="1018552"/>
          </a:xfrm>
        </p:spPr>
        <p:txBody>
          <a:bodyPr>
            <a:normAutofit/>
          </a:bodyPr>
          <a:lstStyle/>
          <a:p>
            <a:r>
              <a:rPr lang="en-US" sz="4000" dirty="0"/>
              <a:t>Hospital vs. ASC Reimbursement</a:t>
            </a:r>
          </a:p>
        </p:txBody>
      </p:sp>
      <p:pic>
        <p:nvPicPr>
          <p:cNvPr id="2" name="Picture 1">
            <a:extLst>
              <a:ext uri="{FF2B5EF4-FFF2-40B4-BE49-F238E27FC236}">
                <a16:creationId xmlns:a16="http://schemas.microsoft.com/office/drawing/2014/main" id="{E119A274-4C7E-F9CE-1EDF-3ACB833C3776}"/>
              </a:ext>
            </a:extLst>
          </p:cNvPr>
          <p:cNvPicPr>
            <a:picLocks noChangeAspect="1"/>
          </p:cNvPicPr>
          <p:nvPr/>
        </p:nvPicPr>
        <p:blipFill>
          <a:blip r:embed="rId3"/>
          <a:stretch>
            <a:fillRect/>
          </a:stretch>
        </p:blipFill>
        <p:spPr>
          <a:xfrm>
            <a:off x="2962275" y="1128712"/>
            <a:ext cx="6267450" cy="4600575"/>
          </a:xfrm>
          <a:prstGeom prst="rect">
            <a:avLst/>
          </a:prstGeom>
        </p:spPr>
      </p:pic>
    </p:spTree>
    <p:extLst>
      <p:ext uri="{BB962C8B-B14F-4D97-AF65-F5344CB8AC3E}">
        <p14:creationId xmlns:p14="http://schemas.microsoft.com/office/powerpoint/2010/main" val="32044597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398F0F-4187-4C7C-9F2C-4F160435551F}"/>
              </a:ext>
            </a:extLst>
          </p:cNvPr>
          <p:cNvSpPr>
            <a:spLocks noGrp="1"/>
          </p:cNvSpPr>
          <p:nvPr>
            <p:ph type="title"/>
          </p:nvPr>
        </p:nvSpPr>
        <p:spPr/>
        <p:txBody>
          <a:bodyPr>
            <a:normAutofit/>
          </a:bodyPr>
          <a:lstStyle/>
          <a:p>
            <a:pPr algn="ctr"/>
            <a:r>
              <a:rPr lang="en-US" sz="3600" b="1" dirty="0">
                <a:solidFill>
                  <a:schemeClr val="accent2">
                    <a:lumMod val="75000"/>
                  </a:schemeClr>
                </a:solidFill>
                <a:latin typeface="+mj-lt"/>
              </a:rPr>
              <a:t>Traditional Specialty Practice/ASC Managed Care “Strategy”</a:t>
            </a:r>
            <a:endParaRPr lang="en-US" sz="3600" dirty="0">
              <a:latin typeface="+mj-lt"/>
            </a:endParaRPr>
          </a:p>
        </p:txBody>
      </p:sp>
      <p:sp>
        <p:nvSpPr>
          <p:cNvPr id="4" name="Content Placeholder 3"/>
          <p:cNvSpPr>
            <a:spLocks noGrp="1"/>
          </p:cNvSpPr>
          <p:nvPr>
            <p:ph idx="1"/>
          </p:nvPr>
        </p:nvSpPr>
        <p:spPr/>
        <p:txBody>
          <a:bodyPr vert="horz" lIns="91440" tIns="45720" rIns="91440" bIns="45720" numCol="1" rtlCol="0" anchor="t">
            <a:noAutofit/>
          </a:bodyPr>
          <a:lstStyle/>
          <a:p>
            <a:pPr lvl="3"/>
            <a:endParaRPr lang="en-US" sz="1400" dirty="0"/>
          </a:p>
          <a:p>
            <a:pPr lvl="3"/>
            <a:endParaRPr lang="en-US" sz="1400" dirty="0"/>
          </a:p>
        </p:txBody>
      </p:sp>
      <p:graphicFrame>
        <p:nvGraphicFramePr>
          <p:cNvPr id="8" name="Diagram 7">
            <a:extLst>
              <a:ext uri="{FF2B5EF4-FFF2-40B4-BE49-F238E27FC236}">
                <a16:creationId xmlns:a16="http://schemas.microsoft.com/office/drawing/2014/main" id="{21499826-2935-5313-C14F-54F118DA5223}"/>
              </a:ext>
            </a:extLst>
          </p:cNvPr>
          <p:cNvGraphicFramePr/>
          <p:nvPr/>
        </p:nvGraphicFramePr>
        <p:xfrm>
          <a:off x="1732719" y="1027906"/>
          <a:ext cx="8726557" cy="342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00ABA13-DCFB-1E4C-BD8B-0460879F581F}"/>
              </a:ext>
            </a:extLst>
          </p:cNvPr>
          <p:cNvSpPr txBox="1"/>
          <p:nvPr/>
        </p:nvSpPr>
        <p:spPr>
          <a:xfrm flipH="1">
            <a:off x="1531092" y="4330005"/>
            <a:ext cx="9129813" cy="1200329"/>
          </a:xfrm>
          <a:prstGeom prst="rect">
            <a:avLst/>
          </a:prstGeom>
          <a:noFill/>
        </p:spPr>
        <p:txBody>
          <a:bodyPr wrap="square" rtlCol="0">
            <a:spAutoFit/>
          </a:bodyPr>
          <a:lstStyle/>
          <a:p>
            <a:r>
              <a:rPr lang="en-US" i="1" dirty="0"/>
              <a:t>Summary Strategy:</a:t>
            </a:r>
          </a:p>
          <a:p>
            <a:pPr marL="285750" indent="-285750">
              <a:buFont typeface="Arial" panose="020B0604020202020204" pitchFamily="34" charset="0"/>
              <a:buChar char="•"/>
            </a:pPr>
            <a:r>
              <a:rPr lang="en-US" i="1" dirty="0"/>
              <a:t>MD side- Be in everything/match your referral sources; </a:t>
            </a:r>
          </a:p>
          <a:p>
            <a:pPr marL="285750" indent="-285750">
              <a:buFont typeface="Arial" panose="020B0604020202020204" pitchFamily="34" charset="0"/>
              <a:buChar char="•"/>
            </a:pPr>
            <a:r>
              <a:rPr lang="en-US" i="1" dirty="0"/>
              <a:t>ASC side default to out of network, then evaluate as reimbursement goes south, no out of net benefit plans become prevalent, and pre-auth gets tougher to obtain on OON basis. </a:t>
            </a:r>
          </a:p>
        </p:txBody>
      </p:sp>
      <p:pic>
        <p:nvPicPr>
          <p:cNvPr id="11" name="Picture 10">
            <a:extLst>
              <a:ext uri="{FF2B5EF4-FFF2-40B4-BE49-F238E27FC236}">
                <a16:creationId xmlns:a16="http://schemas.microsoft.com/office/drawing/2014/main" id="{7B444215-D40E-498B-93DF-B609E7FE94A6}"/>
              </a:ext>
            </a:extLst>
          </p:cNvPr>
          <p:cNvPicPr>
            <a:picLocks noChangeAspect="1"/>
          </p:cNvPicPr>
          <p:nvPr/>
        </p:nvPicPr>
        <p:blipFill>
          <a:blip r:embed="rId8"/>
          <a:stretch>
            <a:fillRect/>
          </a:stretch>
        </p:blipFill>
        <p:spPr>
          <a:xfrm>
            <a:off x="4238625" y="2349707"/>
            <a:ext cx="547901" cy="781050"/>
          </a:xfrm>
          <a:prstGeom prst="rect">
            <a:avLst/>
          </a:prstGeom>
        </p:spPr>
      </p:pic>
      <p:pic>
        <p:nvPicPr>
          <p:cNvPr id="12" name="Picture 11">
            <a:extLst>
              <a:ext uri="{FF2B5EF4-FFF2-40B4-BE49-F238E27FC236}">
                <a16:creationId xmlns:a16="http://schemas.microsoft.com/office/drawing/2014/main" id="{538CBA49-96B8-415E-8A7C-6D1C0FAFF18B}"/>
              </a:ext>
            </a:extLst>
          </p:cNvPr>
          <p:cNvPicPr>
            <a:picLocks noChangeAspect="1"/>
          </p:cNvPicPr>
          <p:nvPr/>
        </p:nvPicPr>
        <p:blipFill>
          <a:blip r:embed="rId8"/>
          <a:stretch>
            <a:fillRect/>
          </a:stretch>
        </p:blipFill>
        <p:spPr>
          <a:xfrm>
            <a:off x="7405476" y="2349707"/>
            <a:ext cx="547901" cy="781050"/>
          </a:xfrm>
          <a:prstGeom prst="rect">
            <a:avLst/>
          </a:prstGeom>
        </p:spPr>
      </p:pic>
    </p:spTree>
    <p:extLst>
      <p:ext uri="{BB962C8B-B14F-4D97-AF65-F5344CB8AC3E}">
        <p14:creationId xmlns:p14="http://schemas.microsoft.com/office/powerpoint/2010/main" val="1029180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34" y="110160"/>
            <a:ext cx="11204044" cy="1018552"/>
          </a:xfrm>
        </p:spPr>
        <p:txBody>
          <a:bodyPr>
            <a:normAutofit/>
          </a:bodyPr>
          <a:lstStyle/>
          <a:p>
            <a:r>
              <a:rPr lang="en-US" sz="4000" dirty="0"/>
              <a:t>Hospital vs. ASC Reimbursement</a:t>
            </a:r>
          </a:p>
        </p:txBody>
      </p:sp>
      <p:pic>
        <p:nvPicPr>
          <p:cNvPr id="5" name="Picture 4">
            <a:extLst>
              <a:ext uri="{FF2B5EF4-FFF2-40B4-BE49-F238E27FC236}">
                <a16:creationId xmlns:a16="http://schemas.microsoft.com/office/drawing/2014/main" id="{A819A2BE-22E4-55BE-D0F2-CE2B01BC78F7}"/>
              </a:ext>
            </a:extLst>
          </p:cNvPr>
          <p:cNvPicPr>
            <a:picLocks noChangeAspect="1"/>
          </p:cNvPicPr>
          <p:nvPr/>
        </p:nvPicPr>
        <p:blipFill>
          <a:blip r:embed="rId3"/>
          <a:stretch>
            <a:fillRect/>
          </a:stretch>
        </p:blipFill>
        <p:spPr>
          <a:xfrm>
            <a:off x="2230485" y="931644"/>
            <a:ext cx="7739137" cy="4734817"/>
          </a:xfrm>
          <a:prstGeom prst="rect">
            <a:avLst/>
          </a:prstGeom>
        </p:spPr>
      </p:pic>
    </p:spTree>
    <p:extLst>
      <p:ext uri="{BB962C8B-B14F-4D97-AF65-F5344CB8AC3E}">
        <p14:creationId xmlns:p14="http://schemas.microsoft.com/office/powerpoint/2010/main" val="36365977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709" y="290701"/>
            <a:ext cx="11204044" cy="1018552"/>
          </a:xfrm>
        </p:spPr>
        <p:txBody>
          <a:bodyPr>
            <a:normAutofit fontScale="90000"/>
          </a:bodyPr>
          <a:lstStyle/>
          <a:p>
            <a:r>
              <a:rPr lang="en-US" dirty="0"/>
              <a:t>Payer/Pricing Transparency Case Study- </a:t>
            </a:r>
            <a:br>
              <a:rPr lang="en-US" dirty="0"/>
            </a:br>
            <a:r>
              <a:rPr lang="en-US" dirty="0"/>
              <a:t>UHC/Atlanta Market</a:t>
            </a:r>
          </a:p>
        </p:txBody>
      </p:sp>
      <p:pic>
        <p:nvPicPr>
          <p:cNvPr id="1028" name="Picture 1">
            <a:extLst>
              <a:ext uri="{FF2B5EF4-FFF2-40B4-BE49-F238E27FC236}">
                <a16:creationId xmlns:a16="http://schemas.microsoft.com/office/drawing/2014/main" id="{BF62CB1B-3CCD-4DB5-70EB-B8B14FA98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48" y="1414130"/>
            <a:ext cx="9856381" cy="430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46104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00AA-D4A7-D07F-477E-333243554E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859F3E-C492-D0B3-05E7-262B740022F7}"/>
              </a:ext>
            </a:extLst>
          </p:cNvPr>
          <p:cNvSpPr>
            <a:spLocks noGrp="1"/>
          </p:cNvSpPr>
          <p:nvPr>
            <p:ph type="title"/>
          </p:nvPr>
        </p:nvSpPr>
        <p:spPr>
          <a:xfrm>
            <a:off x="406709" y="290701"/>
            <a:ext cx="10375357" cy="1018552"/>
          </a:xfrm>
        </p:spPr>
        <p:txBody>
          <a:bodyPr>
            <a:normAutofit/>
          </a:bodyPr>
          <a:lstStyle/>
          <a:p>
            <a:r>
              <a:rPr lang="en-US" dirty="0"/>
              <a:t>Payer Reaction to Transparency Data…So Far</a:t>
            </a:r>
          </a:p>
        </p:txBody>
      </p:sp>
      <p:sp>
        <p:nvSpPr>
          <p:cNvPr id="4" name="Content Placeholder 3">
            <a:extLst>
              <a:ext uri="{FF2B5EF4-FFF2-40B4-BE49-F238E27FC236}">
                <a16:creationId xmlns:a16="http://schemas.microsoft.com/office/drawing/2014/main" id="{1E4B670E-25C2-C467-2605-5366784328B3}"/>
              </a:ext>
            </a:extLst>
          </p:cNvPr>
          <p:cNvSpPr>
            <a:spLocks noGrp="1"/>
          </p:cNvSpPr>
          <p:nvPr>
            <p:ph idx="1"/>
          </p:nvPr>
        </p:nvSpPr>
        <p:spPr>
          <a:xfrm>
            <a:off x="659498" y="1309253"/>
            <a:ext cx="11532502" cy="4815383"/>
          </a:xfrm>
        </p:spPr>
        <p:txBody>
          <a:bodyPr numCol="1">
            <a:normAutofit/>
          </a:bodyPr>
          <a:lstStyle/>
          <a:p>
            <a:r>
              <a:rPr lang="en-US" sz="3200" dirty="0"/>
              <a:t>Give it a solid C minus so far….</a:t>
            </a:r>
          </a:p>
          <a:p>
            <a:r>
              <a:rPr lang="en-US" sz="3200" dirty="0"/>
              <a:t>Range of reactions from gaslighting that their own data is wrong to those are outliers to comparison facilities aren’t appropriate. </a:t>
            </a:r>
          </a:p>
          <a:p>
            <a:r>
              <a:rPr lang="en-US" sz="3200" dirty="0"/>
              <a:t>Some acknowledgement of need for increase vs. legitimate comparison points in some circumstances.</a:t>
            </a:r>
          </a:p>
          <a:p>
            <a:r>
              <a:rPr lang="en-US" sz="3200" dirty="0"/>
              <a:t>Does reduce the need for IPA/CIN “black box” reviews as data could be publicly available already. </a:t>
            </a:r>
          </a:p>
          <a:p>
            <a:r>
              <a:rPr lang="en-US" sz="3200" dirty="0"/>
              <a:t>Potential change in tactic- Focus more on specific carveout type comparisons vs. overall to solicit better reaction. </a:t>
            </a:r>
          </a:p>
        </p:txBody>
      </p:sp>
    </p:spTree>
    <p:extLst>
      <p:ext uri="{BB962C8B-B14F-4D97-AF65-F5344CB8AC3E}">
        <p14:creationId xmlns:p14="http://schemas.microsoft.com/office/powerpoint/2010/main" val="50936027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874784" cy="7384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Surgical Practice Bundling Strategies</a:t>
            </a:r>
          </a:p>
        </p:txBody>
      </p:sp>
    </p:spTree>
    <p:extLst>
      <p:ext uri="{BB962C8B-B14F-4D97-AF65-F5344CB8AC3E}">
        <p14:creationId xmlns:p14="http://schemas.microsoft.com/office/powerpoint/2010/main" val="2740615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65F5FF-1CEA-4E77-AFB7-355A61735D2B}"/>
              </a:ext>
            </a:extLst>
          </p:cNvPr>
          <p:cNvSpPr>
            <a:spLocks noGrp="1"/>
          </p:cNvSpPr>
          <p:nvPr>
            <p:ph type="title"/>
          </p:nvPr>
        </p:nvSpPr>
        <p:spPr>
          <a:xfrm>
            <a:off x="363187" y="276060"/>
            <a:ext cx="10515600" cy="1325563"/>
          </a:xfrm>
        </p:spPr>
        <p:txBody>
          <a:bodyPr>
            <a:normAutofit/>
          </a:bodyPr>
          <a:lstStyle/>
          <a:p>
            <a:r>
              <a:rPr lang="en-US" sz="3600" b="1" dirty="0">
                <a:latin typeface="+mj-lt"/>
              </a:rPr>
              <a:t>ASC Bundles in the Commercial Market</a:t>
            </a:r>
            <a:endParaRPr lang="en-US" sz="3600" dirty="0">
              <a:latin typeface="+mj-lt"/>
            </a:endParaRPr>
          </a:p>
        </p:txBody>
      </p:sp>
      <p:sp>
        <p:nvSpPr>
          <p:cNvPr id="9" name="Content Placeholder 8">
            <a:extLst>
              <a:ext uri="{FF2B5EF4-FFF2-40B4-BE49-F238E27FC236}">
                <a16:creationId xmlns:a16="http://schemas.microsoft.com/office/drawing/2014/main" id="{3431A20D-E1C8-4C0A-B273-CBB5FB29296D}"/>
              </a:ext>
            </a:extLst>
          </p:cNvPr>
          <p:cNvSpPr>
            <a:spLocks noGrp="1"/>
          </p:cNvSpPr>
          <p:nvPr>
            <p:ph idx="1"/>
          </p:nvPr>
        </p:nvSpPr>
        <p:spPr>
          <a:xfrm>
            <a:off x="657329" y="1433740"/>
            <a:ext cx="10515600" cy="4351338"/>
          </a:xfrm>
        </p:spPr>
        <p:txBody>
          <a:bodyPr vert="horz" lIns="91440" tIns="45720" rIns="91440" bIns="45720" rtlCol="0" anchor="t">
            <a:normAutofit/>
          </a:bodyPr>
          <a:lstStyle/>
          <a:p>
            <a:r>
              <a:rPr lang="en-US" dirty="0"/>
              <a:t>2 Flavors:</a:t>
            </a:r>
          </a:p>
          <a:p>
            <a:pPr lvl="1"/>
            <a:r>
              <a:rPr lang="en-US" sz="2600" dirty="0"/>
              <a:t>Carrier based bundled payment mechanisms </a:t>
            </a:r>
            <a:endParaRPr lang="en-US" sz="2600" dirty="0">
              <a:ea typeface="Calibri"/>
              <a:cs typeface="Calibri"/>
            </a:endParaRPr>
          </a:p>
          <a:p>
            <a:pPr lvl="2">
              <a:buClr>
                <a:srgbClr val="2E75B6"/>
              </a:buClr>
              <a:buFont typeface="Wingdings" panose="020B0604020202020204" pitchFamily="34" charset="0"/>
              <a:buChar char="§"/>
            </a:pPr>
            <a:r>
              <a:rPr lang="en-US" sz="2200" dirty="0">
                <a:ea typeface="Calibri"/>
                <a:cs typeface="Calibri"/>
              </a:rPr>
              <a:t>Health plan overlay networks</a:t>
            </a:r>
          </a:p>
          <a:p>
            <a:pPr lvl="2">
              <a:buClr>
                <a:srgbClr val="2E75B6"/>
              </a:buClr>
              <a:buFont typeface="Wingdings" panose="020B0604020202020204" pitchFamily="34" charset="0"/>
              <a:buChar char="§"/>
            </a:pPr>
            <a:r>
              <a:rPr lang="en-US" sz="2200" dirty="0">
                <a:ea typeface="Calibri"/>
                <a:cs typeface="Calibri"/>
              </a:rPr>
              <a:t>Centers of Excellence</a:t>
            </a:r>
            <a:endParaRPr lang="en-US" sz="2200" dirty="0"/>
          </a:p>
          <a:p>
            <a:pPr lvl="1"/>
            <a:r>
              <a:rPr lang="en-US" sz="2600" dirty="0"/>
              <a:t>Direct to Employer/Direct Payer bundles </a:t>
            </a:r>
            <a:endParaRPr lang="en-US" sz="2600" dirty="0">
              <a:ea typeface="Calibri"/>
              <a:cs typeface="Calibri"/>
            </a:endParaRPr>
          </a:p>
          <a:p>
            <a:pPr lvl="2">
              <a:buClr>
                <a:srgbClr val="2E75B6"/>
              </a:buClr>
              <a:buFont typeface="Wingdings" panose="020B0604020202020204" pitchFamily="34" charset="0"/>
              <a:buChar char="§"/>
            </a:pPr>
            <a:r>
              <a:rPr lang="en-US" sz="2200" dirty="0">
                <a:ea typeface="Calibri"/>
                <a:cs typeface="Calibri"/>
              </a:rPr>
              <a:t>Self-insured employers</a:t>
            </a:r>
          </a:p>
          <a:p>
            <a:pPr lvl="2">
              <a:buClr>
                <a:srgbClr val="2E75B6"/>
              </a:buClr>
              <a:buFont typeface="Wingdings" panose="020B0604020202020204" pitchFamily="34" charset="0"/>
              <a:buChar char="§"/>
            </a:pPr>
            <a:r>
              <a:rPr lang="en-US" sz="2200" dirty="0">
                <a:ea typeface="Calibri"/>
                <a:cs typeface="Calibri"/>
              </a:rPr>
              <a:t>Cost-sharing patients (i.e. Medi-Share, Liberty, Christian Health Ministries).</a:t>
            </a:r>
            <a:endParaRPr lang="en-US" sz="2200" dirty="0"/>
          </a:p>
          <a:p>
            <a:r>
              <a:rPr lang="en-US" dirty="0"/>
              <a:t>Huge variation in market penetration currently, but both seem to be growing.</a:t>
            </a:r>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20330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89EFC-4710-919D-F84D-33C4C5EDC4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8F7B65-8A77-CB35-6B94-23136A0ED056}"/>
              </a:ext>
            </a:extLst>
          </p:cNvPr>
          <p:cNvSpPr>
            <a:spLocks noGrp="1"/>
          </p:cNvSpPr>
          <p:nvPr>
            <p:ph type="title"/>
          </p:nvPr>
        </p:nvSpPr>
        <p:spPr>
          <a:xfrm>
            <a:off x="838200" y="115094"/>
            <a:ext cx="10515600" cy="956469"/>
          </a:xfrm>
        </p:spPr>
        <p:txBody>
          <a:bodyPr>
            <a:normAutofit/>
          </a:bodyPr>
          <a:lstStyle/>
          <a:p>
            <a:r>
              <a:rPr lang="en-US" sz="3600" b="1" dirty="0">
                <a:latin typeface="+mj-lt"/>
              </a:rPr>
              <a:t>Carrier Based Bundled Payment Programs</a:t>
            </a:r>
            <a:endParaRPr lang="en-US" sz="3600" dirty="0">
              <a:latin typeface="+mj-lt"/>
            </a:endParaRPr>
          </a:p>
        </p:txBody>
      </p:sp>
      <p:sp>
        <p:nvSpPr>
          <p:cNvPr id="9" name="Content Placeholder 8">
            <a:extLst>
              <a:ext uri="{FF2B5EF4-FFF2-40B4-BE49-F238E27FC236}">
                <a16:creationId xmlns:a16="http://schemas.microsoft.com/office/drawing/2014/main" id="{EA8A484B-41A7-F6F8-994E-0D3398C9349D}"/>
              </a:ext>
            </a:extLst>
          </p:cNvPr>
          <p:cNvSpPr>
            <a:spLocks noGrp="1"/>
          </p:cNvSpPr>
          <p:nvPr>
            <p:ph idx="1"/>
          </p:nvPr>
        </p:nvSpPr>
        <p:spPr>
          <a:xfrm>
            <a:off x="529390" y="791702"/>
            <a:ext cx="11442032" cy="5274595"/>
          </a:xfrm>
        </p:spPr>
        <p:txBody>
          <a:bodyPr vert="horz" lIns="91440" tIns="45720" rIns="91440" bIns="45720" rtlCol="0" anchor="t">
            <a:noAutofit/>
          </a:bodyPr>
          <a:lstStyle/>
          <a:p>
            <a:r>
              <a:rPr lang="en-US" sz="2400" dirty="0">
                <a:solidFill>
                  <a:srgbClr val="001D35"/>
                </a:solidFill>
                <a:ea typeface="+mn-lt"/>
                <a:cs typeface="+mn-lt"/>
              </a:rPr>
              <a:t>Carrier-based bundled payment mechanisms for ASCs involve a single, lump-sum payment for a group of services related to a specific condition or procedure, incentivizing providers to improve care coordination and reduce costs. </a:t>
            </a:r>
          </a:p>
          <a:p>
            <a:pPr>
              <a:buClr>
                <a:srgbClr val="2E75B6"/>
              </a:buClr>
            </a:pPr>
            <a:r>
              <a:rPr lang="en-US" sz="2400" b="1" dirty="0">
                <a:solidFill>
                  <a:srgbClr val="001D35"/>
                </a:solidFill>
                <a:ea typeface="+mn-lt"/>
                <a:cs typeface="+mn-lt"/>
              </a:rPr>
              <a:t>Incentives:</a:t>
            </a:r>
            <a:endParaRPr lang="en-US" sz="2400" dirty="0">
              <a:solidFill>
                <a:srgbClr val="001D35"/>
              </a:solidFill>
              <a:ea typeface="Calibri"/>
              <a:cs typeface="Calibri"/>
            </a:endParaRPr>
          </a:p>
          <a:p>
            <a:pPr lvl="1">
              <a:buClr>
                <a:srgbClr val="2E75B6"/>
              </a:buClr>
            </a:pPr>
            <a:r>
              <a:rPr lang="en-US" dirty="0">
                <a:solidFill>
                  <a:srgbClr val="001D35"/>
                </a:solidFill>
                <a:ea typeface="+mn-lt"/>
                <a:cs typeface="+mn-lt"/>
              </a:rPr>
              <a:t>This payment model encourages providers to work together to improve care quality, reduce unnecessary procedures, and lower overall costs. </a:t>
            </a:r>
          </a:p>
          <a:p>
            <a:pPr lvl="1">
              <a:buClr>
                <a:srgbClr val="2E75B6"/>
              </a:buClr>
            </a:pPr>
            <a:r>
              <a:rPr lang="en-US" dirty="0">
                <a:solidFill>
                  <a:srgbClr val="001D35"/>
                </a:solidFill>
                <a:ea typeface="+mn-lt"/>
                <a:cs typeface="+mn-lt"/>
              </a:rPr>
              <a:t>Some redirection of care in addition to financial incentives for achieving benchmarks. </a:t>
            </a:r>
            <a:endParaRPr lang="en-US" dirty="0">
              <a:ea typeface="Calibri"/>
              <a:cs typeface="Calibri"/>
            </a:endParaRPr>
          </a:p>
          <a:p>
            <a:pPr>
              <a:buClr>
                <a:srgbClr val="2E75B6"/>
              </a:buClr>
            </a:pPr>
            <a:r>
              <a:rPr lang="en-US" sz="2400" b="1" dirty="0">
                <a:solidFill>
                  <a:srgbClr val="001D35"/>
                </a:solidFill>
                <a:ea typeface="+mn-lt"/>
                <a:cs typeface="+mn-lt"/>
              </a:rPr>
              <a:t>Examples:</a:t>
            </a:r>
            <a:endParaRPr lang="en-US" sz="2400" dirty="0">
              <a:ea typeface="Calibri"/>
              <a:cs typeface="Calibri"/>
            </a:endParaRPr>
          </a:p>
          <a:p>
            <a:pPr lvl="1">
              <a:buClr>
                <a:srgbClr val="2E75B6"/>
              </a:buClr>
            </a:pPr>
            <a:r>
              <a:rPr lang="en-US" dirty="0">
                <a:solidFill>
                  <a:srgbClr val="001D35"/>
                </a:solidFill>
                <a:ea typeface="+mn-lt"/>
                <a:cs typeface="+mn-lt"/>
              </a:rPr>
              <a:t>Bundled payments can cover a range of services, including pre-op care, surgery, post-op care, and follow-up visits, all related to a specific condition or procedure. </a:t>
            </a:r>
            <a:endParaRPr lang="en-US" dirty="0">
              <a:ea typeface="Calibri"/>
              <a:cs typeface="Calibri"/>
            </a:endParaRPr>
          </a:p>
          <a:p>
            <a:pPr>
              <a:buClr>
                <a:srgbClr val="2E75B6"/>
              </a:buClr>
            </a:pPr>
            <a:r>
              <a:rPr lang="en-US" sz="2400" b="1" dirty="0">
                <a:solidFill>
                  <a:srgbClr val="001D35"/>
                </a:solidFill>
                <a:ea typeface="+mn-lt"/>
                <a:cs typeface="+mn-lt"/>
              </a:rPr>
              <a:t>ASC Perspective:</a:t>
            </a:r>
            <a:endParaRPr lang="en-US" sz="2400" dirty="0">
              <a:ea typeface="Calibri"/>
              <a:cs typeface="Calibri"/>
            </a:endParaRPr>
          </a:p>
          <a:p>
            <a:pPr lvl="1">
              <a:buClr>
                <a:srgbClr val="2E75B6"/>
              </a:buClr>
            </a:pPr>
            <a:r>
              <a:rPr lang="en-US" dirty="0">
                <a:solidFill>
                  <a:srgbClr val="001D35"/>
                </a:solidFill>
                <a:ea typeface="+mn-lt"/>
                <a:cs typeface="+mn-lt"/>
              </a:rPr>
              <a:t>For ASCs, bundled payments can streamline the billing process, reduce administrative burdens, and potentially lead to faster payments. But some potential downside risk.</a:t>
            </a:r>
            <a:endParaRPr lang="en-US" dirty="0">
              <a:ea typeface="Calibri"/>
              <a:cs typeface="Calibri"/>
            </a:endParaRPr>
          </a:p>
          <a:p>
            <a:pPr>
              <a:buClr>
                <a:srgbClr val="2E75B6"/>
              </a:buClr>
            </a:pPr>
            <a:endParaRPr lang="en-US" sz="2600" dirty="0">
              <a:solidFill>
                <a:srgbClr val="001D35"/>
              </a:solidFill>
              <a:ea typeface="Calibri"/>
              <a:cs typeface="Calibri"/>
            </a:endParaRPr>
          </a:p>
        </p:txBody>
      </p:sp>
    </p:spTree>
    <p:extLst>
      <p:ext uri="{BB962C8B-B14F-4D97-AF65-F5344CB8AC3E}">
        <p14:creationId xmlns:p14="http://schemas.microsoft.com/office/powerpoint/2010/main" val="406973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43D8C-C941-EE5E-AF81-81AEA1173B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97DCE0-13B1-6217-A14C-D09BE6656B60}"/>
              </a:ext>
            </a:extLst>
          </p:cNvPr>
          <p:cNvSpPr>
            <a:spLocks noGrp="1"/>
          </p:cNvSpPr>
          <p:nvPr>
            <p:ph type="title"/>
          </p:nvPr>
        </p:nvSpPr>
        <p:spPr>
          <a:xfrm>
            <a:off x="838200" y="365125"/>
            <a:ext cx="10515600" cy="1039813"/>
          </a:xfrm>
        </p:spPr>
        <p:txBody>
          <a:bodyPr>
            <a:normAutofit/>
          </a:bodyPr>
          <a:lstStyle/>
          <a:p>
            <a:r>
              <a:rPr lang="en-US" dirty="0">
                <a:latin typeface="+mj-lt"/>
              </a:rPr>
              <a:t>D2E ASC Bundled Payment Programs</a:t>
            </a:r>
          </a:p>
        </p:txBody>
      </p:sp>
      <p:sp>
        <p:nvSpPr>
          <p:cNvPr id="9" name="Content Placeholder 8">
            <a:extLst>
              <a:ext uri="{FF2B5EF4-FFF2-40B4-BE49-F238E27FC236}">
                <a16:creationId xmlns:a16="http://schemas.microsoft.com/office/drawing/2014/main" id="{7FB94D66-7E9D-474C-25E3-171BBE77DBC2}"/>
              </a:ext>
            </a:extLst>
          </p:cNvPr>
          <p:cNvSpPr>
            <a:spLocks noGrp="1"/>
          </p:cNvSpPr>
          <p:nvPr>
            <p:ph idx="1"/>
          </p:nvPr>
        </p:nvSpPr>
        <p:spPr>
          <a:xfrm>
            <a:off x="838200" y="1423459"/>
            <a:ext cx="10515600" cy="4298421"/>
          </a:xfrm>
        </p:spPr>
        <p:txBody>
          <a:bodyPr vert="horz" lIns="91440" tIns="45720" rIns="91440" bIns="45720" rtlCol="0" anchor="t">
            <a:normAutofit lnSpcReduction="10000"/>
          </a:bodyPr>
          <a:lstStyle/>
          <a:p>
            <a:r>
              <a:rPr lang="en-US" sz="2600" dirty="0">
                <a:solidFill>
                  <a:srgbClr val="001D35"/>
                </a:solidFill>
                <a:ea typeface="+mn-lt"/>
                <a:cs typeface="+mn-lt"/>
              </a:rPr>
              <a:t>Direct-to-employer contracting for Ambulatory Surgical Centers (ASCs) involves ASCs negotiating bundled payment contracts directly with employers, bypassing traditional insurance companies, to offer cost-effective, high-quality care to employees. </a:t>
            </a:r>
          </a:p>
          <a:p>
            <a:pPr>
              <a:buClr>
                <a:srgbClr val="2E75B6"/>
              </a:buClr>
            </a:pPr>
            <a:r>
              <a:rPr lang="en-US" sz="2600" b="1" dirty="0">
                <a:solidFill>
                  <a:srgbClr val="001D35"/>
                </a:solidFill>
                <a:ea typeface="+mn-lt"/>
                <a:cs typeface="+mn-lt"/>
              </a:rPr>
              <a:t>Bundled Payments: </a:t>
            </a:r>
            <a:endParaRPr lang="en-US" sz="2600" dirty="0">
              <a:solidFill>
                <a:srgbClr val="000000"/>
              </a:solidFill>
              <a:ea typeface="+mn-lt"/>
              <a:cs typeface="+mn-lt"/>
            </a:endParaRPr>
          </a:p>
          <a:p>
            <a:pPr lvl="1">
              <a:buClr>
                <a:srgbClr val="2E75B6"/>
              </a:buClr>
            </a:pPr>
            <a:r>
              <a:rPr lang="en-US" dirty="0">
                <a:solidFill>
                  <a:srgbClr val="001D35"/>
                </a:solidFill>
                <a:ea typeface="+mn-lt"/>
                <a:cs typeface="+mn-lt"/>
              </a:rPr>
              <a:t>A single payment covers all services related to a specific procedure, including pre-operative, operative, and post-operative care. </a:t>
            </a:r>
            <a:endParaRPr lang="en-US" dirty="0">
              <a:ea typeface="Calibri"/>
              <a:cs typeface="Calibri"/>
            </a:endParaRPr>
          </a:p>
          <a:p>
            <a:pPr>
              <a:buClr>
                <a:srgbClr val="2E75B6"/>
              </a:buClr>
            </a:pPr>
            <a:r>
              <a:rPr lang="en-US" sz="2600" b="1" dirty="0">
                <a:solidFill>
                  <a:srgbClr val="001D35"/>
                </a:solidFill>
                <a:ea typeface="+mn-lt"/>
                <a:cs typeface="+mn-lt"/>
              </a:rPr>
              <a:t>Focus on Value: </a:t>
            </a:r>
            <a:endParaRPr lang="en-US" sz="2600" dirty="0">
              <a:solidFill>
                <a:srgbClr val="000000"/>
              </a:solidFill>
              <a:ea typeface="+mn-lt"/>
              <a:cs typeface="+mn-lt"/>
            </a:endParaRPr>
          </a:p>
          <a:p>
            <a:pPr lvl="1">
              <a:buClr>
                <a:srgbClr val="2E75B6"/>
              </a:buClr>
            </a:pPr>
            <a:r>
              <a:rPr lang="en-US" dirty="0">
                <a:solidFill>
                  <a:srgbClr val="001D35"/>
                </a:solidFill>
                <a:ea typeface="+mn-lt"/>
                <a:cs typeface="+mn-lt"/>
              </a:rPr>
              <a:t>This approach aims to align the interests of employers, ASCs, and employees by focusing on quality, cost, and patient outcomes. </a:t>
            </a:r>
          </a:p>
          <a:p>
            <a:pPr lvl="1">
              <a:buClr>
                <a:srgbClr val="2E75B6"/>
              </a:buClr>
            </a:pPr>
            <a:r>
              <a:rPr lang="en-US" dirty="0">
                <a:solidFill>
                  <a:srgbClr val="001D35"/>
                </a:solidFill>
                <a:ea typeface="+mn-lt"/>
                <a:cs typeface="+mn-lt"/>
              </a:rPr>
              <a:t>Ultimately, our experience is that DTE bundling is still a volume for lower pricing (or at least pricing predictability) fee for service play. </a:t>
            </a:r>
            <a:endParaRPr lang="en-US" dirty="0">
              <a:ea typeface="Calibri"/>
              <a:cs typeface="Calibri"/>
            </a:endParaRPr>
          </a:p>
          <a:p>
            <a:pPr>
              <a:buClr>
                <a:srgbClr val="2E75B6"/>
              </a:buClr>
            </a:pPr>
            <a:endParaRPr lang="en-US" sz="2600" dirty="0">
              <a:solidFill>
                <a:srgbClr val="001D35"/>
              </a:solidFill>
              <a:ea typeface="Calibri"/>
              <a:cs typeface="Calibri"/>
            </a:endParaRPr>
          </a:p>
        </p:txBody>
      </p:sp>
    </p:spTree>
    <p:extLst>
      <p:ext uri="{BB962C8B-B14F-4D97-AF65-F5344CB8AC3E}">
        <p14:creationId xmlns:p14="http://schemas.microsoft.com/office/powerpoint/2010/main" val="247381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54BDE-10ED-7FC5-887C-A2E2E1F52B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7761F84-29E4-DEB8-050C-6E948D790687}"/>
              </a:ext>
            </a:extLst>
          </p:cNvPr>
          <p:cNvSpPr>
            <a:spLocks noGrp="1"/>
          </p:cNvSpPr>
          <p:nvPr>
            <p:ph type="title"/>
          </p:nvPr>
        </p:nvSpPr>
        <p:spPr>
          <a:xfrm>
            <a:off x="803804" y="365125"/>
            <a:ext cx="10561902" cy="657490"/>
          </a:xfrm>
        </p:spPr>
        <p:txBody>
          <a:bodyPr>
            <a:noAutofit/>
          </a:bodyPr>
          <a:lstStyle/>
          <a:p>
            <a:r>
              <a:rPr lang="en-US" dirty="0">
                <a:latin typeface="+mj-lt"/>
              </a:rPr>
              <a:t>Key Takeaways</a:t>
            </a:r>
          </a:p>
        </p:txBody>
      </p:sp>
      <p:sp>
        <p:nvSpPr>
          <p:cNvPr id="9" name="Content Placeholder 8">
            <a:extLst>
              <a:ext uri="{FF2B5EF4-FFF2-40B4-BE49-F238E27FC236}">
                <a16:creationId xmlns:a16="http://schemas.microsoft.com/office/drawing/2014/main" id="{AE95E103-DC83-CFA8-D94B-C9E204435C73}"/>
              </a:ext>
            </a:extLst>
          </p:cNvPr>
          <p:cNvSpPr>
            <a:spLocks noGrp="1"/>
          </p:cNvSpPr>
          <p:nvPr>
            <p:ph idx="1"/>
          </p:nvPr>
        </p:nvSpPr>
        <p:spPr>
          <a:xfrm>
            <a:off x="814388" y="994835"/>
            <a:ext cx="10539412" cy="4885795"/>
          </a:xfrm>
        </p:spPr>
        <p:txBody>
          <a:bodyPr vert="horz" lIns="91440" tIns="45720" rIns="91440" bIns="45720" rtlCol="0" anchor="t">
            <a:noAutofit/>
          </a:bodyPr>
          <a:lstStyle/>
          <a:p>
            <a:pPr>
              <a:buClr>
                <a:srgbClr val="2E75B6"/>
              </a:buClr>
            </a:pPr>
            <a:r>
              <a:rPr lang="en-US" sz="2400" dirty="0">
                <a:solidFill>
                  <a:srgbClr val="000000"/>
                </a:solidFill>
                <a:ea typeface="+mn-lt"/>
                <a:cs typeface="+mn-lt"/>
              </a:rPr>
              <a:t>Potentially a growth strategy leveraging pricing advantages vs. Hospital oriented markets, however, not a good fit for all ASCs.</a:t>
            </a:r>
          </a:p>
          <a:p>
            <a:pPr>
              <a:buClr>
                <a:srgbClr val="2E75B6"/>
              </a:buClr>
            </a:pPr>
            <a:r>
              <a:rPr lang="en-US" sz="2400" dirty="0">
                <a:solidFill>
                  <a:srgbClr val="000000"/>
                </a:solidFill>
                <a:ea typeface="+mn-lt"/>
                <a:cs typeface="+mn-lt"/>
              </a:rPr>
              <a:t>Bundled payments are complex to develop and monitor against full direct and indirect costs. </a:t>
            </a:r>
          </a:p>
          <a:p>
            <a:pPr>
              <a:buClr>
                <a:srgbClr val="2E75B6"/>
              </a:buClr>
            </a:pPr>
            <a:r>
              <a:rPr lang="en-US" sz="2400" dirty="0">
                <a:solidFill>
                  <a:srgbClr val="000000"/>
                </a:solidFill>
                <a:ea typeface="+mn-lt"/>
                <a:cs typeface="+mn-lt"/>
              </a:rPr>
              <a:t>Successful plans are those that have closely aligned providers and payers who share data seamlessly (and many times are part of the same organization, which solves a multitude of issues).</a:t>
            </a:r>
            <a:endParaRPr lang="en-US" sz="2400" b="1" dirty="0">
              <a:solidFill>
                <a:srgbClr val="001D35"/>
              </a:solidFill>
              <a:ea typeface="+mn-lt"/>
              <a:cs typeface="+mn-lt"/>
            </a:endParaRPr>
          </a:p>
          <a:p>
            <a:pPr>
              <a:buClr>
                <a:srgbClr val="2E75B6"/>
              </a:buClr>
            </a:pPr>
            <a:r>
              <a:rPr lang="en-US" sz="2400" dirty="0">
                <a:solidFill>
                  <a:srgbClr val="000000"/>
                </a:solidFill>
                <a:ea typeface="+mn-lt"/>
                <a:cs typeface="+mn-lt"/>
              </a:rPr>
              <a:t>A clearly defined bundle procedure, services included, timeframe of care, quality measures, attribution, administration, risk adjustment, gainsharing and data is crucial. </a:t>
            </a:r>
            <a:endParaRPr lang="en-US" sz="2400" b="1">
              <a:solidFill>
                <a:srgbClr val="001D35"/>
              </a:solidFill>
              <a:ea typeface="Calibri"/>
              <a:cs typeface="Calibri"/>
            </a:endParaRPr>
          </a:p>
          <a:p>
            <a:pPr>
              <a:buClr>
                <a:srgbClr val="2E75B6"/>
              </a:buClr>
            </a:pPr>
            <a:r>
              <a:rPr lang="en-US" sz="2400" dirty="0">
                <a:solidFill>
                  <a:srgbClr val="000000"/>
                </a:solidFill>
                <a:ea typeface="+mn-lt"/>
                <a:cs typeface="+mn-lt"/>
              </a:rPr>
              <a:t>Bundled payment programs also present challenges in the development, attribution, accountability and distribution of the bundles.</a:t>
            </a:r>
            <a:endParaRPr lang="en-US" sz="2400" baseline="30000" dirty="0">
              <a:ea typeface="Calibri"/>
              <a:cs typeface="Calibri"/>
            </a:endParaRPr>
          </a:p>
          <a:p>
            <a:pPr>
              <a:buClr>
                <a:srgbClr val="2E75B6"/>
              </a:buClr>
            </a:pPr>
            <a:endParaRPr lang="en-US" sz="2000" dirty="0">
              <a:ea typeface="Calibri"/>
              <a:cs typeface="Calibri"/>
            </a:endParaRPr>
          </a:p>
          <a:p>
            <a:pPr>
              <a:buClr>
                <a:srgbClr val="2E75B6"/>
              </a:buClr>
            </a:pPr>
            <a:endParaRPr lang="en-US" sz="2000" b="1">
              <a:solidFill>
                <a:srgbClr val="001D35"/>
              </a:solidFill>
              <a:ea typeface="Calibri"/>
              <a:cs typeface="Calibri"/>
            </a:endParaRPr>
          </a:p>
        </p:txBody>
      </p:sp>
    </p:spTree>
    <p:extLst>
      <p:ext uri="{BB962C8B-B14F-4D97-AF65-F5344CB8AC3E}">
        <p14:creationId xmlns:p14="http://schemas.microsoft.com/office/powerpoint/2010/main" val="2016507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dirty="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So  What?</a:t>
            </a:r>
          </a:p>
        </p:txBody>
      </p:sp>
    </p:spTree>
    <p:extLst>
      <p:ext uri="{BB962C8B-B14F-4D97-AF65-F5344CB8AC3E}">
        <p14:creationId xmlns:p14="http://schemas.microsoft.com/office/powerpoint/2010/main" val="3187681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F75AD-4064-B1C2-F4A5-C57E8B512C3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8B82D88-8525-FC19-8D9D-088F7A75927E}"/>
              </a:ext>
            </a:extLst>
          </p:cNvPr>
          <p:cNvPicPr>
            <a:picLocks noChangeAspect="1"/>
          </p:cNvPicPr>
          <p:nvPr/>
        </p:nvPicPr>
        <p:blipFill>
          <a:blip r:embed="rId2">
            <a:alphaModFix amt="45000"/>
          </a:blip>
          <a:stretch>
            <a:fillRect/>
          </a:stretch>
        </p:blipFill>
        <p:spPr>
          <a:xfrm rot="15265829">
            <a:off x="4359824" y="1808280"/>
            <a:ext cx="3528272" cy="3512590"/>
          </a:xfrm>
          <a:prstGeom prst="rect">
            <a:avLst/>
          </a:prstGeom>
        </p:spPr>
      </p:pic>
      <p:sp>
        <p:nvSpPr>
          <p:cNvPr id="4" name="Content Placeholder 3">
            <a:extLst>
              <a:ext uri="{FF2B5EF4-FFF2-40B4-BE49-F238E27FC236}">
                <a16:creationId xmlns:a16="http://schemas.microsoft.com/office/drawing/2014/main" id="{E2D8D3D5-2F76-4CD7-D03F-1D2740C8A2C3}"/>
              </a:ext>
            </a:extLst>
          </p:cNvPr>
          <p:cNvSpPr>
            <a:spLocks noGrp="1"/>
          </p:cNvSpPr>
          <p:nvPr>
            <p:ph idx="4294967295"/>
          </p:nvPr>
        </p:nvSpPr>
        <p:spPr>
          <a:xfrm>
            <a:off x="0" y="1373188"/>
            <a:ext cx="12192000" cy="4840287"/>
          </a:xfrm>
        </p:spPr>
        <p:txBody>
          <a:bodyPr vert="horz" lIns="91440" tIns="45720" rIns="91440" bIns="45720" numCol="1" rtlCol="0" anchor="t">
            <a:noAutofit/>
          </a:bodyPr>
          <a:lstStyle/>
          <a:p>
            <a:pPr lvl="3"/>
            <a:endParaRPr lang="en-US" sz="1400" dirty="0"/>
          </a:p>
          <a:p>
            <a:pPr lvl="3"/>
            <a:endParaRPr lang="en-US" sz="1400" dirty="0"/>
          </a:p>
        </p:txBody>
      </p:sp>
      <p:graphicFrame>
        <p:nvGraphicFramePr>
          <p:cNvPr id="5" name="Diagram 4">
            <a:extLst>
              <a:ext uri="{FF2B5EF4-FFF2-40B4-BE49-F238E27FC236}">
                <a16:creationId xmlns:a16="http://schemas.microsoft.com/office/drawing/2014/main" id="{A9647020-AA7A-43C3-9EDA-1FA8676E4888}"/>
              </a:ext>
            </a:extLst>
          </p:cNvPr>
          <p:cNvGraphicFramePr/>
          <p:nvPr/>
        </p:nvGraphicFramePr>
        <p:xfrm>
          <a:off x="2389421" y="1373188"/>
          <a:ext cx="7413158" cy="411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B0634C02-9637-1154-E976-2C9F6273EBD6}"/>
              </a:ext>
            </a:extLst>
          </p:cNvPr>
          <p:cNvSpPr>
            <a:spLocks noGrp="1"/>
          </p:cNvSpPr>
          <p:nvPr>
            <p:ph type="title"/>
          </p:nvPr>
        </p:nvSpPr>
        <p:spPr/>
        <p:txBody>
          <a:bodyPr>
            <a:normAutofit/>
          </a:bodyPr>
          <a:lstStyle/>
          <a:p>
            <a:pPr algn="ctr"/>
            <a:r>
              <a:rPr lang="en-US" sz="3600" b="1" dirty="0">
                <a:solidFill>
                  <a:schemeClr val="accent2">
                    <a:lumMod val="75000"/>
                  </a:schemeClr>
                </a:solidFill>
                <a:latin typeface="+mj-lt"/>
              </a:rPr>
              <a:t>Strategy Development in the “New, New World”</a:t>
            </a:r>
            <a:endParaRPr lang="en-US" sz="3600" dirty="0">
              <a:latin typeface="+mj-lt"/>
            </a:endParaRPr>
          </a:p>
        </p:txBody>
      </p:sp>
    </p:spTree>
    <p:extLst>
      <p:ext uri="{BB962C8B-B14F-4D97-AF65-F5344CB8AC3E}">
        <p14:creationId xmlns:p14="http://schemas.microsoft.com/office/powerpoint/2010/main" val="177801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95B40A-5EEB-472D-B6D2-1BBEA571409E}"/>
              </a:ext>
            </a:extLst>
          </p:cNvPr>
          <p:cNvSpPr>
            <a:spLocks noGrp="1"/>
          </p:cNvSpPr>
          <p:nvPr>
            <p:ph type="title"/>
          </p:nvPr>
        </p:nvSpPr>
        <p:spPr/>
        <p:txBody>
          <a:bodyPr>
            <a:normAutofit/>
          </a:bodyPr>
          <a:lstStyle/>
          <a:p>
            <a:r>
              <a:rPr lang="en-US" sz="3600" b="1" dirty="0">
                <a:latin typeface="+mj-lt"/>
              </a:rPr>
              <a:t>Where did this leave us?</a:t>
            </a:r>
            <a:endParaRPr lang="en-US" sz="3600" dirty="0">
              <a:latin typeface="+mj-lt"/>
            </a:endParaRPr>
          </a:p>
        </p:txBody>
      </p:sp>
      <p:sp>
        <p:nvSpPr>
          <p:cNvPr id="7" name="Content Placeholder 6">
            <a:extLst>
              <a:ext uri="{FF2B5EF4-FFF2-40B4-BE49-F238E27FC236}">
                <a16:creationId xmlns:a16="http://schemas.microsoft.com/office/drawing/2014/main" id="{05F87DFC-0A89-4483-B0EC-7636DFE4A3CF}"/>
              </a:ext>
            </a:extLst>
          </p:cNvPr>
          <p:cNvSpPr>
            <a:spLocks noGrp="1"/>
          </p:cNvSpPr>
          <p:nvPr>
            <p:ph idx="1"/>
          </p:nvPr>
        </p:nvSpPr>
        <p:spPr>
          <a:xfrm>
            <a:off x="203880" y="1695450"/>
            <a:ext cx="6982897" cy="3763132"/>
          </a:xfrm>
        </p:spPr>
        <p:txBody>
          <a:bodyPr>
            <a:normAutofit/>
          </a:bodyPr>
          <a:lstStyle/>
          <a:p>
            <a:pPr>
              <a:spcBef>
                <a:spcPts val="1800"/>
              </a:spcBef>
            </a:pPr>
            <a:r>
              <a:rPr lang="en-US" dirty="0"/>
              <a:t>Often antagonistic payor relationships.</a:t>
            </a:r>
          </a:p>
          <a:p>
            <a:pPr>
              <a:spcBef>
                <a:spcPts val="1800"/>
              </a:spcBef>
            </a:pPr>
            <a:r>
              <a:rPr lang="en-US" dirty="0"/>
              <a:t>Only conversation was ever about money or administrative pain to get paid.</a:t>
            </a:r>
          </a:p>
          <a:p>
            <a:pPr>
              <a:spcBef>
                <a:spcPts val="1800"/>
              </a:spcBef>
            </a:pPr>
            <a:r>
              <a:rPr lang="en-US" dirty="0"/>
              <a:t>Basically asking “Mother may I?” when time to fix issues/address rates. </a:t>
            </a:r>
          </a:p>
          <a:p>
            <a:pPr>
              <a:spcBef>
                <a:spcPts val="1800"/>
              </a:spcBef>
            </a:pPr>
            <a:r>
              <a:rPr lang="en-US" dirty="0"/>
              <a:t>Managing patient burdens to continue providing care.</a:t>
            </a:r>
          </a:p>
          <a:p>
            <a:endParaRPr lang="en-US" dirty="0"/>
          </a:p>
        </p:txBody>
      </p:sp>
      <p:pic>
        <p:nvPicPr>
          <p:cNvPr id="1026" name="Picture 2">
            <a:extLst>
              <a:ext uri="{FF2B5EF4-FFF2-40B4-BE49-F238E27FC236}">
                <a16:creationId xmlns:a16="http://schemas.microsoft.com/office/drawing/2014/main" id="{E98E7B0A-C0EF-4648-AC5C-9F4B168E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4" y="719267"/>
            <a:ext cx="4467226" cy="46924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EC29CCB-0158-4191-83F5-EAEEA46DABDC}"/>
              </a:ext>
            </a:extLst>
          </p:cNvPr>
          <p:cNvSpPr/>
          <p:nvPr/>
        </p:nvSpPr>
        <p:spPr>
          <a:xfrm>
            <a:off x="9101137" y="1695450"/>
            <a:ext cx="576263" cy="828368"/>
          </a:xfrm>
          <a:prstGeom prst="rect">
            <a:avLst/>
          </a:prstGeom>
          <a:solidFill>
            <a:srgbClr val="EBF5F7"/>
          </a:solidFill>
          <a:ln>
            <a:solidFill>
              <a:srgbClr val="EBF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2811D1-063C-49CE-91F2-016B21EE1F72}"/>
              </a:ext>
            </a:extLst>
          </p:cNvPr>
          <p:cNvSpPr txBox="1"/>
          <p:nvPr/>
        </p:nvSpPr>
        <p:spPr>
          <a:xfrm rot="20557564">
            <a:off x="7975853" y="1562147"/>
            <a:ext cx="407484" cy="923330"/>
          </a:xfrm>
          <a:prstGeom prst="rect">
            <a:avLst/>
          </a:prstGeom>
          <a:noFill/>
        </p:spPr>
        <p:txBody>
          <a:bodyPr wrap="none" rtlCol="0">
            <a:spAutoFit/>
          </a:bodyPr>
          <a:lstStyle/>
          <a:p>
            <a:r>
              <a:rPr lang="en-US" dirty="0">
                <a:solidFill>
                  <a:schemeClr val="accent1"/>
                </a:solidFill>
              </a:rPr>
              <a:t>? </a:t>
            </a:r>
          </a:p>
          <a:p>
            <a:r>
              <a:rPr lang="en-US" dirty="0">
                <a:solidFill>
                  <a:schemeClr val="accent1"/>
                </a:solidFill>
              </a:rPr>
              <a:t>  $</a:t>
            </a:r>
          </a:p>
          <a:p>
            <a:r>
              <a:rPr lang="en-US" dirty="0">
                <a:solidFill>
                  <a:schemeClr val="accent1"/>
                </a:solidFill>
              </a:rPr>
              <a:t>?</a:t>
            </a:r>
          </a:p>
        </p:txBody>
      </p:sp>
      <p:sp>
        <p:nvSpPr>
          <p:cNvPr id="16" name="TextBox 15">
            <a:extLst>
              <a:ext uri="{FF2B5EF4-FFF2-40B4-BE49-F238E27FC236}">
                <a16:creationId xmlns:a16="http://schemas.microsoft.com/office/drawing/2014/main" id="{B8244562-3BCC-408E-86B7-14EECF76D7E8}"/>
              </a:ext>
            </a:extLst>
          </p:cNvPr>
          <p:cNvSpPr txBox="1"/>
          <p:nvPr/>
        </p:nvSpPr>
        <p:spPr>
          <a:xfrm rot="596448">
            <a:off x="9034466" y="1647969"/>
            <a:ext cx="914400" cy="923330"/>
          </a:xfrm>
          <a:prstGeom prst="rect">
            <a:avLst/>
          </a:prstGeom>
          <a:noFill/>
        </p:spPr>
        <p:txBody>
          <a:bodyPr wrap="square" rtlCol="0">
            <a:spAutoFit/>
          </a:bodyPr>
          <a:lstStyle/>
          <a:p>
            <a:r>
              <a:rPr lang="en-US" dirty="0">
                <a:solidFill>
                  <a:schemeClr val="accent1"/>
                </a:solidFill>
              </a:rPr>
              <a:t>$</a:t>
            </a:r>
          </a:p>
          <a:p>
            <a:r>
              <a:rPr lang="en-US" dirty="0">
                <a:solidFill>
                  <a:schemeClr val="accent1"/>
                </a:solidFill>
              </a:rPr>
              <a:t>    ?</a:t>
            </a:r>
          </a:p>
          <a:p>
            <a:r>
              <a:rPr lang="en-US" dirty="0">
                <a:solidFill>
                  <a:schemeClr val="accent1"/>
                </a:solidFill>
              </a:rPr>
              <a:t> $</a:t>
            </a:r>
          </a:p>
        </p:txBody>
      </p:sp>
      <p:sp>
        <p:nvSpPr>
          <p:cNvPr id="17" name="TextBox 16">
            <a:extLst>
              <a:ext uri="{FF2B5EF4-FFF2-40B4-BE49-F238E27FC236}">
                <a16:creationId xmlns:a16="http://schemas.microsoft.com/office/drawing/2014/main" id="{C313210F-158A-466E-A306-692B08604106}"/>
              </a:ext>
            </a:extLst>
          </p:cNvPr>
          <p:cNvSpPr txBox="1"/>
          <p:nvPr/>
        </p:nvSpPr>
        <p:spPr>
          <a:xfrm rot="21229142">
            <a:off x="8429123" y="1504277"/>
            <a:ext cx="655427" cy="923330"/>
          </a:xfrm>
          <a:prstGeom prst="rect">
            <a:avLst/>
          </a:prstGeom>
          <a:noFill/>
        </p:spPr>
        <p:txBody>
          <a:bodyPr wrap="square" rtlCol="0">
            <a:spAutoFit/>
          </a:bodyPr>
          <a:lstStyle/>
          <a:p>
            <a:r>
              <a:rPr lang="en-US" dirty="0">
                <a:solidFill>
                  <a:schemeClr val="accent1"/>
                </a:solidFill>
              </a:rPr>
              <a:t>!    !</a:t>
            </a:r>
          </a:p>
          <a:p>
            <a:r>
              <a:rPr lang="en-US" dirty="0">
                <a:solidFill>
                  <a:schemeClr val="accent1"/>
                </a:solidFill>
              </a:rPr>
              <a:t>   ?</a:t>
            </a:r>
          </a:p>
          <a:p>
            <a:endParaRPr lang="en-US" dirty="0"/>
          </a:p>
        </p:txBody>
      </p:sp>
    </p:spTree>
    <p:extLst>
      <p:ext uri="{BB962C8B-B14F-4D97-AF65-F5344CB8AC3E}">
        <p14:creationId xmlns:p14="http://schemas.microsoft.com/office/powerpoint/2010/main" val="725049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758" y="0"/>
            <a:ext cx="10828728" cy="1018552"/>
          </a:xfrm>
        </p:spPr>
        <p:txBody>
          <a:bodyPr>
            <a:normAutofit/>
          </a:bodyPr>
          <a:lstStyle/>
          <a:p>
            <a:r>
              <a:rPr lang="en-US" dirty="0"/>
              <a:t>Monitoring Payer Performance</a:t>
            </a:r>
          </a:p>
        </p:txBody>
      </p:sp>
      <p:sp>
        <p:nvSpPr>
          <p:cNvPr id="4" name="Content Placeholder 3"/>
          <p:cNvSpPr>
            <a:spLocks noGrp="1"/>
          </p:cNvSpPr>
          <p:nvPr>
            <p:ph idx="1"/>
          </p:nvPr>
        </p:nvSpPr>
        <p:spPr>
          <a:xfrm>
            <a:off x="659498" y="1560715"/>
            <a:ext cx="11532502" cy="4068092"/>
          </a:xfrm>
        </p:spPr>
        <p:txBody>
          <a:bodyPr numCol="1">
            <a:normAutofit/>
          </a:bodyPr>
          <a:lstStyle/>
          <a:p>
            <a:pPr marL="0" indent="0">
              <a:buNone/>
            </a:pPr>
            <a:r>
              <a:rPr lang="en-US" sz="3200" dirty="0"/>
              <a:t> </a:t>
            </a:r>
            <a:endParaRPr lang="en-US" sz="2800" dirty="0"/>
          </a:p>
          <a:p>
            <a:pPr marL="571500" indent="-571500">
              <a:buFont typeface="+mj-lt"/>
              <a:buAutoNum type="romanUcPeriod"/>
            </a:pPr>
            <a:endParaRPr lang="en-US" sz="3200" dirty="0"/>
          </a:p>
        </p:txBody>
      </p:sp>
      <p:sp>
        <p:nvSpPr>
          <p:cNvPr id="5" name="Content Placeholder 3">
            <a:extLst>
              <a:ext uri="{FF2B5EF4-FFF2-40B4-BE49-F238E27FC236}">
                <a16:creationId xmlns:a16="http://schemas.microsoft.com/office/drawing/2014/main" id="{7E444E38-67CA-4E13-A28D-0D39F15F313F}"/>
              </a:ext>
            </a:extLst>
          </p:cNvPr>
          <p:cNvSpPr txBox="1">
            <a:spLocks/>
          </p:cNvSpPr>
          <p:nvPr/>
        </p:nvSpPr>
        <p:spPr>
          <a:xfrm>
            <a:off x="78758" y="914168"/>
            <a:ext cx="11666928" cy="482260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Clean Claim Pass Rate by Payer</a:t>
            </a:r>
          </a:p>
          <a:p>
            <a:r>
              <a:rPr lang="en-US" sz="3200" dirty="0"/>
              <a:t>Denial Rates / Zero Pay by Payer by Code</a:t>
            </a:r>
          </a:p>
          <a:p>
            <a:r>
              <a:rPr lang="en-US" sz="3200" dirty="0"/>
              <a:t>Days in AR by Payer</a:t>
            </a:r>
          </a:p>
          <a:p>
            <a:r>
              <a:rPr lang="en-US" sz="3200" dirty="0"/>
              <a:t>Rates vs. Market</a:t>
            </a:r>
          </a:p>
          <a:p>
            <a:r>
              <a:rPr lang="en-US" sz="3200" dirty="0"/>
              <a:t>Underpayment by Payer</a:t>
            </a:r>
          </a:p>
          <a:p>
            <a:r>
              <a:rPr lang="en-US" sz="3200" dirty="0"/>
              <a:t>Assessing Administrative Burden by Payer</a:t>
            </a:r>
          </a:p>
          <a:p>
            <a:pPr lvl="1"/>
            <a:r>
              <a:rPr lang="en-US" sz="2800" dirty="0"/>
              <a:t>MA Plans vs Traditional Medicare</a:t>
            </a:r>
          </a:p>
          <a:p>
            <a:pPr lvl="1"/>
            <a:r>
              <a:rPr lang="en-US" sz="2800" dirty="0"/>
              <a:t>Pre-auth Burden</a:t>
            </a:r>
          </a:p>
          <a:p>
            <a:pPr lvl="1"/>
            <a:r>
              <a:rPr lang="en-US" sz="2800" dirty="0"/>
              <a:t>Appeal Overturn Rate</a:t>
            </a:r>
          </a:p>
          <a:p>
            <a:pPr marL="571500" indent="-571500">
              <a:buFont typeface="+mj-lt"/>
              <a:buAutoNum type="romanUcPeriod"/>
            </a:pPr>
            <a:endParaRPr lang="en-US" sz="3200" dirty="0"/>
          </a:p>
          <a:p>
            <a:pPr marL="571500" indent="-571500">
              <a:buFont typeface="+mj-lt"/>
              <a:buAutoNum type="romanUcPeriod"/>
            </a:pPr>
            <a:endParaRPr lang="en-US" sz="3200" dirty="0"/>
          </a:p>
        </p:txBody>
      </p:sp>
    </p:spTree>
    <p:extLst>
      <p:ext uri="{BB962C8B-B14F-4D97-AF65-F5344CB8AC3E}">
        <p14:creationId xmlns:p14="http://schemas.microsoft.com/office/powerpoint/2010/main" val="98940200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24" y="0"/>
            <a:ext cx="10888402" cy="1018552"/>
          </a:xfrm>
        </p:spPr>
        <p:txBody>
          <a:bodyPr>
            <a:normAutofit/>
          </a:bodyPr>
          <a:lstStyle/>
          <a:p>
            <a:r>
              <a:rPr lang="en-US" dirty="0"/>
              <a:t>Understand Payer Goals</a:t>
            </a:r>
          </a:p>
        </p:txBody>
      </p:sp>
      <p:sp>
        <p:nvSpPr>
          <p:cNvPr id="4" name="Content Placeholder 3"/>
          <p:cNvSpPr>
            <a:spLocks noGrp="1"/>
          </p:cNvSpPr>
          <p:nvPr>
            <p:ph idx="1"/>
          </p:nvPr>
        </p:nvSpPr>
        <p:spPr>
          <a:xfrm>
            <a:off x="39922" y="831884"/>
            <a:ext cx="12112155" cy="4184000"/>
          </a:xfrm>
        </p:spPr>
        <p:txBody>
          <a:bodyPr numCol="1">
            <a:noAutofit/>
          </a:bodyPr>
          <a:lstStyle/>
          <a:p>
            <a:pPr>
              <a:lnSpc>
                <a:spcPct val="100000"/>
              </a:lnSpc>
              <a:spcAft>
                <a:spcPts val="600"/>
              </a:spcAft>
            </a:pPr>
            <a:r>
              <a:rPr lang="en-US" dirty="0"/>
              <a:t>Understanding carrier goals around other product lines and your issues with those products plays in to practice/ASC response.</a:t>
            </a:r>
          </a:p>
          <a:p>
            <a:pPr>
              <a:lnSpc>
                <a:spcPct val="100000"/>
              </a:lnSpc>
              <a:spcAft>
                <a:spcPts val="600"/>
              </a:spcAft>
            </a:pPr>
            <a:r>
              <a:rPr lang="en-US" dirty="0"/>
              <a:t>Real Examples:</a:t>
            </a:r>
          </a:p>
          <a:p>
            <a:pPr lvl="1">
              <a:lnSpc>
                <a:spcPct val="100000"/>
              </a:lnSpc>
              <a:spcAft>
                <a:spcPts val="600"/>
              </a:spcAft>
            </a:pPr>
            <a:r>
              <a:rPr lang="en-US" sz="2800" dirty="0"/>
              <a:t>ASC with exceptional % of charge Anthem commercial agreement (35% of payer mix vs. 2% Anthem MA product. Little motivation to fight MA issues.</a:t>
            </a:r>
          </a:p>
          <a:p>
            <a:pPr lvl="1">
              <a:lnSpc>
                <a:spcPct val="100000"/>
              </a:lnSpc>
              <a:spcAft>
                <a:spcPts val="600"/>
              </a:spcAft>
            </a:pPr>
            <a:r>
              <a:rPr lang="en-US" sz="2800" dirty="0"/>
              <a:t>Practice/ASC with many Humana/UHC MA issues receives Medicaid managed care proposal. Response- No consideration of Medicaid until MA record requests/claim issues are resolved. </a:t>
            </a:r>
          </a:p>
        </p:txBody>
      </p:sp>
    </p:spTree>
    <p:extLst>
      <p:ext uri="{BB962C8B-B14F-4D97-AF65-F5344CB8AC3E}">
        <p14:creationId xmlns:p14="http://schemas.microsoft.com/office/powerpoint/2010/main" val="277868530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032" y="206744"/>
            <a:ext cx="8729339" cy="1018552"/>
          </a:xfrm>
        </p:spPr>
        <p:txBody>
          <a:bodyPr>
            <a:normAutofit/>
          </a:bodyPr>
          <a:lstStyle/>
          <a:p>
            <a:r>
              <a:rPr lang="en-US" dirty="0"/>
              <a:t>Annual Managed Care Strategy</a:t>
            </a:r>
          </a:p>
        </p:txBody>
      </p:sp>
      <p:sp>
        <p:nvSpPr>
          <p:cNvPr id="4" name="Content Placeholder 3"/>
          <p:cNvSpPr>
            <a:spLocks noGrp="1"/>
          </p:cNvSpPr>
          <p:nvPr>
            <p:ph idx="1"/>
          </p:nvPr>
        </p:nvSpPr>
        <p:spPr>
          <a:xfrm>
            <a:off x="284032" y="1341258"/>
            <a:ext cx="11907968" cy="4291446"/>
          </a:xfrm>
        </p:spPr>
        <p:txBody>
          <a:bodyPr numCol="1">
            <a:normAutofit fontScale="77500" lnSpcReduction="20000"/>
          </a:bodyPr>
          <a:lstStyle/>
          <a:p>
            <a:r>
              <a:rPr lang="en-US" sz="3200" dirty="0"/>
              <a:t>Develop your annual plan:</a:t>
            </a:r>
          </a:p>
          <a:p>
            <a:pPr lvl="1"/>
            <a:r>
              <a:rPr lang="en-US" sz="2800" dirty="0"/>
              <a:t>Consider all major plans/all major product lines.</a:t>
            </a:r>
          </a:p>
          <a:p>
            <a:pPr lvl="1"/>
            <a:r>
              <a:rPr lang="en-US" sz="2800" dirty="0"/>
              <a:t>Special consideration and vetting for new carriers and new product lines of existing carriers. </a:t>
            </a:r>
          </a:p>
          <a:p>
            <a:pPr lvl="1"/>
            <a:r>
              <a:rPr lang="en-US" sz="2800" dirty="0"/>
              <a:t>Understand shifts in payer market share by product line. </a:t>
            </a:r>
          </a:p>
          <a:p>
            <a:pPr lvl="1"/>
            <a:r>
              <a:rPr lang="en-US" sz="2800" dirty="0"/>
              <a:t>Specifically lay out current rates vs. market via payer transparency.</a:t>
            </a:r>
          </a:p>
          <a:p>
            <a:pPr lvl="1"/>
            <a:endParaRPr lang="en-US" sz="2800" dirty="0"/>
          </a:p>
          <a:p>
            <a:r>
              <a:rPr lang="en-US" sz="3200" dirty="0"/>
              <a:t>Some considerations:</a:t>
            </a:r>
          </a:p>
          <a:p>
            <a:pPr lvl="1"/>
            <a:r>
              <a:rPr lang="en-US" sz="2800" dirty="0"/>
              <a:t>Remember- Old agreement does not equal bad agreement; but old fixed rates (even with a small escalator) usually means below market rates.</a:t>
            </a:r>
          </a:p>
          <a:p>
            <a:pPr lvl="1"/>
            <a:r>
              <a:rPr lang="en-US" sz="2800" dirty="0"/>
              <a:t>Know who is trying to put something new in the market. Determine whether they need you and impact on any leverage you might have.</a:t>
            </a:r>
          </a:p>
          <a:p>
            <a:pPr lvl="1"/>
            <a:r>
              <a:rPr lang="en-US" sz="2800" dirty="0"/>
              <a:t>Managed care strategy needs to jive with overall growth/physician recruitment/local employer outreach strategy. Consider all when laying out strategy.</a:t>
            </a:r>
          </a:p>
          <a:p>
            <a:pPr lvl="1"/>
            <a:r>
              <a:rPr lang="en-US" sz="2800" dirty="0"/>
              <a:t>Think long term vs. short term…if cash flow allows. </a:t>
            </a:r>
          </a:p>
        </p:txBody>
      </p:sp>
    </p:spTree>
    <p:extLst>
      <p:ext uri="{BB962C8B-B14F-4D97-AF65-F5344CB8AC3E}">
        <p14:creationId xmlns:p14="http://schemas.microsoft.com/office/powerpoint/2010/main" val="360480459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72440" y="1325753"/>
            <a:ext cx="11073384" cy="5050663"/>
          </a:xfrm>
        </p:spPr>
        <p:txBody>
          <a:bodyPr numCol="1">
            <a:normAutofit/>
          </a:bodyPr>
          <a:lstStyle/>
          <a:p>
            <a:pPr marL="457200" lvl="1" indent="0">
              <a:buNone/>
            </a:pPr>
            <a:br>
              <a:rPr lang="en-US"/>
            </a:br>
            <a:endParaRPr lang="en-US"/>
          </a:p>
          <a:p>
            <a:pPr marL="0" indent="0">
              <a:buNone/>
            </a:pPr>
            <a:br>
              <a:rPr lang="en-US"/>
            </a:br>
            <a:br>
              <a:rPr lang="en-US"/>
            </a:br>
            <a:endParaRPr lang="en-US"/>
          </a:p>
          <a:p>
            <a:pPr marL="0" indent="0">
              <a:buNone/>
            </a:pPr>
            <a:endParaRPr lang="en-US" sz="3200"/>
          </a:p>
          <a:p>
            <a:pPr marL="0" indent="0">
              <a:buNone/>
            </a:pPr>
            <a:endParaRPr lang="en-US" sz="3200"/>
          </a:p>
        </p:txBody>
      </p:sp>
      <p:sp>
        <p:nvSpPr>
          <p:cNvPr id="5" name="Title 2"/>
          <p:cNvSpPr>
            <a:spLocks noGrp="1"/>
          </p:cNvSpPr>
          <p:nvPr>
            <p:ph type="title"/>
          </p:nvPr>
        </p:nvSpPr>
        <p:spPr>
          <a:xfrm>
            <a:off x="838200" y="146494"/>
            <a:ext cx="10515600" cy="1325563"/>
          </a:xfrm>
        </p:spPr>
        <p:txBody>
          <a:bodyPr>
            <a:normAutofit/>
          </a:bodyPr>
          <a:lstStyle/>
          <a:p>
            <a:endParaRPr lang="en-US"/>
          </a:p>
        </p:txBody>
      </p:sp>
      <p:graphicFrame>
        <p:nvGraphicFramePr>
          <p:cNvPr id="2" name="Object 1"/>
          <p:cNvGraphicFramePr>
            <a:graphicFrameLocks noChangeAspect="1"/>
          </p:cNvGraphicFramePr>
          <p:nvPr/>
        </p:nvGraphicFramePr>
        <p:xfrm>
          <a:off x="382588" y="65087"/>
          <a:ext cx="11410950" cy="5467159"/>
        </p:xfrm>
        <a:graphic>
          <a:graphicData uri="http://schemas.openxmlformats.org/presentationml/2006/ole">
            <mc:AlternateContent xmlns:mc="http://schemas.openxmlformats.org/markup-compatibility/2006">
              <mc:Choice xmlns:v="urn:schemas-microsoft-com:vml" Requires="v">
                <p:oleObj name="Worksheet" r:id="rId3" imgW="15392553" imgH="6257925" progId="Excel.Sheet.12">
                  <p:embed/>
                </p:oleObj>
              </mc:Choice>
              <mc:Fallback>
                <p:oleObj name="Worksheet" r:id="rId3" imgW="15392553" imgH="6257925" progId="Excel.Sheet.12">
                  <p:embed/>
                  <p:pic>
                    <p:nvPicPr>
                      <p:cNvPr id="2" name="Object 1"/>
                      <p:cNvPicPr/>
                      <p:nvPr/>
                    </p:nvPicPr>
                    <p:blipFill>
                      <a:blip r:embed="rId4"/>
                      <a:stretch>
                        <a:fillRect/>
                      </a:stretch>
                    </p:blipFill>
                    <p:spPr>
                      <a:xfrm>
                        <a:off x="382588" y="65087"/>
                        <a:ext cx="11410950" cy="5467159"/>
                      </a:xfrm>
                      <a:prstGeom prst="rect">
                        <a:avLst/>
                      </a:prstGeom>
                    </p:spPr>
                  </p:pic>
                </p:oleObj>
              </mc:Fallback>
            </mc:AlternateContent>
          </a:graphicData>
        </a:graphic>
      </p:graphicFrame>
    </p:spTree>
    <p:extLst>
      <p:ext uri="{BB962C8B-B14F-4D97-AF65-F5344CB8AC3E}">
        <p14:creationId xmlns:p14="http://schemas.microsoft.com/office/powerpoint/2010/main" val="256572029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3213" b="13213"/>
          <a:stretch/>
        </p:blipFill>
        <p:spPr>
          <a:prstGeom prst="rect">
            <a:avLst/>
          </a:prstGeom>
        </p:spPr>
      </p:pic>
      <p:sp>
        <p:nvSpPr>
          <p:cNvPr id="5" name="Rectangle 4"/>
          <p:cNvSpPr/>
          <p:nvPr/>
        </p:nvSpPr>
        <p:spPr>
          <a:xfrm>
            <a:off x="0" y="1698171"/>
            <a:ext cx="12192000" cy="2122715"/>
          </a:xfrm>
          <a:prstGeom prst="rect">
            <a:avLst/>
          </a:prstGeom>
          <a:solidFill>
            <a:srgbClr val="2E75B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524000" y="2920433"/>
            <a:ext cx="9144000" cy="1017134"/>
          </a:xfrm>
        </p:spPr>
        <p:txBody>
          <a:bodyPr>
            <a:normAutofit fontScale="90000"/>
          </a:bodyPr>
          <a:lstStyle/>
          <a:p>
            <a:br>
              <a:rPr lang="en-US" sz="6600" dirty="0"/>
            </a:br>
            <a:br>
              <a:rPr lang="en-US" sz="6600" dirty="0"/>
            </a:br>
            <a:br>
              <a:rPr lang="en-US" sz="6600" dirty="0"/>
            </a:br>
            <a:r>
              <a:rPr lang="en-US" sz="6600" dirty="0"/>
              <a:t>Wrap Up &amp; Questions</a:t>
            </a:r>
            <a:br>
              <a:rPr lang="en-US" sz="6600" dirty="0"/>
            </a:br>
            <a:endParaRPr lang="en-US" sz="6600" dirty="0"/>
          </a:p>
        </p:txBody>
      </p:sp>
    </p:spTree>
    <p:extLst>
      <p:ext uri="{BB962C8B-B14F-4D97-AF65-F5344CB8AC3E}">
        <p14:creationId xmlns:p14="http://schemas.microsoft.com/office/powerpoint/2010/main" val="195600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92145-FDE8-4B5A-9E9B-892AB751A4D8}"/>
              </a:ext>
            </a:extLst>
          </p:cNvPr>
          <p:cNvSpPr>
            <a:spLocks noGrp="1"/>
          </p:cNvSpPr>
          <p:nvPr>
            <p:ph type="title"/>
          </p:nvPr>
        </p:nvSpPr>
        <p:spPr/>
        <p:txBody>
          <a:bodyPr>
            <a:normAutofit/>
          </a:bodyPr>
          <a:lstStyle/>
          <a:p>
            <a:r>
              <a:rPr lang="en-US" dirty="0"/>
              <a:t>Graphic Credits</a:t>
            </a:r>
          </a:p>
        </p:txBody>
      </p:sp>
      <p:sp>
        <p:nvSpPr>
          <p:cNvPr id="5" name="Content Placeholder 4">
            <a:extLst>
              <a:ext uri="{FF2B5EF4-FFF2-40B4-BE49-F238E27FC236}">
                <a16:creationId xmlns:a16="http://schemas.microsoft.com/office/drawing/2014/main" id="{DA1635E3-B51A-40B2-8602-C7FDE19971FD}"/>
              </a:ext>
            </a:extLst>
          </p:cNvPr>
          <p:cNvSpPr>
            <a:spLocks noGrp="1"/>
          </p:cNvSpPr>
          <p:nvPr>
            <p:ph idx="1"/>
          </p:nvPr>
        </p:nvSpPr>
        <p:spPr>
          <a:xfrm>
            <a:off x="838200" y="1825625"/>
            <a:ext cx="10515600" cy="3708400"/>
          </a:xfrm>
        </p:spPr>
        <p:txBody>
          <a:bodyPr>
            <a:normAutofit fontScale="70000" lnSpcReduction="20000"/>
          </a:bodyPr>
          <a:lstStyle/>
          <a:p>
            <a:r>
              <a:rPr lang="en-US" dirty="0">
                <a:hlinkClick r:id="rId2"/>
              </a:rPr>
              <a:t>https://www.istockphoto.com/photos/surgical-equipment</a:t>
            </a:r>
          </a:p>
          <a:p>
            <a:r>
              <a:rPr lang="en-US" dirty="0">
                <a:hlinkClick r:id="rId2"/>
              </a:rPr>
              <a:t>https://practolytics.com/blog/no-surprises-act-how-it-affects-you-as-a-practice/</a:t>
            </a:r>
            <a:endParaRPr lang="en-US" dirty="0"/>
          </a:p>
          <a:p>
            <a:r>
              <a:rPr lang="en-US" dirty="0">
                <a:hlinkClick r:id="rId3"/>
              </a:rPr>
              <a:t>https://www.commonwealthfund.org/publications/maps-and-interactives/2022/feb/map-no-surprises-act</a:t>
            </a:r>
            <a:endParaRPr lang="en-US" dirty="0"/>
          </a:p>
          <a:p>
            <a:r>
              <a:rPr lang="en-US" dirty="0">
                <a:hlinkClick r:id="rId4"/>
              </a:rPr>
              <a:t>https://umhca.org/NoSurprisesAct2022</a:t>
            </a:r>
            <a:r>
              <a:rPr lang="en-US" dirty="0"/>
              <a:t> </a:t>
            </a:r>
          </a:p>
          <a:p>
            <a:r>
              <a:rPr lang="en-US" dirty="0">
                <a:hlinkClick r:id="rId5"/>
              </a:rPr>
              <a:t>https://en.m.wikipedia.org/wiki/File:Cog-scripted-svg-blue.svg</a:t>
            </a:r>
            <a:endParaRPr lang="en-US" dirty="0"/>
          </a:p>
          <a:p>
            <a:r>
              <a:rPr lang="en-US" dirty="0">
                <a:hlinkClick r:id="rId6"/>
              </a:rPr>
              <a:t>https://www.dreamstime.com/illustration/medical-cartoon.html</a:t>
            </a:r>
            <a:endParaRPr lang="en-US" dirty="0"/>
          </a:p>
          <a:p>
            <a:r>
              <a:rPr lang="en-US" dirty="0">
                <a:hlinkClick r:id="rId7"/>
              </a:rPr>
              <a:t>https://towardsdatascience.com/a-practical-guide-for-data-analysis-with-pandas-e24e467195a9</a:t>
            </a:r>
            <a:endParaRPr lang="en-US" dirty="0"/>
          </a:p>
          <a:p>
            <a:r>
              <a:rPr lang="en-US" dirty="0">
                <a:hlinkClick r:id="rId8"/>
              </a:rPr>
              <a:t>https://www.fullstack.com.au/expense-reimbursement/</a:t>
            </a:r>
            <a:endParaRPr lang="en-US" dirty="0"/>
          </a:p>
          <a:p>
            <a:r>
              <a:rPr lang="en-US" dirty="0"/>
              <a:t>https://www.vectorstock.com/royalty-free-vector/money-problem-financial-trouble-depressed-vector-28266243</a:t>
            </a:r>
          </a:p>
          <a:p>
            <a:endParaRPr lang="en-US" dirty="0"/>
          </a:p>
          <a:p>
            <a:endParaRPr lang="en-US" dirty="0"/>
          </a:p>
          <a:p>
            <a:endParaRPr lang="en-US" dirty="0"/>
          </a:p>
        </p:txBody>
      </p:sp>
    </p:spTree>
    <p:extLst>
      <p:ext uri="{BB962C8B-B14F-4D97-AF65-F5344CB8AC3E}">
        <p14:creationId xmlns:p14="http://schemas.microsoft.com/office/powerpoint/2010/main" val="128918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73FDB0-9F18-4B49-BBF3-E03F48DB5CD8}"/>
              </a:ext>
            </a:extLst>
          </p:cNvPr>
          <p:cNvPicPr>
            <a:picLocks noChangeAspect="1"/>
          </p:cNvPicPr>
          <p:nvPr/>
        </p:nvPicPr>
        <p:blipFill>
          <a:blip r:embed="rId2">
            <a:alphaModFix amt="45000"/>
          </a:blip>
          <a:stretch>
            <a:fillRect/>
          </a:stretch>
        </p:blipFill>
        <p:spPr>
          <a:xfrm rot="15265829">
            <a:off x="4359824" y="1808280"/>
            <a:ext cx="3528272" cy="3512590"/>
          </a:xfrm>
          <a:prstGeom prst="rect">
            <a:avLst/>
          </a:prstGeom>
        </p:spPr>
      </p:pic>
      <p:sp>
        <p:nvSpPr>
          <p:cNvPr id="4" name="Content Placeholder 3"/>
          <p:cNvSpPr>
            <a:spLocks noGrp="1"/>
          </p:cNvSpPr>
          <p:nvPr>
            <p:ph idx="4294967295"/>
          </p:nvPr>
        </p:nvSpPr>
        <p:spPr>
          <a:xfrm>
            <a:off x="0" y="1373188"/>
            <a:ext cx="12192000" cy="4840287"/>
          </a:xfrm>
        </p:spPr>
        <p:txBody>
          <a:bodyPr vert="horz" lIns="91440" tIns="45720" rIns="91440" bIns="45720" numCol="1" rtlCol="0" anchor="t">
            <a:noAutofit/>
          </a:bodyPr>
          <a:lstStyle/>
          <a:p>
            <a:pPr lvl="3"/>
            <a:endParaRPr lang="en-US" sz="1400" dirty="0"/>
          </a:p>
          <a:p>
            <a:pPr lvl="3"/>
            <a:endParaRPr lang="en-US" sz="1400" dirty="0"/>
          </a:p>
        </p:txBody>
      </p:sp>
      <p:graphicFrame>
        <p:nvGraphicFramePr>
          <p:cNvPr id="5" name="Diagram 4">
            <a:extLst>
              <a:ext uri="{FF2B5EF4-FFF2-40B4-BE49-F238E27FC236}">
                <a16:creationId xmlns:a16="http://schemas.microsoft.com/office/drawing/2014/main" id="{8E0BD0E6-A622-9216-C05E-7D8776E62991}"/>
              </a:ext>
            </a:extLst>
          </p:cNvPr>
          <p:cNvGraphicFramePr/>
          <p:nvPr/>
        </p:nvGraphicFramePr>
        <p:xfrm>
          <a:off x="2389421" y="1373188"/>
          <a:ext cx="7413158" cy="411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1C0ADB4-4BB5-4452-ACB2-E2775A70E03B}"/>
              </a:ext>
            </a:extLst>
          </p:cNvPr>
          <p:cNvSpPr>
            <a:spLocks noGrp="1"/>
          </p:cNvSpPr>
          <p:nvPr>
            <p:ph type="title"/>
          </p:nvPr>
        </p:nvSpPr>
        <p:spPr/>
        <p:txBody>
          <a:bodyPr>
            <a:normAutofit/>
          </a:bodyPr>
          <a:lstStyle/>
          <a:p>
            <a:pPr algn="ctr"/>
            <a:r>
              <a:rPr lang="en-US" sz="3600" b="1" dirty="0">
                <a:solidFill>
                  <a:schemeClr val="accent2">
                    <a:lumMod val="75000"/>
                  </a:schemeClr>
                </a:solidFill>
                <a:latin typeface="+mj-lt"/>
              </a:rPr>
              <a:t>Strategy Development in the “New, New World”</a:t>
            </a:r>
            <a:endParaRPr lang="en-US" sz="3600" dirty="0">
              <a:latin typeface="+mj-lt"/>
            </a:endParaRPr>
          </a:p>
        </p:txBody>
      </p:sp>
    </p:spTree>
    <p:extLst>
      <p:ext uri="{BB962C8B-B14F-4D97-AF65-F5344CB8AC3E}">
        <p14:creationId xmlns:p14="http://schemas.microsoft.com/office/powerpoint/2010/main" val="282341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CC41F-80EF-4803-9E01-532443AD0A36}"/>
              </a:ext>
            </a:extLst>
          </p:cNvPr>
          <p:cNvPicPr>
            <a:picLocks noChangeAspect="1"/>
          </p:cNvPicPr>
          <p:nvPr/>
        </p:nvPicPr>
        <p:blipFill rotWithShape="1">
          <a:blip r:embed="rId2"/>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dirty="0"/>
          </a:p>
        </p:txBody>
      </p:sp>
      <p:sp>
        <p:nvSpPr>
          <p:cNvPr id="28" name="Rectangle 27">
            <a:extLst>
              <a:ext uri="{FF2B5EF4-FFF2-40B4-BE49-F238E27FC236}">
                <a16:creationId xmlns:a16="http://schemas.microsoft.com/office/drawing/2014/main" id="{BFACC7FE-A392-4106-B7CA-2D15E7503EB1}"/>
              </a:ext>
            </a:extLst>
          </p:cNvPr>
          <p:cNvSpPr/>
          <p:nvPr/>
        </p:nvSpPr>
        <p:spPr>
          <a:xfrm>
            <a:off x="1" y="2560900"/>
            <a:ext cx="12432144"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a:extLst>
              <a:ext uri="{FF2B5EF4-FFF2-40B4-BE49-F238E27FC236}">
                <a16:creationId xmlns:a16="http://schemas.microsoft.com/office/drawing/2014/main" id="{2E8138D6-924E-4AD1-BAD4-2954DAE05EE4}"/>
              </a:ext>
            </a:extLst>
          </p:cNvPr>
          <p:cNvSpPr txBox="1">
            <a:spLocks/>
          </p:cNvSpPr>
          <p:nvPr/>
        </p:nvSpPr>
        <p:spPr>
          <a:xfrm>
            <a:off x="1523999" y="2560900"/>
            <a:ext cx="9143999" cy="954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Managed Care Landscape</a:t>
            </a:r>
          </a:p>
        </p:txBody>
      </p:sp>
    </p:spTree>
    <p:extLst>
      <p:ext uri="{BB962C8B-B14F-4D97-AF65-F5344CB8AC3E}">
        <p14:creationId xmlns:p14="http://schemas.microsoft.com/office/powerpoint/2010/main" val="269952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F48FEC4-050F-4A5F-8DFA-51D2DC119D1D}"/>
              </a:ext>
            </a:extLst>
          </p:cNvPr>
          <p:cNvSpPr>
            <a:spLocks noGrp="1"/>
          </p:cNvSpPr>
          <p:nvPr>
            <p:ph type="title"/>
          </p:nvPr>
        </p:nvSpPr>
        <p:spPr>
          <a:xfrm>
            <a:off x="680883" y="175598"/>
            <a:ext cx="10515600" cy="1325563"/>
          </a:xfrm>
        </p:spPr>
        <p:txBody>
          <a:bodyPr>
            <a:normAutofit/>
          </a:bodyPr>
          <a:lstStyle/>
          <a:p>
            <a:r>
              <a:rPr lang="en-US" sz="3600" b="1" dirty="0">
                <a:latin typeface="+mj-lt"/>
              </a:rPr>
              <a:t>What is the Current Playing Field?</a:t>
            </a:r>
            <a:endParaRPr lang="en-US" sz="3600" dirty="0">
              <a:latin typeface="+mj-lt"/>
            </a:endParaRPr>
          </a:p>
        </p:txBody>
      </p:sp>
      <p:sp>
        <p:nvSpPr>
          <p:cNvPr id="11" name="Content Placeholder 10">
            <a:extLst>
              <a:ext uri="{FF2B5EF4-FFF2-40B4-BE49-F238E27FC236}">
                <a16:creationId xmlns:a16="http://schemas.microsoft.com/office/drawing/2014/main" id="{F4D78F16-6BBB-4BAC-92DA-EA6E891D5E17}"/>
              </a:ext>
            </a:extLst>
          </p:cNvPr>
          <p:cNvSpPr>
            <a:spLocks noGrp="1"/>
          </p:cNvSpPr>
          <p:nvPr>
            <p:ph idx="1"/>
          </p:nvPr>
        </p:nvSpPr>
        <p:spPr>
          <a:xfrm>
            <a:off x="590448" y="1329367"/>
            <a:ext cx="10515600" cy="4351338"/>
          </a:xfrm>
        </p:spPr>
        <p:txBody>
          <a:bodyPr>
            <a:noAutofit/>
          </a:bodyPr>
          <a:lstStyle/>
          <a:p>
            <a:pPr marL="0">
              <a:lnSpc>
                <a:spcPct val="100000"/>
              </a:lnSpc>
              <a:spcBef>
                <a:spcPts val="0"/>
              </a:spcBef>
            </a:pPr>
            <a:r>
              <a:rPr lang="en-US" dirty="0"/>
              <a:t>Commercial Plan Growth, Consolidation</a:t>
            </a:r>
          </a:p>
          <a:p>
            <a:pPr marL="0" indent="0">
              <a:lnSpc>
                <a:spcPct val="100000"/>
              </a:lnSpc>
              <a:spcBef>
                <a:spcPts val="0"/>
              </a:spcBef>
              <a:buNone/>
            </a:pPr>
            <a:r>
              <a:rPr lang="en-US" dirty="0"/>
              <a:t>	 and the Big Four.</a:t>
            </a:r>
          </a:p>
          <a:p>
            <a:endParaRPr lang="en-US" dirty="0"/>
          </a:p>
          <a:p>
            <a:r>
              <a:rPr lang="en-US" dirty="0"/>
              <a:t>Impact of the ACA</a:t>
            </a:r>
          </a:p>
          <a:p>
            <a:pPr lvl="1"/>
            <a:r>
              <a:rPr lang="en-US" sz="2800" dirty="0"/>
              <a:t>Medicaid Expansion</a:t>
            </a:r>
          </a:p>
          <a:p>
            <a:pPr lvl="1"/>
            <a:r>
              <a:rPr lang="en-US" sz="2800" dirty="0"/>
              <a:t>Healthcare Exchange</a:t>
            </a:r>
          </a:p>
          <a:p>
            <a:pPr lvl="1"/>
            <a:endParaRPr lang="en-US" sz="2800" dirty="0"/>
          </a:p>
          <a:p>
            <a:r>
              <a:rPr lang="en-US" dirty="0"/>
              <a:t>Biggest shift, Medicare to Medicare Advantage plans.</a:t>
            </a:r>
          </a:p>
          <a:p>
            <a:pPr lvl="1"/>
            <a:endParaRPr lang="en-US" sz="1600" dirty="0"/>
          </a:p>
          <a:p>
            <a:endParaRPr lang="en-US" sz="1600" dirty="0"/>
          </a:p>
        </p:txBody>
      </p:sp>
      <p:pic>
        <p:nvPicPr>
          <p:cNvPr id="12" name="Picture 11">
            <a:extLst>
              <a:ext uri="{FF2B5EF4-FFF2-40B4-BE49-F238E27FC236}">
                <a16:creationId xmlns:a16="http://schemas.microsoft.com/office/drawing/2014/main" id="{FB04C1E0-8429-4B56-A482-53DB3DA456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51" b="96721" l="1341" r="97927">
                        <a14:foregroundMark x1="10488" y1="26393" x2="10488" y2="26393"/>
                        <a14:foregroundMark x1="19558" y1="21734" x2="30122" y2="20656"/>
                        <a14:foregroundMark x1="30122" y1="20656" x2="35854" y2="10656"/>
                        <a14:foregroundMark x1="35854" y1="10656" x2="43171" y2="4098"/>
                        <a14:foregroundMark x1="43171" y1="4098" x2="53171" y2="2951"/>
                        <a14:foregroundMark x1="53171" y1="2951" x2="58171" y2="4262"/>
                        <a14:foregroundMark x1="488" y1="23770" x2="8902" y2="23607"/>
                        <a14:foregroundMark x1="8902" y1="23607" x2="10000" y2="23607"/>
                        <a14:foregroundMark x1="1463" y1="24262" x2="2683" y2="80984"/>
                        <a14:foregroundMark x1="2683" y1="80984" x2="7561" y2="89836"/>
                        <a14:foregroundMark x1="7561" y1="89836" x2="27317" y2="93770"/>
                        <a14:foregroundMark x1="27317" y1="93770" x2="36220" y2="87541"/>
                        <a14:foregroundMark x1="36220" y1="87541" x2="44512" y2="91475"/>
                        <a14:foregroundMark x1="44512" y1="91475" x2="52927" y2="92131"/>
                        <a14:foregroundMark x1="52927" y1="92131" x2="72317" y2="85902"/>
                        <a14:foregroundMark x1="80610" y1="96066" x2="80610" y2="96066"/>
                        <a14:foregroundMark x1="38415" y1="91148" x2="30578" y2="95951"/>
                        <a14:foregroundMark x1="4146" y1="96230" x2="1463" y2="84918"/>
                        <a14:foregroundMark x1="1463" y1="84918" x2="1829" y2="25082"/>
                        <a14:foregroundMark x1="1829" y1="25082" x2="11463" y2="23115"/>
                        <a14:foregroundMark x1="11463" y1="23115" x2="20122" y2="23934"/>
                        <a14:foregroundMark x1="20122" y1="23934" x2="31951" y2="23115"/>
                        <a14:foregroundMark x1="33780" y1="11311" x2="63659" y2="45902"/>
                        <a14:foregroundMark x1="74756" y1="27541" x2="82683" y2="26557"/>
                        <a14:foregroundMark x1="91341" y1="25246" x2="93659" y2="26230"/>
                        <a14:foregroundMark x1="96951" y1="21639" x2="97561" y2="25902"/>
                        <a14:foregroundMark x1="73293" y1="38852" x2="91463" y2="37541"/>
                        <a14:foregroundMark x1="91463" y1="37541" x2="97073" y2="38197"/>
                        <a14:foregroundMark x1="2073" y1="96066" x2="10488" y2="95738"/>
                        <a14:foregroundMark x1="20738" y1="96148" x2="32355" y2="96613"/>
                        <a14:foregroundMark x1="10488" y1="95738" x2="15608" y2="95943"/>
                        <a14:foregroundMark x1="40122" y1="91803" x2="40122" y2="96260"/>
                        <a14:foregroundMark x1="62073" y1="63443" x2="53780" y2="66230"/>
                        <a14:foregroundMark x1="65610" y1="49344" x2="62805" y2="64098"/>
                        <a14:foregroundMark x1="62805" y1="64098" x2="55732" y2="74590"/>
                        <a14:foregroundMark x1="55732" y1="74590" x2="46829" y2="78197"/>
                        <a14:foregroundMark x1="46829" y1="78197" x2="40976" y2="70164"/>
                        <a14:foregroundMark x1="40976" y1="70164" x2="50244" y2="57869"/>
                        <a14:foregroundMark x1="50244" y1="57869" x2="60000" y2="65410"/>
                        <a14:foregroundMark x1="60000" y1="65410" x2="60854" y2="77705"/>
                        <a14:foregroundMark x1="60854" y1="77705" x2="51951" y2="75410"/>
                        <a14:foregroundMark x1="51951" y1="75410" x2="49390" y2="59672"/>
                        <a14:foregroundMark x1="49390" y1="59672" x2="55976" y2="53115"/>
                        <a14:foregroundMark x1="55976" y1="53115" x2="66098" y2="57377"/>
                        <a14:foregroundMark x1="66098" y1="57377" x2="64268" y2="72623"/>
                        <a14:foregroundMark x1="64268" y1="72623" x2="52317" y2="71311"/>
                        <a14:foregroundMark x1="52317" y1="71311" x2="51463" y2="66230"/>
                        <a14:foregroundMark x1="80610" y1="39344" x2="97927" y2="39344"/>
                        <a14:foregroundMark x1="80610" y1="60164" x2="83537" y2="59672"/>
                        <a14:foregroundMark x1="46585" y1="57049" x2="29146" y2="70000"/>
                        <a14:foregroundMark x1="33780" y1="60328" x2="42073" y2="60328"/>
                        <a14:foregroundMark x1="42561" y1="59672" x2="32439" y2="60164"/>
                        <a14:foregroundMark x1="43171" y1="69836" x2="31951" y2="70656"/>
                        <a14:foregroundMark x1="19024" y1="49672" x2="11098" y2="58033"/>
                        <a14:foregroundMark x1="11098" y1="58033" x2="16951" y2="70492"/>
                        <a14:foregroundMark x1="16951" y1="70492" x2="25244" y2="71803"/>
                        <a14:foregroundMark x1="25244" y1="71803" x2="25244" y2="71475"/>
                        <a14:foregroundMark x1="14024" y1="26557" x2="17195" y2="43934"/>
                        <a14:foregroundMark x1="17195" y1="43934" x2="20244" y2="31311"/>
                        <a14:foregroundMark x1="20244" y1="31311" x2="28049" y2="28361"/>
                        <a14:foregroundMark x1="44146" y1="10656" x2="64268" y2="13443"/>
                        <a14:foregroundMark x1="64268" y1="13443" x2="70244" y2="45246"/>
                        <a14:foregroundMark x1="70244" y1="45246" x2="58049" y2="38361"/>
                        <a14:foregroundMark x1="58049" y1="38361" x2="55732" y2="27377"/>
                        <a14:foregroundMark x1="55732" y1="27377" x2="60976" y2="26557"/>
                        <a14:foregroundMark x1="46585" y1="21148" x2="55244" y2="28852"/>
                        <a14:foregroundMark x1="32805" y1="28197" x2="14756" y2="29016"/>
                        <a14:foregroundMark x1="14756" y1="29016" x2="29512" y2="26557"/>
                        <a14:foregroundMark x1="21951" y1="31639" x2="31951" y2="32131"/>
                        <a14:foregroundMark x1="31951" y1="32131" x2="32805" y2="31639"/>
                        <a14:foregroundMark x1="14634" y1="80000" x2="14634" y2="91475"/>
                        <a14:foregroundMark x1="14634" y1="91475" x2="14634" y2="91475"/>
                        <a14:backgroundMark x1="25854" y1="2623" x2="18902" y2="8361"/>
                        <a14:backgroundMark x1="18902" y1="8361" x2="6220" y2="11475"/>
                        <a14:backgroundMark x1="1951" y1="98689" x2="10122" y2="98197"/>
                        <a14:backgroundMark x1="38256" y1="98729" x2="44756" y2="98852"/>
                        <a14:backgroundMark x1="10122" y1="98197" x2="14360" y2="98277"/>
                        <a14:backgroundMark x1="854" y1="98852" x2="854" y2="98852"/>
                        <a14:backgroundMark x1="15976" y1="99344" x2="15976" y2="99344"/>
                        <a14:backgroundMark x1="14512" y1="98197" x2="23293" y2="98689"/>
                        <a14:backgroundMark x1="23293" y1="98689" x2="31585" y2="98197"/>
                        <a14:backgroundMark x1="31585" y1="98197" x2="40732" y2="98689"/>
                        <a14:backgroundMark x1="0" y1="20000" x2="17317" y2="20656"/>
                        <a14:backgroundMark x1="17317" y1="20656" x2="23415" y2="18033"/>
                        <a14:backgroundMark x1="86341" y1="28852" x2="86341" y2="28852"/>
                        <a14:backgroundMark x1="86951" y1="32131" x2="86951" y2="32131"/>
                        <a14:backgroundMark x1="87927" y1="33607" x2="87927" y2="33607"/>
                        <a14:backgroundMark x1="88293" y1="34098" x2="99390" y2="33607"/>
                      </a14:backgroundRemoval>
                    </a14:imgEffect>
                  </a14:imgLayer>
                </a14:imgProps>
              </a:ext>
            </a:extLst>
          </a:blip>
          <a:stretch>
            <a:fillRect/>
          </a:stretch>
        </p:blipFill>
        <p:spPr>
          <a:xfrm>
            <a:off x="7809303" y="576602"/>
            <a:ext cx="3477615" cy="2587006"/>
          </a:xfrm>
          <a:prstGeom prst="rect">
            <a:avLst/>
          </a:prstGeom>
        </p:spPr>
      </p:pic>
    </p:spTree>
    <p:extLst>
      <p:ext uri="{BB962C8B-B14F-4D97-AF65-F5344CB8AC3E}">
        <p14:creationId xmlns:p14="http://schemas.microsoft.com/office/powerpoint/2010/main" val="81610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48" y="2756"/>
            <a:ext cx="10090603" cy="1018552"/>
          </a:xfrm>
        </p:spPr>
        <p:txBody>
          <a:bodyPr>
            <a:normAutofit/>
          </a:bodyPr>
          <a:lstStyle/>
          <a:p>
            <a:r>
              <a:rPr lang="en-US" dirty="0"/>
              <a:t>Commercial Consolidation Trend</a:t>
            </a:r>
          </a:p>
        </p:txBody>
      </p:sp>
      <p:sp>
        <p:nvSpPr>
          <p:cNvPr id="4" name="Content Placeholder 3"/>
          <p:cNvSpPr>
            <a:spLocks noGrp="1"/>
          </p:cNvSpPr>
          <p:nvPr>
            <p:ph idx="1"/>
          </p:nvPr>
        </p:nvSpPr>
        <p:spPr>
          <a:xfrm>
            <a:off x="95973" y="1021308"/>
            <a:ext cx="11419087" cy="4815383"/>
          </a:xfrm>
        </p:spPr>
        <p:txBody>
          <a:bodyPr numCol="1">
            <a:normAutofit lnSpcReduction="10000"/>
          </a:bodyPr>
          <a:lstStyle/>
          <a:p>
            <a:r>
              <a:rPr lang="en-US" sz="2000" dirty="0"/>
              <a:t>Over the last ten years – the biggest health plan trend has been continued consolidation/market specialization. </a:t>
            </a:r>
          </a:p>
          <a:p>
            <a:pPr lvl="1"/>
            <a:r>
              <a:rPr lang="en-US" sz="2000" b="0" i="0" dirty="0">
                <a:solidFill>
                  <a:srgbClr val="151515"/>
                </a:solidFill>
                <a:effectLst/>
                <a:latin typeface="freight-text-pro"/>
              </a:rPr>
              <a:t>In 2022, UnitedHealth Group and Centene were the largest commercial and ACA marketplace private insurers, each with 14 % market share.</a:t>
            </a:r>
          </a:p>
          <a:p>
            <a:pPr lvl="1"/>
            <a:r>
              <a:rPr lang="en-US" sz="2000" b="0" i="0" dirty="0">
                <a:solidFill>
                  <a:srgbClr val="151515"/>
                </a:solidFill>
                <a:effectLst/>
                <a:latin typeface="freight-text-pro"/>
              </a:rPr>
              <a:t>In 2020, five for-profit insurers—Centene, </a:t>
            </a:r>
            <a:r>
              <a:rPr lang="en-US" sz="2000" b="0" i="0" dirty="0" err="1">
                <a:solidFill>
                  <a:srgbClr val="151515"/>
                </a:solidFill>
                <a:effectLst/>
                <a:latin typeface="freight-text-pro"/>
              </a:rPr>
              <a:t>Elevance</a:t>
            </a:r>
            <a:r>
              <a:rPr lang="en-US" sz="2000" b="0" i="0" dirty="0">
                <a:solidFill>
                  <a:srgbClr val="151515"/>
                </a:solidFill>
                <a:effectLst/>
                <a:latin typeface="freight-text-pro"/>
              </a:rPr>
              <a:t>, UnitedHealth Group, Molina, and CVS Health—together accounted for 50 percent of national Medicaid managed care enrollment.</a:t>
            </a:r>
          </a:p>
          <a:p>
            <a:pPr lvl="1"/>
            <a:r>
              <a:rPr lang="en-US" sz="2000" b="0" i="0" dirty="0">
                <a:solidFill>
                  <a:srgbClr val="151515"/>
                </a:solidFill>
                <a:effectLst/>
                <a:latin typeface="freight-text-pro"/>
              </a:rPr>
              <a:t>And in 2022, three payers—UnitedHealth Group, Humana, and CVS/Aetna—captured a significant share of the rapidly growing Medicare Advantage market, which serves millions of older Americans and now accounts for more than half of Medicare enrollment.</a:t>
            </a:r>
          </a:p>
          <a:p>
            <a:r>
              <a:rPr lang="en-US" sz="2000" dirty="0"/>
              <a:t>Acquisitions between health plans and providers have also established the health plan as competition to the independent providers in the market</a:t>
            </a:r>
          </a:p>
          <a:p>
            <a:pPr lvl="1"/>
            <a:r>
              <a:rPr lang="en-US" sz="1600" dirty="0"/>
              <a:t>i.e. Humana acquisition of </a:t>
            </a:r>
            <a:r>
              <a:rPr lang="en-US" sz="1600" dirty="0" err="1"/>
              <a:t>Centerwell</a:t>
            </a:r>
            <a:r>
              <a:rPr lang="en-US" sz="1600" dirty="0"/>
              <a:t>, Cigna stake in Village MD, etc.</a:t>
            </a:r>
          </a:p>
          <a:p>
            <a:r>
              <a:rPr lang="en-US" sz="2000" b="1" i="1" dirty="0">
                <a:solidFill>
                  <a:srgbClr val="151515"/>
                </a:solidFill>
                <a:latin typeface="freight-text-pro"/>
              </a:rPr>
              <a:t>Overall impact of consolidations:</a:t>
            </a:r>
          </a:p>
          <a:p>
            <a:pPr lvl="1"/>
            <a:r>
              <a:rPr lang="en-US" sz="1600" b="1" i="1" dirty="0">
                <a:solidFill>
                  <a:srgbClr val="151515"/>
                </a:solidFill>
                <a:latin typeface="freight-text-pro"/>
              </a:rPr>
              <a:t>Classic impact of a drift toward monopoly level market share in any industry. </a:t>
            </a:r>
          </a:p>
          <a:p>
            <a:pPr lvl="1"/>
            <a:r>
              <a:rPr lang="en-US" sz="1600" b="1" i="1" dirty="0">
                <a:solidFill>
                  <a:srgbClr val="151515"/>
                </a:solidFill>
                <a:latin typeface="freight-text-pro"/>
              </a:rPr>
              <a:t>While initially sold as cost-containment exercises (consolidation of services, </a:t>
            </a:r>
            <a:r>
              <a:rPr lang="en-US" sz="1600" b="1" i="1" dirty="0" err="1">
                <a:solidFill>
                  <a:srgbClr val="151515"/>
                </a:solidFill>
                <a:latin typeface="freight-text-pro"/>
              </a:rPr>
              <a:t>etc</a:t>
            </a:r>
            <a:r>
              <a:rPr lang="en-US" sz="1600" b="1" i="1" dirty="0">
                <a:solidFill>
                  <a:srgbClr val="151515"/>
                </a:solidFill>
                <a:latin typeface="freight-text-pro"/>
              </a:rPr>
              <a:t>), I</a:t>
            </a:r>
            <a:r>
              <a:rPr lang="en-US" sz="1600" b="1" i="1" dirty="0">
                <a:solidFill>
                  <a:srgbClr val="151515"/>
                </a:solidFill>
                <a:effectLst/>
                <a:latin typeface="freight-text-pro"/>
              </a:rPr>
              <a:t>nsurers have reaped most of the financial rewards from network consolidations while consumers face increased prices and diminished choices for care, and some providers wind up undercompensated (or at least stagnated rates during times of high inflation).</a:t>
            </a:r>
          </a:p>
          <a:p>
            <a:pPr lvl="1"/>
            <a:endParaRPr lang="en-US" sz="1600" dirty="0"/>
          </a:p>
        </p:txBody>
      </p:sp>
    </p:spTree>
    <p:extLst>
      <p:ext uri="{BB962C8B-B14F-4D97-AF65-F5344CB8AC3E}">
        <p14:creationId xmlns:p14="http://schemas.microsoft.com/office/powerpoint/2010/main" val="42086163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48" y="2756"/>
            <a:ext cx="10090603" cy="1018552"/>
          </a:xfrm>
        </p:spPr>
        <p:txBody>
          <a:bodyPr>
            <a:normAutofit/>
          </a:bodyPr>
          <a:lstStyle/>
          <a:p>
            <a:r>
              <a:rPr lang="en-US" dirty="0"/>
              <a:t>Commercial Market Share</a:t>
            </a:r>
          </a:p>
        </p:txBody>
      </p:sp>
      <p:pic>
        <p:nvPicPr>
          <p:cNvPr id="4" name="Picture 3">
            <a:extLst>
              <a:ext uri="{FF2B5EF4-FFF2-40B4-BE49-F238E27FC236}">
                <a16:creationId xmlns:a16="http://schemas.microsoft.com/office/drawing/2014/main" id="{4AD696B8-62B0-0E41-82C5-20C192FE594D}"/>
              </a:ext>
            </a:extLst>
          </p:cNvPr>
          <p:cNvPicPr>
            <a:picLocks noChangeAspect="1"/>
          </p:cNvPicPr>
          <p:nvPr/>
        </p:nvPicPr>
        <p:blipFill>
          <a:blip r:embed="rId2"/>
          <a:stretch>
            <a:fillRect/>
          </a:stretch>
        </p:blipFill>
        <p:spPr>
          <a:xfrm>
            <a:off x="1621429" y="798723"/>
            <a:ext cx="7491040" cy="5260554"/>
          </a:xfrm>
          <a:prstGeom prst="rect">
            <a:avLst/>
          </a:prstGeom>
        </p:spPr>
      </p:pic>
    </p:spTree>
    <p:extLst>
      <p:ext uri="{BB962C8B-B14F-4D97-AF65-F5344CB8AC3E}">
        <p14:creationId xmlns:p14="http://schemas.microsoft.com/office/powerpoint/2010/main" val="3134092815"/>
      </p:ext>
    </p:extLst>
  </p:cSld>
  <p:clrMapOvr>
    <a:masterClrMapping/>
  </p:clrMapOvr>
  <p:transition spd="slow">
    <p:push dir="u"/>
  </p:transition>
</p:sld>
</file>

<file path=ppt/theme/theme1.xml><?xml version="1.0" encoding="utf-8"?>
<a:theme xmlns:a="http://schemas.openxmlformats.org/drawingml/2006/main" name="Office Theme">
  <a:themeElements>
    <a:clrScheme name="SHP">
      <a:dk1>
        <a:sysClr val="windowText" lastClr="000000"/>
      </a:dk1>
      <a:lt1>
        <a:sysClr val="window" lastClr="FFFFFF"/>
      </a:lt1>
      <a:dk2>
        <a:srgbClr val="44546A"/>
      </a:dk2>
      <a:lt2>
        <a:srgbClr val="E7E6E6"/>
      </a:lt2>
      <a:accent1>
        <a:srgbClr val="5B9BD5"/>
      </a:accent1>
      <a:accent2>
        <a:srgbClr val="BDD7EE"/>
      </a:accent2>
      <a:accent3>
        <a:srgbClr val="A5A5A5"/>
      </a:accent3>
      <a:accent4>
        <a:srgbClr val="DEEBF6"/>
      </a:accent4>
      <a:accent5>
        <a:srgbClr val="4472C4"/>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6573463C65224291B749F659C43105" ma:contentTypeVersion="16" ma:contentTypeDescription="Create a new document." ma:contentTypeScope="" ma:versionID="7224cd6bf6a83b8272e621645237ea3e">
  <xsd:schema xmlns:xsd="http://www.w3.org/2001/XMLSchema" xmlns:xs="http://www.w3.org/2001/XMLSchema" xmlns:p="http://schemas.microsoft.com/office/2006/metadata/properties" xmlns:ns2="2e8c750f-43dd-4a6b-bb14-326029640b61" xmlns:ns3="289ee5d5-d09e-4796-863e-5ff179364d72" targetNamespace="http://schemas.microsoft.com/office/2006/metadata/properties" ma:root="true" ma:fieldsID="c641f89212d854e541693f95af6c132f" ns2:_="" ns3:_="">
    <xsd:import namespace="2e8c750f-43dd-4a6b-bb14-326029640b61"/>
    <xsd:import namespace="289ee5d5-d09e-4796-863e-5ff179364d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c750f-43dd-4a6b-bb14-326029640b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13d1f4-125c-492b-a23d-25c97e3f7b2e}" ma:internalName="TaxCatchAll" ma:showField="CatchAllData" ma:web="2e8c750f-43dd-4a6b-bb14-326029640b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9ee5d5-d09e-4796-863e-5ff179364d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6e410a-ba98-406c-bc72-47d589db33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8c750f-43dd-4a6b-bb14-326029640b61" xsi:nil="true"/>
    <_Flow_SignoffStatus xmlns="289ee5d5-d09e-4796-863e-5ff179364d72" xsi:nil="true"/>
    <lcf76f155ced4ddcb4097134ff3c332f xmlns="289ee5d5-d09e-4796-863e-5ff179364d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B3913-F036-4307-89E2-498A64E0EB79}">
  <ds:schemaRefs>
    <ds:schemaRef ds:uri="http://schemas.microsoft.com/sharepoint/v3/contenttype/forms"/>
  </ds:schemaRefs>
</ds:datastoreItem>
</file>

<file path=customXml/itemProps2.xml><?xml version="1.0" encoding="utf-8"?>
<ds:datastoreItem xmlns:ds="http://schemas.openxmlformats.org/officeDocument/2006/customXml" ds:itemID="{787222F9-F5AF-4461-804E-9C18CC8EF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c750f-43dd-4a6b-bb14-326029640b61"/>
    <ds:schemaRef ds:uri="289ee5d5-d09e-4796-863e-5ff179364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AEE38-B59E-4E6E-B1DD-27461FC3B37B}">
  <ds:schemaRef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a1a53835-b8c5-4823-b930-a18f8bc33bb0"/>
    <ds:schemaRef ds:uri="http://purl.org/dc/terms/"/>
    <ds:schemaRef ds:uri="http://schemas.openxmlformats.org/package/2006/metadata/core-properties"/>
    <ds:schemaRef ds:uri="60533af8-7e13-4571-b59c-6e07703948e4"/>
    <ds:schemaRef ds:uri="http://schemas.microsoft.com/office/2006/metadata/properties"/>
    <ds:schemaRef ds:uri="2e8c750f-43dd-4a6b-bb14-326029640b61"/>
    <ds:schemaRef ds:uri="289ee5d5-d09e-4796-863e-5ff179364d72"/>
  </ds:schemaRefs>
</ds:datastoreItem>
</file>

<file path=docProps/app.xml><?xml version="1.0" encoding="utf-8"?>
<Properties xmlns="http://schemas.openxmlformats.org/officeDocument/2006/extended-properties" xmlns:vt="http://schemas.openxmlformats.org/officeDocument/2006/docPropsVTypes">
  <TotalTime>1659</TotalTime>
  <Words>4275</Words>
  <Application>Microsoft Office PowerPoint</Application>
  <PresentationFormat>Widescreen</PresentationFormat>
  <Paragraphs>463</Paragraphs>
  <Slides>45</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Calibri Light</vt:lpstr>
      <vt:lpstr>freight-text-pro</vt:lpstr>
      <vt:lpstr>Rubik</vt:lpstr>
      <vt:lpstr>Source Sans Pro</vt:lpstr>
      <vt:lpstr>Wingdings</vt:lpstr>
      <vt:lpstr>Office Theme</vt:lpstr>
      <vt:lpstr>Worksheet</vt:lpstr>
      <vt:lpstr>   Managed Care Tactics &amp; Strategy</vt:lpstr>
      <vt:lpstr>Strategic Healthcare Partners, LLC –  Who We Are and Who We Serve</vt:lpstr>
      <vt:lpstr>Traditional Specialty Practice/ASC Managed Care “Strategy”</vt:lpstr>
      <vt:lpstr>Where did this leave us?</vt:lpstr>
      <vt:lpstr>Strategy Development in the “New, New World”</vt:lpstr>
      <vt:lpstr>PowerPoint Presentation</vt:lpstr>
      <vt:lpstr>What is the Current Playing Field?</vt:lpstr>
      <vt:lpstr>Commercial Consolidation Trend</vt:lpstr>
      <vt:lpstr>Commercial Market Share</vt:lpstr>
      <vt:lpstr>PowerPoint Presentation</vt:lpstr>
      <vt:lpstr>Exchange Plan Growth</vt:lpstr>
      <vt:lpstr>Exchange Growth</vt:lpstr>
      <vt:lpstr>Individual Coverage Health Reimbursement Accounts (ICHRA)</vt:lpstr>
      <vt:lpstr>ICHRA Employer Types</vt:lpstr>
      <vt:lpstr>How Will ICHRA Impact Providers?</vt:lpstr>
      <vt:lpstr>Exchange Growth Implications</vt:lpstr>
      <vt:lpstr>Exchange Growth Implications</vt:lpstr>
      <vt:lpstr>Medicare Advantage- National Perspective</vt:lpstr>
      <vt:lpstr>Medicare Advantage National Trends </vt:lpstr>
      <vt:lpstr>MA Competitive Implications</vt:lpstr>
      <vt:lpstr>MA Plan Burden- Impact on Member</vt:lpstr>
      <vt:lpstr>Where Do The Payers Want This To Go?</vt:lpstr>
      <vt:lpstr>Shift to HMO Plan Designs Limits Provider Options </vt:lpstr>
      <vt:lpstr>MA PPO vs. HMO Plan Designs  </vt:lpstr>
      <vt:lpstr>Summary of Medicare Advantage Trends</vt:lpstr>
      <vt:lpstr>PowerPoint Presentation</vt:lpstr>
      <vt:lpstr>Payer Pricing Transparency</vt:lpstr>
      <vt:lpstr>Payer/Pricing Transparency</vt:lpstr>
      <vt:lpstr>Hospital vs. ASC Reimbursement</vt:lpstr>
      <vt:lpstr>Hospital vs. ASC Reimbursement</vt:lpstr>
      <vt:lpstr>Payer/Pricing Transparency Case Study-  UHC/Atlanta Market</vt:lpstr>
      <vt:lpstr>Payer Reaction to Transparency Data…So Far</vt:lpstr>
      <vt:lpstr>PowerPoint Presentation</vt:lpstr>
      <vt:lpstr>ASC Bundles in the Commercial Market</vt:lpstr>
      <vt:lpstr>Carrier Based Bundled Payment Programs</vt:lpstr>
      <vt:lpstr>D2E ASC Bundled Payment Programs</vt:lpstr>
      <vt:lpstr>Key Takeaways</vt:lpstr>
      <vt:lpstr>PowerPoint Presentation</vt:lpstr>
      <vt:lpstr>Strategy Development in the “New, New World”</vt:lpstr>
      <vt:lpstr>Monitoring Payer Performance</vt:lpstr>
      <vt:lpstr>Understand Payer Goals</vt:lpstr>
      <vt:lpstr>Annual Managed Care Strategy</vt:lpstr>
      <vt:lpstr>PowerPoint Presentation</vt:lpstr>
      <vt:lpstr>   Wrap Up &amp; Questions </vt:lpstr>
      <vt:lpstr>Graphic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Care Strategy  in the Age of the No Surprises Act</dc:title>
  <dc:creator>Stephanie Gibbs</dc:creator>
  <cp:lastModifiedBy>Kelly Mooney</cp:lastModifiedBy>
  <cp:revision>10</cp:revision>
  <dcterms:created xsi:type="dcterms:W3CDTF">2022-08-08T14:26:00Z</dcterms:created>
  <dcterms:modified xsi:type="dcterms:W3CDTF">2025-05-01T12:01:24Z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0x010100F26573463C65224291B749F659C43105</vt:lpwstr>
  </property>
  <property fmtid="{D5CDD505-2E9C-101B-9397-08002B2CF9AE}" pid="3" name="MediaServiceImageTags">
    <vt:lpwstr/>
  </property>
</Properties>
</file>