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5"/>
  </p:notesMasterIdLst>
  <p:sldIdLst>
    <p:sldId id="452" r:id="rId5"/>
    <p:sldId id="394" r:id="rId6"/>
    <p:sldId id="649" r:id="rId7"/>
    <p:sldId id="820" r:id="rId8"/>
    <p:sldId id="821" r:id="rId9"/>
    <p:sldId id="822" r:id="rId10"/>
    <p:sldId id="766" r:id="rId11"/>
    <p:sldId id="805" r:id="rId12"/>
    <p:sldId id="806" r:id="rId13"/>
    <p:sldId id="826" r:id="rId14"/>
    <p:sldId id="812" r:id="rId15"/>
    <p:sldId id="813" r:id="rId16"/>
    <p:sldId id="814" r:id="rId17"/>
    <p:sldId id="815" r:id="rId18"/>
    <p:sldId id="816" r:id="rId19"/>
    <p:sldId id="817" r:id="rId20"/>
    <p:sldId id="818" r:id="rId21"/>
    <p:sldId id="819" r:id="rId22"/>
    <p:sldId id="792" r:id="rId23"/>
    <p:sldId id="793" r:id="rId24"/>
    <p:sldId id="825" r:id="rId25"/>
    <p:sldId id="794" r:id="rId26"/>
    <p:sldId id="795" r:id="rId27"/>
    <p:sldId id="807" r:id="rId28"/>
    <p:sldId id="801" r:id="rId29"/>
    <p:sldId id="798" r:id="rId30"/>
    <p:sldId id="799" r:id="rId31"/>
    <p:sldId id="824" r:id="rId32"/>
    <p:sldId id="803" r:id="rId33"/>
    <p:sldId id="781" r:id="rId34"/>
    <p:sldId id="823" r:id="rId35"/>
    <p:sldId id="776" r:id="rId36"/>
    <p:sldId id="760" r:id="rId37"/>
    <p:sldId id="770" r:id="rId38"/>
    <p:sldId id="809" r:id="rId39"/>
    <p:sldId id="782" r:id="rId40"/>
    <p:sldId id="783" r:id="rId41"/>
    <p:sldId id="810" r:id="rId42"/>
    <p:sldId id="827" r:id="rId43"/>
    <p:sldId id="421" r:id="rId4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22D"/>
    <a:srgbClr val="FF6600"/>
    <a:srgbClr val="2E75B6"/>
    <a:srgbClr val="7CC3EC"/>
    <a:srgbClr val="E7E6E6"/>
    <a:srgbClr val="5B9BD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69F2FD-0F44-439D-AA2B-64FF2FEC22AE}" v="7" dt="2025-09-30T12:49:52.0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20" autoAdjust="0"/>
    <p:restoredTop sz="89677" autoAdjust="0"/>
  </p:normalViewPr>
  <p:slideViewPr>
    <p:cSldViewPr snapToGrid="0" showGuides="1">
      <p:cViewPr varScale="1">
        <p:scale>
          <a:sx n="67" d="100"/>
          <a:sy n="67" d="100"/>
        </p:scale>
        <p:origin x="1066" y="278"/>
      </p:cViewPr>
      <p:guideLst>
        <p:guide orient="horz" pos="2160"/>
        <p:guide pos="3840"/>
      </p:guideLst>
    </p:cSldViewPr>
  </p:slideViewPr>
  <p:notesTextViewPr>
    <p:cViewPr>
      <p:scale>
        <a:sx n="3" d="2"/>
        <a:sy n="3" d="2"/>
      </p:scale>
      <p:origin x="0" y="0"/>
    </p:cViewPr>
  </p:notesTextViewPr>
  <p:sorterViewPr>
    <p:cViewPr>
      <p:scale>
        <a:sx n="110" d="100"/>
        <a:sy n="110" d="100"/>
      </p:scale>
      <p:origin x="0" y="-1148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on Crosby" userId="d11f1445-eb28-4fef-8b93-84fce7c78ebd" providerId="ADAL" clId="{2B974D27-B984-42CA-8A29-B381E3E7B825}"/>
    <pc:docChg chg="undo custSel addSld delSld modSld sldOrd">
      <pc:chgData name="Jason Crosby" userId="d11f1445-eb28-4fef-8b93-84fce7c78ebd" providerId="ADAL" clId="{2B974D27-B984-42CA-8A29-B381E3E7B825}" dt="2025-09-30T15:25:50.616" v="349" actId="1076"/>
      <pc:docMkLst>
        <pc:docMk/>
      </pc:docMkLst>
      <pc:sldChg chg="mod modShow">
        <pc:chgData name="Jason Crosby" userId="d11f1445-eb28-4fef-8b93-84fce7c78ebd" providerId="ADAL" clId="{2B974D27-B984-42CA-8A29-B381E3E7B825}" dt="2025-09-30T12:50:05.386" v="277" actId="729"/>
        <pc:sldMkLst>
          <pc:docMk/>
          <pc:sldMk cId="1956006457" sldId="421"/>
        </pc:sldMkLst>
      </pc:sldChg>
      <pc:sldChg chg="modSp add mod">
        <pc:chgData name="Jason Crosby" userId="d11f1445-eb28-4fef-8b93-84fce7c78ebd" providerId="ADAL" clId="{2B974D27-B984-42CA-8A29-B381E3E7B825}" dt="2025-09-30T15:25:50.616" v="349" actId="1076"/>
        <pc:sldMkLst>
          <pc:docMk/>
          <pc:sldMk cId="273937193" sldId="452"/>
        </pc:sldMkLst>
        <pc:spChg chg="mod">
          <ac:chgData name="Jason Crosby" userId="d11f1445-eb28-4fef-8b93-84fce7c78ebd" providerId="ADAL" clId="{2B974D27-B984-42CA-8A29-B381E3E7B825}" dt="2025-09-30T15:24:45.765" v="302" actId="1076"/>
          <ac:spMkLst>
            <pc:docMk/>
            <pc:sldMk cId="273937193" sldId="452"/>
            <ac:spMk id="2" creationId="{ABE07B59-0492-40D7-8FC4-5FE3396734A7}"/>
          </ac:spMkLst>
        </pc:spChg>
        <pc:spChg chg="mod">
          <ac:chgData name="Jason Crosby" userId="d11f1445-eb28-4fef-8b93-84fce7c78ebd" providerId="ADAL" clId="{2B974D27-B984-42CA-8A29-B381E3E7B825}" dt="2025-09-30T15:25:23.713" v="344" actId="1076"/>
          <ac:spMkLst>
            <pc:docMk/>
            <pc:sldMk cId="273937193" sldId="452"/>
            <ac:spMk id="3" creationId="{B3BDD3D6-4790-4ADA-B5F7-985170F1AB85}"/>
          </ac:spMkLst>
        </pc:spChg>
        <pc:spChg chg="mod">
          <ac:chgData name="Jason Crosby" userId="d11f1445-eb28-4fef-8b93-84fce7c78ebd" providerId="ADAL" clId="{2B974D27-B984-42CA-8A29-B381E3E7B825}" dt="2025-09-30T15:25:31.434" v="345" actId="1076"/>
          <ac:spMkLst>
            <pc:docMk/>
            <pc:sldMk cId="273937193" sldId="452"/>
            <ac:spMk id="4" creationId="{24765B98-D4C8-41E0-ABD4-410A7AEAF764}"/>
          </ac:spMkLst>
        </pc:spChg>
        <pc:spChg chg="mod">
          <ac:chgData name="Jason Crosby" userId="d11f1445-eb28-4fef-8b93-84fce7c78ebd" providerId="ADAL" clId="{2B974D27-B984-42CA-8A29-B381E3E7B825}" dt="2025-09-30T15:25:07.613" v="341" actId="20577"/>
          <ac:spMkLst>
            <pc:docMk/>
            <pc:sldMk cId="273937193" sldId="452"/>
            <ac:spMk id="5" creationId="{310802DB-3591-476D-90AB-468C3F8493F3}"/>
          </ac:spMkLst>
        </pc:spChg>
        <pc:spChg chg="mod">
          <ac:chgData name="Jason Crosby" userId="d11f1445-eb28-4fef-8b93-84fce7c78ebd" providerId="ADAL" clId="{2B974D27-B984-42CA-8A29-B381E3E7B825}" dt="2025-09-30T15:25:41.185" v="347" actId="1076"/>
          <ac:spMkLst>
            <pc:docMk/>
            <pc:sldMk cId="273937193" sldId="452"/>
            <ac:spMk id="7" creationId="{AF371E03-738B-4829-AB02-921A64EFF8B6}"/>
          </ac:spMkLst>
        </pc:spChg>
        <pc:spChg chg="mod">
          <ac:chgData name="Jason Crosby" userId="d11f1445-eb28-4fef-8b93-84fce7c78ebd" providerId="ADAL" clId="{2B974D27-B984-42CA-8A29-B381E3E7B825}" dt="2025-09-30T15:25:36.884" v="346" actId="1076"/>
          <ac:spMkLst>
            <pc:docMk/>
            <pc:sldMk cId="273937193" sldId="452"/>
            <ac:spMk id="8" creationId="{25DCDDB7-FE58-4DC7-9FEC-945CF934109E}"/>
          </ac:spMkLst>
        </pc:spChg>
        <pc:spChg chg="mod">
          <ac:chgData name="Jason Crosby" userId="d11f1445-eb28-4fef-8b93-84fce7c78ebd" providerId="ADAL" clId="{2B974D27-B984-42CA-8A29-B381E3E7B825}" dt="2025-09-30T15:25:45.837" v="348" actId="1076"/>
          <ac:spMkLst>
            <pc:docMk/>
            <pc:sldMk cId="273937193" sldId="452"/>
            <ac:spMk id="10" creationId="{78C0D21F-8424-4E03-814A-EFFC4AD11FD1}"/>
          </ac:spMkLst>
        </pc:spChg>
        <pc:picChg chg="mod">
          <ac:chgData name="Jason Crosby" userId="d11f1445-eb28-4fef-8b93-84fce7c78ebd" providerId="ADAL" clId="{2B974D27-B984-42CA-8A29-B381E3E7B825}" dt="2025-09-30T15:25:50.616" v="349" actId="1076"/>
          <ac:picMkLst>
            <pc:docMk/>
            <pc:sldMk cId="273937193" sldId="452"/>
            <ac:picMk id="9" creationId="{EBBC50B1-2ED7-495B-9801-AE4380394B68}"/>
          </ac:picMkLst>
        </pc:picChg>
      </pc:sldChg>
      <pc:sldChg chg="modSp add del mod ord">
        <pc:chgData name="Jason Crosby" userId="d11f1445-eb28-4fef-8b93-84fce7c78ebd" providerId="ADAL" clId="{2B974D27-B984-42CA-8A29-B381E3E7B825}" dt="2025-09-30T12:43:59.575" v="44" actId="47"/>
        <pc:sldMkLst>
          <pc:docMk/>
          <pc:sldMk cId="2046757515" sldId="751"/>
        </pc:sldMkLst>
        <pc:spChg chg="mod">
          <ac:chgData name="Jason Crosby" userId="d11f1445-eb28-4fef-8b93-84fce7c78ebd" providerId="ADAL" clId="{2B974D27-B984-42CA-8A29-B381E3E7B825}" dt="2025-09-30T12:42:00.927" v="35" actId="20577"/>
          <ac:spMkLst>
            <pc:docMk/>
            <pc:sldMk cId="2046757515" sldId="751"/>
            <ac:spMk id="2" creationId="{ABE07B59-0492-40D7-8FC4-5FE3396734A7}"/>
          </ac:spMkLst>
        </pc:spChg>
        <pc:spChg chg="mod">
          <ac:chgData name="Jason Crosby" userId="d11f1445-eb28-4fef-8b93-84fce7c78ebd" providerId="ADAL" clId="{2B974D27-B984-42CA-8A29-B381E3E7B825}" dt="2025-09-30T12:42:16.932" v="42" actId="27636"/>
          <ac:spMkLst>
            <pc:docMk/>
            <pc:sldMk cId="2046757515" sldId="751"/>
            <ac:spMk id="3" creationId="{B3BDD3D6-4790-4ADA-B5F7-985170F1AB85}"/>
          </ac:spMkLst>
        </pc:spChg>
      </pc:sldChg>
      <pc:sldChg chg="modSp add mod">
        <pc:chgData name="Jason Crosby" userId="d11f1445-eb28-4fef-8b93-84fce7c78ebd" providerId="ADAL" clId="{2B974D27-B984-42CA-8A29-B381E3E7B825}" dt="2025-09-30T12:49:58.870" v="276" actId="5793"/>
        <pc:sldMkLst>
          <pc:docMk/>
          <pc:sldMk cId="1975913505" sldId="827"/>
        </pc:sldMkLst>
        <pc:spChg chg="mod">
          <ac:chgData name="Jason Crosby" userId="d11f1445-eb28-4fef-8b93-84fce7c78ebd" providerId="ADAL" clId="{2B974D27-B984-42CA-8A29-B381E3E7B825}" dt="2025-09-30T12:46:42.001" v="101" actId="14100"/>
          <ac:spMkLst>
            <pc:docMk/>
            <pc:sldMk cId="1975913505" sldId="827"/>
            <ac:spMk id="3" creationId="{84D3A00F-110B-A217-E866-C38504E0409E}"/>
          </ac:spMkLst>
        </pc:spChg>
        <pc:spChg chg="mod">
          <ac:chgData name="Jason Crosby" userId="d11f1445-eb28-4fef-8b93-84fce7c78ebd" providerId="ADAL" clId="{2B974D27-B984-42CA-8A29-B381E3E7B825}" dt="2025-09-30T12:49:58.870" v="276" actId="5793"/>
          <ac:spMkLst>
            <pc:docMk/>
            <pc:sldMk cId="1975913505" sldId="827"/>
            <ac:spMk id="4" creationId="{DB0D197E-DCA4-1242-275F-6B0A9E3A05D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ECFBABFA-1411-43FB-889F-80B325327598}" type="datetimeFigureOut">
              <a:rPr lang="en-US" smtClean="0"/>
              <a:t>9/30/2025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C4F69FE8-5791-4588-B8F4-0682D05F30AD}" type="slidenum">
              <a:rPr lang="en-US" smtClean="0"/>
              <a:t>‹#›</a:t>
            </a:fld>
            <a:endParaRPr lang="en-US"/>
          </a:p>
        </p:txBody>
      </p:sp>
    </p:spTree>
    <p:extLst>
      <p:ext uri="{BB962C8B-B14F-4D97-AF65-F5344CB8AC3E}">
        <p14:creationId xmlns:p14="http://schemas.microsoft.com/office/powerpoint/2010/main" val="2588398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0563"/>
            <a:ext cx="6146800" cy="3457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2AF503-9BEC-499A-8DD5-6D58E5F84B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6719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accent1"/>
                </a:solidFill>
              </a:rPr>
              <a:t>Market Forces are Changing Things</a:t>
            </a:r>
            <a:endParaRPr lang="en-US" sz="1200" b="1"/>
          </a:p>
          <a:p>
            <a:endParaRPr lang="en-US"/>
          </a:p>
        </p:txBody>
      </p:sp>
      <p:sp>
        <p:nvSpPr>
          <p:cNvPr id="4" name="Slide Number Placeholder 3"/>
          <p:cNvSpPr>
            <a:spLocks noGrp="1"/>
          </p:cNvSpPr>
          <p:nvPr>
            <p:ph type="sldNum" sz="quarter" idx="5"/>
          </p:nvPr>
        </p:nvSpPr>
        <p:spPr/>
        <p:txBody>
          <a:bodyPr/>
          <a:lstStyle/>
          <a:p>
            <a:fld id="{C4F69FE8-5791-4588-B8F4-0682D05F30AD}" type="slidenum">
              <a:rPr lang="en-US" smtClean="0"/>
              <a:t>28</a:t>
            </a:fld>
            <a:endParaRPr lang="en-US"/>
          </a:p>
        </p:txBody>
      </p:sp>
    </p:spTree>
    <p:extLst>
      <p:ext uri="{BB962C8B-B14F-4D97-AF65-F5344CB8AC3E}">
        <p14:creationId xmlns:p14="http://schemas.microsoft.com/office/powerpoint/2010/main" val="1035450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accent1"/>
                </a:solidFill>
              </a:rPr>
              <a:t>Market Forces are Changing Things</a:t>
            </a:r>
            <a:endParaRPr lang="en-US" sz="1200" b="1"/>
          </a:p>
          <a:p>
            <a:endParaRPr lang="en-US"/>
          </a:p>
        </p:txBody>
      </p:sp>
      <p:sp>
        <p:nvSpPr>
          <p:cNvPr id="4" name="Slide Number Placeholder 3"/>
          <p:cNvSpPr>
            <a:spLocks noGrp="1"/>
          </p:cNvSpPr>
          <p:nvPr>
            <p:ph type="sldNum" sz="quarter" idx="5"/>
          </p:nvPr>
        </p:nvSpPr>
        <p:spPr/>
        <p:txBody>
          <a:bodyPr/>
          <a:lstStyle/>
          <a:p>
            <a:fld id="{C4F69FE8-5791-4588-B8F4-0682D05F30AD}" type="slidenum">
              <a:rPr lang="en-US" smtClean="0"/>
              <a:t>31</a:t>
            </a:fld>
            <a:endParaRPr lang="en-US"/>
          </a:p>
        </p:txBody>
      </p:sp>
    </p:spTree>
    <p:extLst>
      <p:ext uri="{BB962C8B-B14F-4D97-AF65-F5344CB8AC3E}">
        <p14:creationId xmlns:p14="http://schemas.microsoft.com/office/powerpoint/2010/main" val="2798874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F69FE8-5791-4588-B8F4-0682D05F30AD}" type="slidenum">
              <a:rPr lang="en-US" smtClean="0"/>
              <a:t>33</a:t>
            </a:fld>
            <a:endParaRPr lang="en-US"/>
          </a:p>
        </p:txBody>
      </p:sp>
    </p:spTree>
    <p:extLst>
      <p:ext uri="{BB962C8B-B14F-4D97-AF65-F5344CB8AC3E}">
        <p14:creationId xmlns:p14="http://schemas.microsoft.com/office/powerpoint/2010/main" val="1702749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F69FE8-5791-4588-B8F4-0682D05F30AD}" type="slidenum">
              <a:rPr lang="en-US" smtClean="0"/>
              <a:t>3</a:t>
            </a:fld>
            <a:endParaRPr lang="en-US"/>
          </a:p>
        </p:txBody>
      </p:sp>
    </p:spTree>
    <p:extLst>
      <p:ext uri="{BB962C8B-B14F-4D97-AF65-F5344CB8AC3E}">
        <p14:creationId xmlns:p14="http://schemas.microsoft.com/office/powerpoint/2010/main" val="4126910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0417C2-9652-08B4-4C84-0D407C0D67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D71E1F-C4A3-C3F9-D964-CE2F7F9DE6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170D88-E310-5551-0D6F-53168C825E0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43C2B90-0C5C-CC07-3C59-651E2E95205C}"/>
              </a:ext>
            </a:extLst>
          </p:cNvPr>
          <p:cNvSpPr>
            <a:spLocks noGrp="1"/>
          </p:cNvSpPr>
          <p:nvPr>
            <p:ph type="sldNum" sz="quarter" idx="5"/>
          </p:nvPr>
        </p:nvSpPr>
        <p:spPr/>
        <p:txBody>
          <a:bodyPr/>
          <a:lstStyle/>
          <a:p>
            <a:fld id="{C4F69FE8-5791-4588-B8F4-0682D05F30AD}" type="slidenum">
              <a:rPr lang="en-US" smtClean="0"/>
              <a:t>4</a:t>
            </a:fld>
            <a:endParaRPr lang="en-US"/>
          </a:p>
        </p:txBody>
      </p:sp>
    </p:spTree>
    <p:extLst>
      <p:ext uri="{BB962C8B-B14F-4D97-AF65-F5344CB8AC3E}">
        <p14:creationId xmlns:p14="http://schemas.microsoft.com/office/powerpoint/2010/main" val="2927032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62216-7407-7A30-0EBD-0035D640CE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E1F151-46D6-E15E-60F6-6333031BF4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955627-DCEC-9164-6E85-0CD6B14CBA6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D69EC13-F533-AEE2-D976-0B26F5EB740B}"/>
              </a:ext>
            </a:extLst>
          </p:cNvPr>
          <p:cNvSpPr>
            <a:spLocks noGrp="1"/>
          </p:cNvSpPr>
          <p:nvPr>
            <p:ph type="sldNum" sz="quarter" idx="5"/>
          </p:nvPr>
        </p:nvSpPr>
        <p:spPr/>
        <p:txBody>
          <a:bodyPr/>
          <a:lstStyle/>
          <a:p>
            <a:fld id="{C4F69FE8-5791-4588-B8F4-0682D05F30AD}" type="slidenum">
              <a:rPr lang="en-US" smtClean="0"/>
              <a:t>5</a:t>
            </a:fld>
            <a:endParaRPr lang="en-US"/>
          </a:p>
        </p:txBody>
      </p:sp>
    </p:spTree>
    <p:extLst>
      <p:ext uri="{BB962C8B-B14F-4D97-AF65-F5344CB8AC3E}">
        <p14:creationId xmlns:p14="http://schemas.microsoft.com/office/powerpoint/2010/main" val="135255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accent1"/>
                </a:solidFill>
              </a:rPr>
              <a:t>Market Forces are Changing Things</a:t>
            </a:r>
            <a:endParaRPr lang="en-US" sz="1200" b="1"/>
          </a:p>
          <a:p>
            <a:endParaRPr lang="en-US"/>
          </a:p>
        </p:txBody>
      </p:sp>
      <p:sp>
        <p:nvSpPr>
          <p:cNvPr id="4" name="Slide Number Placeholder 3"/>
          <p:cNvSpPr>
            <a:spLocks noGrp="1"/>
          </p:cNvSpPr>
          <p:nvPr>
            <p:ph type="sldNum" sz="quarter" idx="5"/>
          </p:nvPr>
        </p:nvSpPr>
        <p:spPr/>
        <p:txBody>
          <a:bodyPr/>
          <a:lstStyle/>
          <a:p>
            <a:fld id="{C4F69FE8-5791-4588-B8F4-0682D05F30AD}" type="slidenum">
              <a:rPr lang="en-US" smtClean="0"/>
              <a:t>10</a:t>
            </a:fld>
            <a:endParaRPr lang="en-US"/>
          </a:p>
        </p:txBody>
      </p:sp>
    </p:spTree>
    <p:extLst>
      <p:ext uri="{BB962C8B-B14F-4D97-AF65-F5344CB8AC3E}">
        <p14:creationId xmlns:p14="http://schemas.microsoft.com/office/powerpoint/2010/main" val="1885421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F69FE8-5791-4588-B8F4-0682D05F30AD}" type="slidenum">
              <a:rPr lang="en-US" smtClean="0"/>
              <a:t>12</a:t>
            </a:fld>
            <a:endParaRPr lang="en-US"/>
          </a:p>
        </p:txBody>
      </p:sp>
    </p:spTree>
    <p:extLst>
      <p:ext uri="{BB962C8B-B14F-4D97-AF65-F5344CB8AC3E}">
        <p14:creationId xmlns:p14="http://schemas.microsoft.com/office/powerpoint/2010/main" val="90240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AR selections</a:t>
            </a:r>
          </a:p>
        </p:txBody>
      </p:sp>
      <p:sp>
        <p:nvSpPr>
          <p:cNvPr id="4" name="Slide Number Placeholder 3"/>
          <p:cNvSpPr>
            <a:spLocks noGrp="1"/>
          </p:cNvSpPr>
          <p:nvPr>
            <p:ph type="sldNum" sz="quarter" idx="5"/>
          </p:nvPr>
        </p:nvSpPr>
        <p:spPr/>
        <p:txBody>
          <a:bodyPr/>
          <a:lstStyle/>
          <a:p>
            <a:fld id="{C4F69FE8-5791-4588-B8F4-0682D05F30AD}" type="slidenum">
              <a:rPr lang="en-US" smtClean="0"/>
              <a:t>14</a:t>
            </a:fld>
            <a:endParaRPr lang="en-US"/>
          </a:p>
        </p:txBody>
      </p:sp>
    </p:spTree>
    <p:extLst>
      <p:ext uri="{BB962C8B-B14F-4D97-AF65-F5344CB8AC3E}">
        <p14:creationId xmlns:p14="http://schemas.microsoft.com/office/powerpoint/2010/main" val="143143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accent1"/>
                </a:solidFill>
              </a:rPr>
              <a:t>Market Forces are Changing Things</a:t>
            </a:r>
            <a:endParaRPr lang="en-US" sz="1200" b="1"/>
          </a:p>
          <a:p>
            <a:endParaRPr lang="en-US"/>
          </a:p>
        </p:txBody>
      </p:sp>
      <p:sp>
        <p:nvSpPr>
          <p:cNvPr id="4" name="Slide Number Placeholder 3"/>
          <p:cNvSpPr>
            <a:spLocks noGrp="1"/>
          </p:cNvSpPr>
          <p:nvPr>
            <p:ph type="sldNum" sz="quarter" idx="5"/>
          </p:nvPr>
        </p:nvSpPr>
        <p:spPr/>
        <p:txBody>
          <a:bodyPr/>
          <a:lstStyle/>
          <a:p>
            <a:fld id="{C4F69FE8-5791-4588-B8F4-0682D05F30AD}" type="slidenum">
              <a:rPr lang="en-US" smtClean="0"/>
              <a:t>21</a:t>
            </a:fld>
            <a:endParaRPr lang="en-US"/>
          </a:p>
        </p:txBody>
      </p:sp>
    </p:spTree>
    <p:extLst>
      <p:ext uri="{BB962C8B-B14F-4D97-AF65-F5344CB8AC3E}">
        <p14:creationId xmlns:p14="http://schemas.microsoft.com/office/powerpoint/2010/main" val="408858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Insert with collections / </a:t>
            </a:r>
            <a:r>
              <a:rPr lang="en-US" dirty="0" err="1"/>
              <a:t>allowables</a:t>
            </a:r>
            <a:r>
              <a:rPr lang="en-US" dirty="0"/>
              <a:t> by payor</a:t>
            </a:r>
          </a:p>
          <a:p>
            <a:endParaRPr lang="en-US" dirty="0"/>
          </a:p>
        </p:txBody>
      </p:sp>
      <p:sp>
        <p:nvSpPr>
          <p:cNvPr id="4" name="Slide Number Placeholder 3"/>
          <p:cNvSpPr>
            <a:spLocks noGrp="1"/>
          </p:cNvSpPr>
          <p:nvPr>
            <p:ph type="sldNum" sz="quarter" idx="5"/>
          </p:nvPr>
        </p:nvSpPr>
        <p:spPr/>
        <p:txBody>
          <a:bodyPr/>
          <a:lstStyle/>
          <a:p>
            <a:fld id="{C4F69FE8-5791-4588-B8F4-0682D05F30AD}" type="slidenum">
              <a:rPr lang="en-US" smtClean="0"/>
              <a:t>23</a:t>
            </a:fld>
            <a:endParaRPr lang="en-US"/>
          </a:p>
        </p:txBody>
      </p:sp>
    </p:spTree>
    <p:extLst>
      <p:ext uri="{BB962C8B-B14F-4D97-AF65-F5344CB8AC3E}">
        <p14:creationId xmlns:p14="http://schemas.microsoft.com/office/powerpoint/2010/main" val="8068407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069098"/>
            <a:ext cx="9144000" cy="1017134"/>
          </a:xfrm>
        </p:spPr>
        <p:txBody>
          <a:bodyPr anchor="b"/>
          <a:lstStyle>
            <a:lvl1pPr algn="ctr">
              <a:defRPr sz="6000">
                <a:solidFill>
                  <a:schemeClr val="accent1">
                    <a:lumMod val="75000"/>
                  </a:schemeClr>
                </a:solidFill>
              </a:defRPr>
            </a:lvl1pPr>
          </a:lstStyle>
          <a:p>
            <a:r>
              <a:rPr lang="en-US" dirty="0"/>
              <a:t>Presentation Title</a:t>
            </a:r>
          </a:p>
        </p:txBody>
      </p:sp>
      <p:sp>
        <p:nvSpPr>
          <p:cNvPr id="3" name="Subtitle 2"/>
          <p:cNvSpPr>
            <a:spLocks noGrp="1"/>
          </p:cNvSpPr>
          <p:nvPr>
            <p:ph type="subTitle" idx="1" hasCustomPrompt="1"/>
          </p:nvPr>
        </p:nvSpPr>
        <p:spPr>
          <a:xfrm>
            <a:off x="1524000" y="3178307"/>
            <a:ext cx="9144000" cy="1326668"/>
          </a:xfrm>
        </p:spPr>
        <p:txBody>
          <a:bodyPr/>
          <a:lstStyle>
            <a:lvl1pPr marL="0" indent="0" algn="ctr">
              <a:buNone/>
              <a:defRPr sz="2400"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Speaker Name, Speaker Title</a:t>
            </a:r>
          </a:p>
        </p:txBody>
      </p:sp>
      <p:sp>
        <p:nvSpPr>
          <p:cNvPr id="7" name="Rectangle 6"/>
          <p:cNvSpPr/>
          <p:nvPr userDrawn="1"/>
        </p:nvSpPr>
        <p:spPr>
          <a:xfrm>
            <a:off x="0" y="5849957"/>
            <a:ext cx="12192000" cy="6720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9397389" y="5552499"/>
            <a:ext cx="2093206" cy="1222873"/>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5029" y="5712245"/>
            <a:ext cx="1784028" cy="947450"/>
          </a:xfrm>
          <a:prstGeom prst="rect">
            <a:avLst/>
          </a:prstGeom>
        </p:spPr>
      </p:pic>
      <p:sp>
        <p:nvSpPr>
          <p:cNvPr id="10" name="TextBox 9"/>
          <p:cNvSpPr txBox="1"/>
          <p:nvPr userDrawn="1"/>
        </p:nvSpPr>
        <p:spPr>
          <a:xfrm>
            <a:off x="2020991" y="6047624"/>
            <a:ext cx="2573039" cy="307777"/>
          </a:xfrm>
          <a:prstGeom prst="rect">
            <a:avLst/>
          </a:prstGeom>
          <a:noFill/>
        </p:spPr>
        <p:txBody>
          <a:bodyPr wrap="square" rtlCol="0">
            <a:spAutoFit/>
          </a:bodyPr>
          <a:lstStyle/>
          <a:p>
            <a:r>
              <a:rPr lang="en-US" sz="1400" dirty="0">
                <a:solidFill>
                  <a:schemeClr val="bg1"/>
                </a:solidFill>
              </a:rPr>
              <a:t>shpllc.com | 912-691-5711 </a:t>
            </a:r>
          </a:p>
        </p:txBody>
      </p:sp>
      <p:pic>
        <p:nvPicPr>
          <p:cNvPr id="11" name="Picture 10"/>
          <p:cNvPicPr/>
          <p:nvPr userDrawn="1"/>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609777" y="6047624"/>
            <a:ext cx="311045" cy="311045"/>
          </a:xfrm>
          <a:prstGeom prst="rect">
            <a:avLst/>
          </a:prstGeom>
        </p:spPr>
      </p:pic>
      <p:pic>
        <p:nvPicPr>
          <p:cNvPr id="12" name="Picture 11"/>
          <p:cNvPicPr/>
          <p:nvPr userDrawn="1"/>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05015" y="6047624"/>
            <a:ext cx="311045" cy="311045"/>
          </a:xfrm>
          <a:prstGeom prst="rect">
            <a:avLst/>
          </a:prstGeom>
        </p:spPr>
      </p:pic>
      <p:pic>
        <p:nvPicPr>
          <p:cNvPr id="13" name="Picture 12"/>
          <p:cNvPicPr/>
          <p:nvPr userDrawn="1"/>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97075" y="6048259"/>
            <a:ext cx="311045" cy="311045"/>
          </a:xfrm>
          <a:prstGeom prst="rect">
            <a:avLst/>
          </a:prstGeom>
        </p:spPr>
      </p:pic>
      <p:pic>
        <p:nvPicPr>
          <p:cNvPr id="14" name="Picture 13"/>
          <p:cNvPicPr/>
          <p:nvPr userDrawn="1"/>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212955" y="6047624"/>
            <a:ext cx="311045" cy="311045"/>
          </a:xfrm>
          <a:prstGeom prst="rect">
            <a:avLst/>
          </a:prstGeom>
        </p:spPr>
      </p:pic>
    </p:spTree>
    <p:extLst>
      <p:ext uri="{BB962C8B-B14F-4D97-AF65-F5344CB8AC3E}">
        <p14:creationId xmlns:p14="http://schemas.microsoft.com/office/powerpoint/2010/main" val="3790218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Picture Placeholder 6">
            <a:extLst>
              <a:ext uri="{FF2B5EF4-FFF2-40B4-BE49-F238E27FC236}">
                <a16:creationId xmlns:a16="http://schemas.microsoft.com/office/drawing/2014/main" id="{C1EDA442-156E-4E7F-B13F-61A30A151DE2}"/>
              </a:ext>
            </a:extLst>
          </p:cNvPr>
          <p:cNvSpPr>
            <a:spLocks noGrp="1"/>
          </p:cNvSpPr>
          <p:nvPr>
            <p:ph type="pic" sz="quarter" idx="12" hasCustomPrompt="1"/>
          </p:nvPr>
        </p:nvSpPr>
        <p:spPr>
          <a:xfrm>
            <a:off x="4838700" y="1529828"/>
            <a:ext cx="2514600" cy="2325144"/>
          </a:xfrm>
          <a:pattFill prst="lgGrid">
            <a:fgClr>
              <a:schemeClr val="accent1"/>
            </a:fgClr>
            <a:bgClr>
              <a:schemeClr val="bg1"/>
            </a:bgClr>
          </a:pattFill>
        </p:spPr>
        <p:txBody>
          <a:bodyPr anchor="ctr">
            <a:normAutofit/>
          </a:bodyPr>
          <a:lstStyle>
            <a:lvl1pPr marL="0" indent="0" algn="ctr">
              <a:buNone/>
              <a:defRPr sz="1800"/>
            </a:lvl1pPr>
          </a:lstStyle>
          <a:p>
            <a:r>
              <a:rPr lang="en-US" dirty="0"/>
              <a:t>Drag and drop your picture here</a:t>
            </a:r>
          </a:p>
        </p:txBody>
      </p:sp>
      <p:sp>
        <p:nvSpPr>
          <p:cNvPr id="6" name="Picture Placeholder 6">
            <a:extLst>
              <a:ext uri="{FF2B5EF4-FFF2-40B4-BE49-F238E27FC236}">
                <a16:creationId xmlns:a16="http://schemas.microsoft.com/office/drawing/2014/main" id="{5DA2DB44-BC59-4C0D-B6BA-D0618B68915E}"/>
              </a:ext>
            </a:extLst>
          </p:cNvPr>
          <p:cNvSpPr>
            <a:spLocks noGrp="1"/>
          </p:cNvSpPr>
          <p:nvPr>
            <p:ph type="pic" sz="quarter" idx="13" hasCustomPrompt="1"/>
          </p:nvPr>
        </p:nvSpPr>
        <p:spPr>
          <a:xfrm>
            <a:off x="8115300" y="1529828"/>
            <a:ext cx="2514600" cy="2325144"/>
          </a:xfrm>
          <a:pattFill prst="lgGrid">
            <a:fgClr>
              <a:schemeClr val="accent1"/>
            </a:fgClr>
            <a:bgClr>
              <a:schemeClr val="bg1"/>
            </a:bgClr>
          </a:pattFill>
        </p:spPr>
        <p:txBody>
          <a:bodyPr anchor="ctr">
            <a:normAutofit/>
          </a:bodyPr>
          <a:lstStyle>
            <a:lvl1pPr marL="0" indent="0" algn="ctr">
              <a:buNone/>
              <a:defRPr sz="1800"/>
            </a:lvl1pPr>
          </a:lstStyle>
          <a:p>
            <a:r>
              <a:rPr lang="en-US" dirty="0"/>
              <a:t>Drag and drop your picture here</a:t>
            </a:r>
          </a:p>
        </p:txBody>
      </p:sp>
      <p:sp>
        <p:nvSpPr>
          <p:cNvPr id="7" name="Picture Placeholder 6">
            <a:extLst>
              <a:ext uri="{FF2B5EF4-FFF2-40B4-BE49-F238E27FC236}">
                <a16:creationId xmlns:a16="http://schemas.microsoft.com/office/drawing/2014/main" id="{4794320A-928B-49B7-B0F6-514D26658414}"/>
              </a:ext>
            </a:extLst>
          </p:cNvPr>
          <p:cNvSpPr>
            <a:spLocks noGrp="1"/>
          </p:cNvSpPr>
          <p:nvPr>
            <p:ph type="pic" sz="quarter" idx="14" hasCustomPrompt="1"/>
          </p:nvPr>
        </p:nvSpPr>
        <p:spPr>
          <a:xfrm>
            <a:off x="1562100" y="1529828"/>
            <a:ext cx="2514600" cy="2325144"/>
          </a:xfrm>
          <a:pattFill prst="lgGrid">
            <a:fgClr>
              <a:schemeClr val="accent1"/>
            </a:fgClr>
            <a:bgClr>
              <a:schemeClr val="bg1"/>
            </a:bgClr>
          </a:pattFill>
        </p:spPr>
        <p:txBody>
          <a:bodyPr anchor="ctr">
            <a:normAutofit/>
          </a:bodyPr>
          <a:lstStyle>
            <a:lvl1pPr marL="0" indent="0" algn="ctr">
              <a:buNone/>
              <a:defRPr sz="1800"/>
            </a:lvl1pPr>
          </a:lstStyle>
          <a:p>
            <a:r>
              <a:rPr lang="en-US" dirty="0"/>
              <a:t>Drag and drop your picture here</a:t>
            </a:r>
          </a:p>
        </p:txBody>
      </p:sp>
      <p:sp>
        <p:nvSpPr>
          <p:cNvPr id="11" name="Rectangle 10"/>
          <p:cNvSpPr/>
          <p:nvPr userDrawn="1"/>
        </p:nvSpPr>
        <p:spPr>
          <a:xfrm>
            <a:off x="0" y="5849957"/>
            <a:ext cx="12192000" cy="6720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9397389" y="5552499"/>
            <a:ext cx="2093206" cy="1222873"/>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5029" y="5712245"/>
            <a:ext cx="1784028" cy="947450"/>
          </a:xfrm>
          <a:prstGeom prst="rect">
            <a:avLst/>
          </a:prstGeom>
        </p:spPr>
      </p:pic>
      <p:sp>
        <p:nvSpPr>
          <p:cNvPr id="14" name="TextBox 13"/>
          <p:cNvSpPr txBox="1"/>
          <p:nvPr userDrawn="1"/>
        </p:nvSpPr>
        <p:spPr>
          <a:xfrm>
            <a:off x="2020991" y="6047624"/>
            <a:ext cx="2573039" cy="307777"/>
          </a:xfrm>
          <a:prstGeom prst="rect">
            <a:avLst/>
          </a:prstGeom>
          <a:noFill/>
        </p:spPr>
        <p:txBody>
          <a:bodyPr wrap="square" rtlCol="0">
            <a:spAutoFit/>
          </a:bodyPr>
          <a:lstStyle/>
          <a:p>
            <a:r>
              <a:rPr lang="en-US" sz="1400" dirty="0">
                <a:solidFill>
                  <a:schemeClr val="bg1"/>
                </a:solidFill>
              </a:rPr>
              <a:t>shpllc.com | 912-691-5711 </a:t>
            </a:r>
          </a:p>
        </p:txBody>
      </p:sp>
      <p:pic>
        <p:nvPicPr>
          <p:cNvPr id="15" name="Picture 14"/>
          <p:cNvPicPr/>
          <p:nvPr userDrawn="1"/>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609777" y="6047624"/>
            <a:ext cx="311045" cy="311045"/>
          </a:xfrm>
          <a:prstGeom prst="rect">
            <a:avLst/>
          </a:prstGeom>
        </p:spPr>
      </p:pic>
      <p:pic>
        <p:nvPicPr>
          <p:cNvPr id="16" name="Picture 15"/>
          <p:cNvPicPr/>
          <p:nvPr userDrawn="1"/>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0623" y="6047624"/>
            <a:ext cx="311045" cy="311045"/>
          </a:xfrm>
          <a:prstGeom prst="rect">
            <a:avLst/>
          </a:prstGeom>
        </p:spPr>
      </p:pic>
      <p:pic>
        <p:nvPicPr>
          <p:cNvPr id="17" name="Picture 16"/>
          <p:cNvPicPr/>
          <p:nvPr userDrawn="1"/>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82683" y="6048259"/>
            <a:ext cx="311045" cy="311045"/>
          </a:xfrm>
          <a:prstGeom prst="rect">
            <a:avLst/>
          </a:prstGeom>
        </p:spPr>
      </p:pic>
      <p:pic>
        <p:nvPicPr>
          <p:cNvPr id="18" name="Picture 17"/>
          <p:cNvPicPr/>
          <p:nvPr userDrawn="1"/>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98563" y="6047624"/>
            <a:ext cx="311045" cy="311045"/>
          </a:xfrm>
          <a:prstGeom prst="rect">
            <a:avLst/>
          </a:prstGeom>
        </p:spPr>
      </p:pic>
    </p:spTree>
    <p:extLst>
      <p:ext uri="{BB962C8B-B14F-4D97-AF65-F5344CB8AC3E}">
        <p14:creationId xmlns:p14="http://schemas.microsoft.com/office/powerpoint/2010/main" val="2498439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5DA2DB44-BC59-4C0D-B6BA-D0618B68915E}"/>
              </a:ext>
            </a:extLst>
          </p:cNvPr>
          <p:cNvSpPr>
            <a:spLocks noGrp="1"/>
          </p:cNvSpPr>
          <p:nvPr>
            <p:ph type="pic" sz="quarter" idx="13" hasCustomPrompt="1"/>
          </p:nvPr>
        </p:nvSpPr>
        <p:spPr>
          <a:xfrm>
            <a:off x="425450" y="481903"/>
            <a:ext cx="5483754" cy="5070595"/>
          </a:xfrm>
          <a:pattFill prst="lgGrid">
            <a:fgClr>
              <a:schemeClr val="accent1"/>
            </a:fgClr>
            <a:bgClr>
              <a:schemeClr val="bg1"/>
            </a:bgClr>
          </a:pattFill>
        </p:spPr>
        <p:txBody>
          <a:bodyPr anchor="ctr">
            <a:normAutofit/>
          </a:bodyPr>
          <a:lstStyle>
            <a:lvl1pPr marL="0" indent="0" algn="ctr">
              <a:buNone/>
              <a:defRPr sz="1800"/>
            </a:lvl1pPr>
          </a:lstStyle>
          <a:p>
            <a:r>
              <a:rPr lang="en-US" dirty="0"/>
              <a:t>Drag and drop your picture here</a:t>
            </a:r>
          </a:p>
        </p:txBody>
      </p:sp>
      <p:sp>
        <p:nvSpPr>
          <p:cNvPr id="11" name="Rectangle 10"/>
          <p:cNvSpPr/>
          <p:nvPr userDrawn="1"/>
        </p:nvSpPr>
        <p:spPr>
          <a:xfrm>
            <a:off x="0" y="5849957"/>
            <a:ext cx="12192000" cy="6720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9397389" y="5552499"/>
            <a:ext cx="2093206" cy="1222873"/>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5029" y="5712245"/>
            <a:ext cx="1784028" cy="947450"/>
          </a:xfrm>
          <a:prstGeom prst="rect">
            <a:avLst/>
          </a:prstGeom>
        </p:spPr>
      </p:pic>
      <p:sp>
        <p:nvSpPr>
          <p:cNvPr id="14" name="TextBox 13"/>
          <p:cNvSpPr txBox="1"/>
          <p:nvPr userDrawn="1"/>
        </p:nvSpPr>
        <p:spPr>
          <a:xfrm>
            <a:off x="2020991" y="6047624"/>
            <a:ext cx="2573039" cy="307777"/>
          </a:xfrm>
          <a:prstGeom prst="rect">
            <a:avLst/>
          </a:prstGeom>
          <a:noFill/>
        </p:spPr>
        <p:txBody>
          <a:bodyPr wrap="square" rtlCol="0">
            <a:spAutoFit/>
          </a:bodyPr>
          <a:lstStyle/>
          <a:p>
            <a:r>
              <a:rPr lang="en-US" sz="1400" dirty="0">
                <a:solidFill>
                  <a:schemeClr val="bg1"/>
                </a:solidFill>
              </a:rPr>
              <a:t>shpllc.com | 912-691-5711 </a:t>
            </a:r>
          </a:p>
        </p:txBody>
      </p:sp>
      <p:pic>
        <p:nvPicPr>
          <p:cNvPr id="15" name="Picture 14"/>
          <p:cNvPicPr/>
          <p:nvPr userDrawn="1"/>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609777" y="6047624"/>
            <a:ext cx="311045" cy="311045"/>
          </a:xfrm>
          <a:prstGeom prst="rect">
            <a:avLst/>
          </a:prstGeom>
        </p:spPr>
      </p:pic>
      <p:pic>
        <p:nvPicPr>
          <p:cNvPr id="16" name="Picture 15"/>
          <p:cNvPicPr/>
          <p:nvPr userDrawn="1"/>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0623" y="6047624"/>
            <a:ext cx="311045" cy="311045"/>
          </a:xfrm>
          <a:prstGeom prst="rect">
            <a:avLst/>
          </a:prstGeom>
        </p:spPr>
      </p:pic>
      <p:pic>
        <p:nvPicPr>
          <p:cNvPr id="17" name="Picture 16"/>
          <p:cNvPicPr/>
          <p:nvPr userDrawn="1"/>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82683" y="6048259"/>
            <a:ext cx="311045" cy="311045"/>
          </a:xfrm>
          <a:prstGeom prst="rect">
            <a:avLst/>
          </a:prstGeom>
        </p:spPr>
      </p:pic>
      <p:pic>
        <p:nvPicPr>
          <p:cNvPr id="18" name="Picture 17"/>
          <p:cNvPicPr/>
          <p:nvPr userDrawn="1"/>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98563" y="6047624"/>
            <a:ext cx="311045" cy="311045"/>
          </a:xfrm>
          <a:prstGeom prst="rect">
            <a:avLst/>
          </a:prstGeom>
        </p:spPr>
      </p:pic>
      <p:sp>
        <p:nvSpPr>
          <p:cNvPr id="21" name="Title 1"/>
          <p:cNvSpPr>
            <a:spLocks noGrp="1"/>
          </p:cNvSpPr>
          <p:nvPr>
            <p:ph type="title" hasCustomPrompt="1"/>
          </p:nvPr>
        </p:nvSpPr>
        <p:spPr>
          <a:xfrm>
            <a:off x="6312966" y="481903"/>
            <a:ext cx="5396434" cy="1018552"/>
          </a:xfrm>
        </p:spPr>
        <p:txBody>
          <a:bodyPr/>
          <a:lstStyle>
            <a:lvl1pPr>
              <a:defRPr>
                <a:solidFill>
                  <a:schemeClr val="accent1">
                    <a:lumMod val="75000"/>
                  </a:schemeClr>
                </a:solidFill>
                <a:latin typeface="+mn-lt"/>
              </a:defRPr>
            </a:lvl1pPr>
          </a:lstStyle>
          <a:p>
            <a:r>
              <a:rPr lang="en-US" dirty="0"/>
              <a:t>Page Heading</a:t>
            </a:r>
          </a:p>
        </p:txBody>
      </p:sp>
      <p:sp>
        <p:nvSpPr>
          <p:cNvPr id="22" name="Content Placeholder 2"/>
          <p:cNvSpPr>
            <a:spLocks noGrp="1"/>
          </p:cNvSpPr>
          <p:nvPr>
            <p:ph idx="1"/>
          </p:nvPr>
        </p:nvSpPr>
        <p:spPr>
          <a:xfrm>
            <a:off x="6312966" y="1797913"/>
            <a:ext cx="5396434" cy="3754586"/>
          </a:xfrm>
        </p:spPr>
        <p:txBody>
          <a:bodyPr/>
          <a:lstStyle>
            <a:lvl1pPr>
              <a:buClr>
                <a:schemeClr val="accent1">
                  <a:lumMod val="75000"/>
                </a:schemeClr>
              </a:buCl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127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5DA2DB44-BC59-4C0D-B6BA-D0618B68915E}"/>
              </a:ext>
            </a:extLst>
          </p:cNvPr>
          <p:cNvSpPr>
            <a:spLocks noGrp="1"/>
          </p:cNvSpPr>
          <p:nvPr>
            <p:ph type="pic" sz="quarter" idx="13" hasCustomPrompt="1"/>
          </p:nvPr>
        </p:nvSpPr>
        <p:spPr>
          <a:xfrm>
            <a:off x="6269306" y="481903"/>
            <a:ext cx="5483754" cy="5070595"/>
          </a:xfrm>
          <a:pattFill prst="lgGrid">
            <a:fgClr>
              <a:schemeClr val="accent1"/>
            </a:fgClr>
            <a:bgClr>
              <a:schemeClr val="bg1"/>
            </a:bgClr>
          </a:pattFill>
        </p:spPr>
        <p:txBody>
          <a:bodyPr anchor="ctr">
            <a:normAutofit/>
          </a:bodyPr>
          <a:lstStyle>
            <a:lvl1pPr marL="0" indent="0" algn="ctr">
              <a:buNone/>
              <a:defRPr sz="1800"/>
            </a:lvl1pPr>
          </a:lstStyle>
          <a:p>
            <a:r>
              <a:rPr lang="en-US" dirty="0"/>
              <a:t>Drag and drop your picture here</a:t>
            </a:r>
          </a:p>
        </p:txBody>
      </p:sp>
      <p:sp>
        <p:nvSpPr>
          <p:cNvPr id="11" name="Rectangle 10"/>
          <p:cNvSpPr/>
          <p:nvPr userDrawn="1"/>
        </p:nvSpPr>
        <p:spPr>
          <a:xfrm>
            <a:off x="0" y="5849957"/>
            <a:ext cx="12192000" cy="6720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9397389" y="5552499"/>
            <a:ext cx="2093206" cy="1222873"/>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5029" y="5712245"/>
            <a:ext cx="1784028" cy="947450"/>
          </a:xfrm>
          <a:prstGeom prst="rect">
            <a:avLst/>
          </a:prstGeom>
        </p:spPr>
      </p:pic>
      <p:sp>
        <p:nvSpPr>
          <p:cNvPr id="14" name="TextBox 13"/>
          <p:cNvSpPr txBox="1"/>
          <p:nvPr userDrawn="1"/>
        </p:nvSpPr>
        <p:spPr>
          <a:xfrm>
            <a:off x="2020991" y="6047624"/>
            <a:ext cx="2573039" cy="307777"/>
          </a:xfrm>
          <a:prstGeom prst="rect">
            <a:avLst/>
          </a:prstGeom>
          <a:noFill/>
        </p:spPr>
        <p:txBody>
          <a:bodyPr wrap="square" rtlCol="0">
            <a:spAutoFit/>
          </a:bodyPr>
          <a:lstStyle/>
          <a:p>
            <a:r>
              <a:rPr lang="en-US" sz="1400" dirty="0">
                <a:solidFill>
                  <a:schemeClr val="bg1"/>
                </a:solidFill>
              </a:rPr>
              <a:t>shpllc.com | 912-691-5711 </a:t>
            </a:r>
          </a:p>
        </p:txBody>
      </p:sp>
      <p:pic>
        <p:nvPicPr>
          <p:cNvPr id="15" name="Picture 14"/>
          <p:cNvPicPr/>
          <p:nvPr userDrawn="1"/>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609777" y="6047624"/>
            <a:ext cx="311045" cy="311045"/>
          </a:xfrm>
          <a:prstGeom prst="rect">
            <a:avLst/>
          </a:prstGeom>
        </p:spPr>
      </p:pic>
      <p:pic>
        <p:nvPicPr>
          <p:cNvPr id="16" name="Picture 15"/>
          <p:cNvPicPr/>
          <p:nvPr userDrawn="1"/>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0623" y="6047624"/>
            <a:ext cx="311045" cy="311045"/>
          </a:xfrm>
          <a:prstGeom prst="rect">
            <a:avLst/>
          </a:prstGeom>
        </p:spPr>
      </p:pic>
      <p:pic>
        <p:nvPicPr>
          <p:cNvPr id="17" name="Picture 16"/>
          <p:cNvPicPr/>
          <p:nvPr userDrawn="1"/>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82683" y="6048259"/>
            <a:ext cx="311045" cy="311045"/>
          </a:xfrm>
          <a:prstGeom prst="rect">
            <a:avLst/>
          </a:prstGeom>
        </p:spPr>
      </p:pic>
      <p:pic>
        <p:nvPicPr>
          <p:cNvPr id="18" name="Picture 17"/>
          <p:cNvPicPr/>
          <p:nvPr userDrawn="1"/>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98563" y="6047624"/>
            <a:ext cx="311045" cy="311045"/>
          </a:xfrm>
          <a:prstGeom prst="rect">
            <a:avLst/>
          </a:prstGeom>
        </p:spPr>
      </p:pic>
      <p:sp>
        <p:nvSpPr>
          <p:cNvPr id="21" name="Title 1"/>
          <p:cNvSpPr>
            <a:spLocks noGrp="1"/>
          </p:cNvSpPr>
          <p:nvPr>
            <p:ph type="title" hasCustomPrompt="1"/>
          </p:nvPr>
        </p:nvSpPr>
        <p:spPr>
          <a:xfrm>
            <a:off x="414661" y="481903"/>
            <a:ext cx="5396434" cy="1018552"/>
          </a:xfrm>
        </p:spPr>
        <p:txBody>
          <a:bodyPr/>
          <a:lstStyle>
            <a:lvl1pPr>
              <a:defRPr>
                <a:solidFill>
                  <a:schemeClr val="accent1">
                    <a:lumMod val="75000"/>
                  </a:schemeClr>
                </a:solidFill>
                <a:latin typeface="+mn-lt"/>
              </a:defRPr>
            </a:lvl1pPr>
          </a:lstStyle>
          <a:p>
            <a:r>
              <a:rPr lang="en-US" dirty="0"/>
              <a:t>Page Heading</a:t>
            </a:r>
          </a:p>
        </p:txBody>
      </p:sp>
      <p:sp>
        <p:nvSpPr>
          <p:cNvPr id="22" name="Content Placeholder 2"/>
          <p:cNvSpPr>
            <a:spLocks noGrp="1"/>
          </p:cNvSpPr>
          <p:nvPr>
            <p:ph idx="1"/>
          </p:nvPr>
        </p:nvSpPr>
        <p:spPr>
          <a:xfrm>
            <a:off x="414661" y="1797913"/>
            <a:ext cx="5396434" cy="3754586"/>
          </a:xfrm>
        </p:spPr>
        <p:txBody>
          <a:bodyPr/>
          <a:lstStyle>
            <a:lvl1pPr>
              <a:buClr>
                <a:schemeClr val="accent1">
                  <a:lumMod val="75000"/>
                </a:schemeClr>
              </a:buCl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06023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5DA2DB44-BC59-4C0D-B6BA-D0618B68915E}"/>
              </a:ext>
            </a:extLst>
          </p:cNvPr>
          <p:cNvSpPr>
            <a:spLocks noGrp="1"/>
          </p:cNvSpPr>
          <p:nvPr>
            <p:ph type="pic" sz="quarter" idx="13" hasCustomPrompt="1"/>
          </p:nvPr>
        </p:nvSpPr>
        <p:spPr>
          <a:xfrm>
            <a:off x="6932103" y="1673630"/>
            <a:ext cx="4084319" cy="2313940"/>
          </a:xfrm>
          <a:pattFill prst="lgGrid">
            <a:fgClr>
              <a:schemeClr val="accent1"/>
            </a:fgClr>
            <a:bgClr>
              <a:schemeClr val="bg1"/>
            </a:bgClr>
          </a:pattFill>
        </p:spPr>
        <p:txBody>
          <a:bodyPr anchor="ctr">
            <a:normAutofit/>
          </a:bodyPr>
          <a:lstStyle>
            <a:lvl1pPr marL="0" indent="0" algn="ctr">
              <a:buNone/>
              <a:defRPr sz="1800"/>
            </a:lvl1pPr>
          </a:lstStyle>
          <a:p>
            <a:r>
              <a:rPr lang="en-US" dirty="0"/>
              <a:t>Drag and drop your picture here</a:t>
            </a:r>
          </a:p>
        </p:txBody>
      </p:sp>
      <p:pic>
        <p:nvPicPr>
          <p:cNvPr id="20" name="Picture 19">
            <a:extLst>
              <a:ext uri="{FF2B5EF4-FFF2-40B4-BE49-F238E27FC236}">
                <a16:creationId xmlns:a16="http://schemas.microsoft.com/office/drawing/2014/main" id="{D84D11FC-9EA1-4EA8-A49E-0279A98E3E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7407" y="1500455"/>
            <a:ext cx="4393712" cy="3517392"/>
          </a:xfrm>
          <a:prstGeom prst="rect">
            <a:avLst/>
          </a:prstGeom>
        </p:spPr>
      </p:pic>
      <p:sp>
        <p:nvSpPr>
          <p:cNvPr id="11" name="Rectangle 10"/>
          <p:cNvSpPr/>
          <p:nvPr userDrawn="1"/>
        </p:nvSpPr>
        <p:spPr>
          <a:xfrm>
            <a:off x="0" y="5849957"/>
            <a:ext cx="12192000" cy="6720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9397389" y="5552499"/>
            <a:ext cx="2093206" cy="1222873"/>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85029" y="5712245"/>
            <a:ext cx="1784028" cy="947450"/>
          </a:xfrm>
          <a:prstGeom prst="rect">
            <a:avLst/>
          </a:prstGeom>
        </p:spPr>
      </p:pic>
      <p:sp>
        <p:nvSpPr>
          <p:cNvPr id="14" name="TextBox 13"/>
          <p:cNvSpPr txBox="1"/>
          <p:nvPr userDrawn="1"/>
        </p:nvSpPr>
        <p:spPr>
          <a:xfrm>
            <a:off x="2020991" y="6047624"/>
            <a:ext cx="2573039" cy="307777"/>
          </a:xfrm>
          <a:prstGeom prst="rect">
            <a:avLst/>
          </a:prstGeom>
          <a:noFill/>
        </p:spPr>
        <p:txBody>
          <a:bodyPr wrap="square" rtlCol="0">
            <a:spAutoFit/>
          </a:bodyPr>
          <a:lstStyle/>
          <a:p>
            <a:r>
              <a:rPr lang="en-US" sz="1400" dirty="0">
                <a:solidFill>
                  <a:schemeClr val="bg1"/>
                </a:solidFill>
              </a:rPr>
              <a:t>shpllc.com | 912-691-5711 </a:t>
            </a:r>
          </a:p>
        </p:txBody>
      </p:sp>
      <p:pic>
        <p:nvPicPr>
          <p:cNvPr id="15" name="Picture 14"/>
          <p:cNvPicPr/>
          <p:nvPr userDrawn="1"/>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609777" y="6047624"/>
            <a:ext cx="311045" cy="311045"/>
          </a:xfrm>
          <a:prstGeom prst="rect">
            <a:avLst/>
          </a:prstGeom>
        </p:spPr>
      </p:pic>
      <p:pic>
        <p:nvPicPr>
          <p:cNvPr id="16" name="Picture 15"/>
          <p:cNvPicPr/>
          <p:nvPr userDrawn="1"/>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0623" y="6047624"/>
            <a:ext cx="311045" cy="311045"/>
          </a:xfrm>
          <a:prstGeom prst="rect">
            <a:avLst/>
          </a:prstGeom>
        </p:spPr>
      </p:pic>
      <p:pic>
        <p:nvPicPr>
          <p:cNvPr id="17" name="Picture 16"/>
          <p:cNvPicPr/>
          <p:nvPr userDrawn="1"/>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82683" y="6048259"/>
            <a:ext cx="311045" cy="311045"/>
          </a:xfrm>
          <a:prstGeom prst="rect">
            <a:avLst/>
          </a:prstGeom>
        </p:spPr>
      </p:pic>
      <p:pic>
        <p:nvPicPr>
          <p:cNvPr id="18" name="Picture 17"/>
          <p:cNvPicPr/>
          <p:nvPr userDrawn="1"/>
        </p:nvPicPr>
        <p:blipFill>
          <a:blip r:embed="rId7">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98563" y="6047624"/>
            <a:ext cx="311045" cy="311045"/>
          </a:xfrm>
          <a:prstGeom prst="rect">
            <a:avLst/>
          </a:prstGeom>
        </p:spPr>
      </p:pic>
      <p:sp>
        <p:nvSpPr>
          <p:cNvPr id="21" name="Title 1"/>
          <p:cNvSpPr>
            <a:spLocks noGrp="1"/>
          </p:cNvSpPr>
          <p:nvPr>
            <p:ph type="title" hasCustomPrompt="1"/>
          </p:nvPr>
        </p:nvSpPr>
        <p:spPr>
          <a:xfrm>
            <a:off x="414661" y="481903"/>
            <a:ext cx="5396434" cy="1018552"/>
          </a:xfrm>
        </p:spPr>
        <p:txBody>
          <a:bodyPr/>
          <a:lstStyle>
            <a:lvl1pPr>
              <a:defRPr>
                <a:solidFill>
                  <a:schemeClr val="accent1">
                    <a:lumMod val="75000"/>
                  </a:schemeClr>
                </a:solidFill>
                <a:latin typeface="+mn-lt"/>
              </a:defRPr>
            </a:lvl1pPr>
          </a:lstStyle>
          <a:p>
            <a:r>
              <a:rPr lang="en-US" dirty="0"/>
              <a:t>Page Heading</a:t>
            </a:r>
          </a:p>
        </p:txBody>
      </p:sp>
      <p:sp>
        <p:nvSpPr>
          <p:cNvPr id="22" name="Content Placeholder 2"/>
          <p:cNvSpPr>
            <a:spLocks noGrp="1"/>
          </p:cNvSpPr>
          <p:nvPr>
            <p:ph idx="1"/>
          </p:nvPr>
        </p:nvSpPr>
        <p:spPr>
          <a:xfrm>
            <a:off x="414661" y="1797913"/>
            <a:ext cx="5396434" cy="3754586"/>
          </a:xfrm>
        </p:spPr>
        <p:txBody>
          <a:bodyPr/>
          <a:lstStyle>
            <a:lvl1pPr>
              <a:buClr>
                <a:schemeClr val="accent1">
                  <a:lumMod val="75000"/>
                </a:schemeClr>
              </a:buCl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12237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9140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5E6ACAB-C341-4F22-B4CC-C99801714F1D}"/>
              </a:ext>
            </a:extLst>
          </p:cNvPr>
          <p:cNvSpPr/>
          <p:nvPr userDrawn="1"/>
        </p:nvSpPr>
        <p:spPr>
          <a:xfrm>
            <a:off x="0" y="-22783"/>
            <a:ext cx="12192000" cy="548378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2069098"/>
            <a:ext cx="9144000" cy="1017134"/>
          </a:xfrm>
        </p:spPr>
        <p:txBody>
          <a:bodyPr anchor="b"/>
          <a:lstStyle>
            <a:lvl1pPr algn="ctr">
              <a:defRPr sz="6000">
                <a:solidFill>
                  <a:schemeClr val="bg1"/>
                </a:solidFill>
              </a:defRPr>
            </a:lvl1pPr>
          </a:lstStyle>
          <a:p>
            <a:r>
              <a:rPr lang="en-US" dirty="0"/>
              <a:t>Presentation Title</a:t>
            </a:r>
          </a:p>
        </p:txBody>
      </p:sp>
      <p:sp>
        <p:nvSpPr>
          <p:cNvPr id="3" name="Subtitle 2"/>
          <p:cNvSpPr>
            <a:spLocks noGrp="1"/>
          </p:cNvSpPr>
          <p:nvPr>
            <p:ph type="subTitle" idx="1" hasCustomPrompt="1"/>
          </p:nvPr>
        </p:nvSpPr>
        <p:spPr>
          <a:xfrm>
            <a:off x="1524000" y="3178307"/>
            <a:ext cx="9144000" cy="1326668"/>
          </a:xfrm>
        </p:spPr>
        <p:txBody>
          <a:bodyPr/>
          <a:lstStyle>
            <a:lvl1pPr marL="0" indent="0" algn="ctr">
              <a:buNone/>
              <a:defRPr sz="2400" baseline="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Speaker Name, Speaker Title</a:t>
            </a:r>
          </a:p>
        </p:txBody>
      </p:sp>
      <p:sp>
        <p:nvSpPr>
          <p:cNvPr id="7" name="Rectangle 6"/>
          <p:cNvSpPr/>
          <p:nvPr userDrawn="1"/>
        </p:nvSpPr>
        <p:spPr>
          <a:xfrm>
            <a:off x="0" y="5849957"/>
            <a:ext cx="12192000" cy="6720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9397389" y="5552499"/>
            <a:ext cx="2093206" cy="1222873"/>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5029" y="5712245"/>
            <a:ext cx="1784028" cy="947450"/>
          </a:xfrm>
          <a:prstGeom prst="rect">
            <a:avLst/>
          </a:prstGeom>
        </p:spPr>
      </p:pic>
      <p:sp>
        <p:nvSpPr>
          <p:cNvPr id="10" name="TextBox 9"/>
          <p:cNvSpPr txBox="1"/>
          <p:nvPr userDrawn="1"/>
        </p:nvSpPr>
        <p:spPr>
          <a:xfrm>
            <a:off x="2020991" y="6047624"/>
            <a:ext cx="2573039" cy="307777"/>
          </a:xfrm>
          <a:prstGeom prst="rect">
            <a:avLst/>
          </a:prstGeom>
          <a:noFill/>
        </p:spPr>
        <p:txBody>
          <a:bodyPr wrap="square" rtlCol="0">
            <a:spAutoFit/>
          </a:bodyPr>
          <a:lstStyle/>
          <a:p>
            <a:r>
              <a:rPr lang="en-US" sz="1400" dirty="0">
                <a:solidFill>
                  <a:schemeClr val="bg1"/>
                </a:solidFill>
              </a:rPr>
              <a:t>shpllc.com | 912-691-5711 </a:t>
            </a:r>
          </a:p>
        </p:txBody>
      </p:sp>
      <p:pic>
        <p:nvPicPr>
          <p:cNvPr id="11" name="Picture 10"/>
          <p:cNvPicPr/>
          <p:nvPr userDrawn="1"/>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609777" y="6047624"/>
            <a:ext cx="311045" cy="311045"/>
          </a:xfrm>
          <a:prstGeom prst="rect">
            <a:avLst/>
          </a:prstGeom>
        </p:spPr>
      </p:pic>
      <p:pic>
        <p:nvPicPr>
          <p:cNvPr id="12" name="Picture 11"/>
          <p:cNvPicPr/>
          <p:nvPr userDrawn="1"/>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0623" y="6047624"/>
            <a:ext cx="311045" cy="311045"/>
          </a:xfrm>
          <a:prstGeom prst="rect">
            <a:avLst/>
          </a:prstGeom>
        </p:spPr>
      </p:pic>
      <p:pic>
        <p:nvPicPr>
          <p:cNvPr id="13" name="Picture 12"/>
          <p:cNvPicPr/>
          <p:nvPr userDrawn="1"/>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82683" y="6048259"/>
            <a:ext cx="311045" cy="311045"/>
          </a:xfrm>
          <a:prstGeom prst="rect">
            <a:avLst/>
          </a:prstGeom>
        </p:spPr>
      </p:pic>
      <p:pic>
        <p:nvPicPr>
          <p:cNvPr id="14" name="Picture 13"/>
          <p:cNvPicPr/>
          <p:nvPr userDrawn="1"/>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98563" y="6047624"/>
            <a:ext cx="311045" cy="311045"/>
          </a:xfrm>
          <a:prstGeom prst="rect">
            <a:avLst/>
          </a:prstGeom>
        </p:spPr>
      </p:pic>
    </p:spTree>
    <p:extLst>
      <p:ext uri="{BB962C8B-B14F-4D97-AF65-F5344CB8AC3E}">
        <p14:creationId xmlns:p14="http://schemas.microsoft.com/office/powerpoint/2010/main" val="410417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5" name="Picture Placeholder 6">
            <a:extLst>
              <a:ext uri="{FF2B5EF4-FFF2-40B4-BE49-F238E27FC236}">
                <a16:creationId xmlns:a16="http://schemas.microsoft.com/office/drawing/2014/main" id="{085CADB1-C9FF-48EF-BF24-959E292AA098}"/>
              </a:ext>
            </a:extLst>
          </p:cNvPr>
          <p:cNvSpPr>
            <a:spLocks noGrp="1"/>
          </p:cNvSpPr>
          <p:nvPr>
            <p:ph type="pic" sz="quarter" idx="11" hasCustomPrompt="1"/>
          </p:nvPr>
        </p:nvSpPr>
        <p:spPr>
          <a:xfrm>
            <a:off x="0" y="0"/>
            <a:ext cx="12192000" cy="5545660"/>
          </a:xfrm>
          <a:pattFill prst="lgGrid">
            <a:fgClr>
              <a:schemeClr val="accent1"/>
            </a:fgClr>
            <a:bgClr>
              <a:schemeClr val="bg1"/>
            </a:bgClr>
          </a:pattFill>
        </p:spPr>
        <p:txBody>
          <a:bodyPr anchor="ctr">
            <a:normAutofit/>
          </a:bodyPr>
          <a:lstStyle>
            <a:lvl1pPr marL="0" indent="0" algn="ctr">
              <a:buNone/>
              <a:defRPr sz="1800"/>
            </a:lvl1pPr>
          </a:lstStyle>
          <a:p>
            <a:r>
              <a:rPr lang="en-US" dirty="0"/>
              <a:t>Drag and drop your picture here</a:t>
            </a:r>
          </a:p>
        </p:txBody>
      </p:sp>
      <p:sp>
        <p:nvSpPr>
          <p:cNvPr id="7" name="Rectangle 6"/>
          <p:cNvSpPr/>
          <p:nvPr userDrawn="1"/>
        </p:nvSpPr>
        <p:spPr>
          <a:xfrm>
            <a:off x="0" y="5849957"/>
            <a:ext cx="12192000" cy="6720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9397389" y="5552499"/>
            <a:ext cx="2093206" cy="1222873"/>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5029" y="5712245"/>
            <a:ext cx="1784028" cy="947450"/>
          </a:xfrm>
          <a:prstGeom prst="rect">
            <a:avLst/>
          </a:prstGeom>
        </p:spPr>
      </p:pic>
      <p:sp>
        <p:nvSpPr>
          <p:cNvPr id="10" name="TextBox 9"/>
          <p:cNvSpPr txBox="1"/>
          <p:nvPr userDrawn="1"/>
        </p:nvSpPr>
        <p:spPr>
          <a:xfrm>
            <a:off x="2020991" y="6047624"/>
            <a:ext cx="2573039" cy="307777"/>
          </a:xfrm>
          <a:prstGeom prst="rect">
            <a:avLst/>
          </a:prstGeom>
          <a:noFill/>
        </p:spPr>
        <p:txBody>
          <a:bodyPr wrap="square" rtlCol="0">
            <a:spAutoFit/>
          </a:bodyPr>
          <a:lstStyle/>
          <a:p>
            <a:r>
              <a:rPr lang="en-US" sz="1400" dirty="0">
                <a:solidFill>
                  <a:schemeClr val="bg1"/>
                </a:solidFill>
              </a:rPr>
              <a:t>shpllc.com | 912-691-5711 </a:t>
            </a:r>
          </a:p>
        </p:txBody>
      </p:sp>
      <p:pic>
        <p:nvPicPr>
          <p:cNvPr id="11" name="Picture 10"/>
          <p:cNvPicPr/>
          <p:nvPr userDrawn="1"/>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609777" y="6047624"/>
            <a:ext cx="311045" cy="311045"/>
          </a:xfrm>
          <a:prstGeom prst="rect">
            <a:avLst/>
          </a:prstGeom>
        </p:spPr>
      </p:pic>
      <p:pic>
        <p:nvPicPr>
          <p:cNvPr id="12" name="Picture 11"/>
          <p:cNvPicPr/>
          <p:nvPr userDrawn="1"/>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0623" y="6047624"/>
            <a:ext cx="311045" cy="311045"/>
          </a:xfrm>
          <a:prstGeom prst="rect">
            <a:avLst/>
          </a:prstGeom>
        </p:spPr>
      </p:pic>
      <p:pic>
        <p:nvPicPr>
          <p:cNvPr id="13" name="Picture 12"/>
          <p:cNvPicPr/>
          <p:nvPr userDrawn="1"/>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82683" y="6048259"/>
            <a:ext cx="311045" cy="311045"/>
          </a:xfrm>
          <a:prstGeom prst="rect">
            <a:avLst/>
          </a:prstGeom>
        </p:spPr>
      </p:pic>
      <p:pic>
        <p:nvPicPr>
          <p:cNvPr id="14" name="Picture 13"/>
          <p:cNvPicPr/>
          <p:nvPr userDrawn="1"/>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98563" y="6047624"/>
            <a:ext cx="311045" cy="311045"/>
          </a:xfrm>
          <a:prstGeom prst="rect">
            <a:avLst/>
          </a:prstGeom>
        </p:spPr>
      </p:pic>
      <p:sp>
        <p:nvSpPr>
          <p:cNvPr id="2" name="Title 1"/>
          <p:cNvSpPr>
            <a:spLocks noGrp="1"/>
          </p:cNvSpPr>
          <p:nvPr>
            <p:ph type="ctrTitle" hasCustomPrompt="1"/>
          </p:nvPr>
        </p:nvSpPr>
        <p:spPr>
          <a:xfrm>
            <a:off x="1524000" y="1959439"/>
            <a:ext cx="9144000" cy="1017134"/>
          </a:xfrm>
        </p:spPr>
        <p:txBody>
          <a:bodyPr anchor="b"/>
          <a:lstStyle>
            <a:lvl1pPr algn="ctr">
              <a:defRPr sz="6000">
                <a:solidFill>
                  <a:schemeClr val="bg1"/>
                </a:solidFill>
              </a:defRPr>
            </a:lvl1pPr>
          </a:lstStyle>
          <a:p>
            <a:r>
              <a:rPr lang="en-US" dirty="0"/>
              <a:t>Presentation Title</a:t>
            </a:r>
          </a:p>
        </p:txBody>
      </p:sp>
      <p:sp>
        <p:nvSpPr>
          <p:cNvPr id="3" name="Subtitle 2"/>
          <p:cNvSpPr>
            <a:spLocks noGrp="1"/>
          </p:cNvSpPr>
          <p:nvPr>
            <p:ph type="subTitle" idx="1" hasCustomPrompt="1"/>
          </p:nvPr>
        </p:nvSpPr>
        <p:spPr>
          <a:xfrm>
            <a:off x="1524000" y="3068648"/>
            <a:ext cx="9144000" cy="1326668"/>
          </a:xfrm>
        </p:spPr>
        <p:txBody>
          <a:bodyPr/>
          <a:lstStyle>
            <a:lvl1pPr marL="0" indent="0" algn="ctr">
              <a:buNone/>
              <a:defRPr sz="2400" baseline="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Speaker Name, Speaker Title</a:t>
            </a:r>
          </a:p>
        </p:txBody>
      </p:sp>
    </p:spTree>
    <p:extLst>
      <p:ext uri="{BB962C8B-B14F-4D97-AF65-F5344CB8AC3E}">
        <p14:creationId xmlns:p14="http://schemas.microsoft.com/office/powerpoint/2010/main" val="1063567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950037"/>
            <a:ext cx="9144000" cy="1017134"/>
          </a:xfrm>
        </p:spPr>
        <p:txBody>
          <a:bodyPr anchor="b"/>
          <a:lstStyle>
            <a:lvl1pPr algn="ctr">
              <a:defRPr sz="6000">
                <a:solidFill>
                  <a:schemeClr val="accent1">
                    <a:lumMod val="75000"/>
                  </a:schemeClr>
                </a:solidFill>
              </a:defRPr>
            </a:lvl1pPr>
          </a:lstStyle>
          <a:p>
            <a:r>
              <a:rPr lang="en-US" dirty="0"/>
              <a:t>Presentation Title</a:t>
            </a:r>
          </a:p>
        </p:txBody>
      </p:sp>
      <p:sp>
        <p:nvSpPr>
          <p:cNvPr id="3" name="Subtitle 2"/>
          <p:cNvSpPr>
            <a:spLocks noGrp="1"/>
          </p:cNvSpPr>
          <p:nvPr>
            <p:ph type="subTitle" idx="1" hasCustomPrompt="1"/>
          </p:nvPr>
        </p:nvSpPr>
        <p:spPr>
          <a:xfrm>
            <a:off x="1524000" y="4059246"/>
            <a:ext cx="9144000" cy="1326668"/>
          </a:xfrm>
        </p:spPr>
        <p:txBody>
          <a:bodyPr/>
          <a:lstStyle>
            <a:lvl1pPr marL="0" indent="0" algn="ctr">
              <a:buNone/>
              <a:defRPr sz="2400"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Speaker Name, Speaker Title</a:t>
            </a:r>
          </a:p>
        </p:txBody>
      </p:sp>
      <p:sp>
        <p:nvSpPr>
          <p:cNvPr id="7" name="Rectangle 6"/>
          <p:cNvSpPr/>
          <p:nvPr userDrawn="1"/>
        </p:nvSpPr>
        <p:spPr>
          <a:xfrm>
            <a:off x="0" y="5849957"/>
            <a:ext cx="12192000" cy="6720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9397389" y="5552499"/>
            <a:ext cx="2093206" cy="1222873"/>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5029" y="5712245"/>
            <a:ext cx="1784028" cy="947450"/>
          </a:xfrm>
          <a:prstGeom prst="rect">
            <a:avLst/>
          </a:prstGeom>
        </p:spPr>
      </p:pic>
      <p:sp>
        <p:nvSpPr>
          <p:cNvPr id="10" name="TextBox 9"/>
          <p:cNvSpPr txBox="1"/>
          <p:nvPr userDrawn="1"/>
        </p:nvSpPr>
        <p:spPr>
          <a:xfrm>
            <a:off x="2020991" y="6047624"/>
            <a:ext cx="2573039" cy="307777"/>
          </a:xfrm>
          <a:prstGeom prst="rect">
            <a:avLst/>
          </a:prstGeom>
          <a:noFill/>
        </p:spPr>
        <p:txBody>
          <a:bodyPr wrap="square" rtlCol="0">
            <a:spAutoFit/>
          </a:bodyPr>
          <a:lstStyle/>
          <a:p>
            <a:r>
              <a:rPr lang="en-US" sz="1400" dirty="0">
                <a:solidFill>
                  <a:schemeClr val="bg1"/>
                </a:solidFill>
              </a:rPr>
              <a:t>shpllc.com | 912-691-5711 </a:t>
            </a:r>
          </a:p>
        </p:txBody>
      </p:sp>
      <p:pic>
        <p:nvPicPr>
          <p:cNvPr id="11" name="Picture 10"/>
          <p:cNvPicPr/>
          <p:nvPr userDrawn="1"/>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609777" y="6047624"/>
            <a:ext cx="311045" cy="311045"/>
          </a:xfrm>
          <a:prstGeom prst="rect">
            <a:avLst/>
          </a:prstGeom>
        </p:spPr>
      </p:pic>
      <p:pic>
        <p:nvPicPr>
          <p:cNvPr id="12" name="Picture 11"/>
          <p:cNvPicPr/>
          <p:nvPr userDrawn="1"/>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0623" y="6047624"/>
            <a:ext cx="311045" cy="311045"/>
          </a:xfrm>
          <a:prstGeom prst="rect">
            <a:avLst/>
          </a:prstGeom>
        </p:spPr>
      </p:pic>
      <p:pic>
        <p:nvPicPr>
          <p:cNvPr id="13" name="Picture 12"/>
          <p:cNvPicPr/>
          <p:nvPr userDrawn="1"/>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82683" y="6048259"/>
            <a:ext cx="311045" cy="311045"/>
          </a:xfrm>
          <a:prstGeom prst="rect">
            <a:avLst/>
          </a:prstGeom>
        </p:spPr>
      </p:pic>
      <p:pic>
        <p:nvPicPr>
          <p:cNvPr id="14" name="Picture 13"/>
          <p:cNvPicPr/>
          <p:nvPr userDrawn="1"/>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98563" y="6047624"/>
            <a:ext cx="311045" cy="311045"/>
          </a:xfrm>
          <a:prstGeom prst="rect">
            <a:avLst/>
          </a:prstGeom>
        </p:spPr>
      </p:pic>
      <p:sp>
        <p:nvSpPr>
          <p:cNvPr id="15" name="Picture Placeholder 6">
            <a:extLst>
              <a:ext uri="{FF2B5EF4-FFF2-40B4-BE49-F238E27FC236}">
                <a16:creationId xmlns:a16="http://schemas.microsoft.com/office/drawing/2014/main" id="{085CADB1-C9FF-48EF-BF24-959E292AA098}"/>
              </a:ext>
            </a:extLst>
          </p:cNvPr>
          <p:cNvSpPr>
            <a:spLocks noGrp="1"/>
          </p:cNvSpPr>
          <p:nvPr>
            <p:ph type="pic" sz="quarter" idx="11" hasCustomPrompt="1"/>
          </p:nvPr>
        </p:nvSpPr>
        <p:spPr>
          <a:xfrm>
            <a:off x="0" y="0"/>
            <a:ext cx="12192000" cy="2492829"/>
          </a:xfrm>
          <a:pattFill prst="lgGrid">
            <a:fgClr>
              <a:schemeClr val="accent1"/>
            </a:fgClr>
            <a:bgClr>
              <a:schemeClr val="bg1"/>
            </a:bgClr>
          </a:pattFill>
        </p:spPr>
        <p:txBody>
          <a:bodyPr anchor="ctr">
            <a:normAutofit/>
          </a:bodyPr>
          <a:lstStyle>
            <a:lvl1pPr marL="0" indent="0" algn="ctr">
              <a:buNone/>
              <a:defRPr sz="1800"/>
            </a:lvl1pPr>
          </a:lstStyle>
          <a:p>
            <a:r>
              <a:rPr lang="en-US" dirty="0"/>
              <a:t>Drag and drop your picture here</a:t>
            </a:r>
          </a:p>
        </p:txBody>
      </p:sp>
    </p:spTree>
    <p:extLst>
      <p:ext uri="{BB962C8B-B14F-4D97-AF65-F5344CB8AC3E}">
        <p14:creationId xmlns:p14="http://schemas.microsoft.com/office/powerpoint/2010/main" val="2742797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5" name="Picture Placeholder 6">
            <a:extLst>
              <a:ext uri="{FF2B5EF4-FFF2-40B4-BE49-F238E27FC236}">
                <a16:creationId xmlns:a16="http://schemas.microsoft.com/office/drawing/2014/main" id="{085CADB1-C9FF-48EF-BF24-959E292AA098}"/>
              </a:ext>
            </a:extLst>
          </p:cNvPr>
          <p:cNvSpPr>
            <a:spLocks noGrp="1"/>
          </p:cNvSpPr>
          <p:nvPr>
            <p:ph type="pic" sz="quarter" idx="11" hasCustomPrompt="1"/>
          </p:nvPr>
        </p:nvSpPr>
        <p:spPr>
          <a:xfrm>
            <a:off x="0" y="0"/>
            <a:ext cx="6106886" cy="5849957"/>
          </a:xfrm>
          <a:pattFill prst="lgGrid">
            <a:fgClr>
              <a:schemeClr val="accent1"/>
            </a:fgClr>
            <a:bgClr>
              <a:schemeClr val="bg1"/>
            </a:bgClr>
          </a:pattFill>
        </p:spPr>
        <p:txBody>
          <a:bodyPr anchor="ctr">
            <a:normAutofit/>
          </a:bodyPr>
          <a:lstStyle>
            <a:lvl1pPr marL="0" indent="0" algn="ctr">
              <a:buNone/>
              <a:defRPr sz="1800"/>
            </a:lvl1pPr>
          </a:lstStyle>
          <a:p>
            <a:r>
              <a:rPr lang="en-US" dirty="0"/>
              <a:t>Drag and drop your picture here</a:t>
            </a:r>
          </a:p>
        </p:txBody>
      </p:sp>
      <p:sp>
        <p:nvSpPr>
          <p:cNvPr id="2" name="Title 1"/>
          <p:cNvSpPr>
            <a:spLocks noGrp="1"/>
          </p:cNvSpPr>
          <p:nvPr>
            <p:ph type="ctrTitle" hasCustomPrompt="1"/>
          </p:nvPr>
        </p:nvSpPr>
        <p:spPr>
          <a:xfrm>
            <a:off x="6455229" y="1315839"/>
            <a:ext cx="5366658" cy="1746453"/>
          </a:xfrm>
        </p:spPr>
        <p:txBody>
          <a:bodyPr anchor="b"/>
          <a:lstStyle>
            <a:lvl1pPr algn="ctr">
              <a:defRPr sz="6000">
                <a:solidFill>
                  <a:schemeClr val="accent1">
                    <a:lumMod val="75000"/>
                  </a:schemeClr>
                </a:solidFill>
              </a:defRPr>
            </a:lvl1pPr>
          </a:lstStyle>
          <a:p>
            <a:r>
              <a:rPr lang="en-US" dirty="0"/>
              <a:t>Presentation Title</a:t>
            </a:r>
          </a:p>
        </p:txBody>
      </p:sp>
      <p:sp>
        <p:nvSpPr>
          <p:cNvPr id="3" name="Subtitle 2"/>
          <p:cNvSpPr>
            <a:spLocks noGrp="1"/>
          </p:cNvSpPr>
          <p:nvPr>
            <p:ph type="subTitle" idx="1" hasCustomPrompt="1"/>
          </p:nvPr>
        </p:nvSpPr>
        <p:spPr>
          <a:xfrm>
            <a:off x="6455228" y="3391507"/>
            <a:ext cx="5366659" cy="656380"/>
          </a:xfrm>
        </p:spPr>
        <p:txBody>
          <a:bodyPr/>
          <a:lstStyle>
            <a:lvl1pPr marL="0" indent="0" algn="ctr">
              <a:buNone/>
              <a:defRPr sz="2400"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Speaker Name, Speaker Title</a:t>
            </a:r>
          </a:p>
        </p:txBody>
      </p:sp>
      <p:sp>
        <p:nvSpPr>
          <p:cNvPr id="7" name="Rectangle 6"/>
          <p:cNvSpPr/>
          <p:nvPr userDrawn="1"/>
        </p:nvSpPr>
        <p:spPr>
          <a:xfrm>
            <a:off x="0" y="5849957"/>
            <a:ext cx="12192000" cy="6720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9397389" y="5552499"/>
            <a:ext cx="2093206" cy="1222873"/>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5029" y="5712245"/>
            <a:ext cx="1784028" cy="947450"/>
          </a:xfrm>
          <a:prstGeom prst="rect">
            <a:avLst/>
          </a:prstGeom>
        </p:spPr>
      </p:pic>
      <p:sp>
        <p:nvSpPr>
          <p:cNvPr id="10" name="TextBox 9"/>
          <p:cNvSpPr txBox="1"/>
          <p:nvPr userDrawn="1"/>
        </p:nvSpPr>
        <p:spPr>
          <a:xfrm>
            <a:off x="2020991" y="6047624"/>
            <a:ext cx="2573039" cy="307777"/>
          </a:xfrm>
          <a:prstGeom prst="rect">
            <a:avLst/>
          </a:prstGeom>
          <a:noFill/>
        </p:spPr>
        <p:txBody>
          <a:bodyPr wrap="square" rtlCol="0">
            <a:spAutoFit/>
          </a:bodyPr>
          <a:lstStyle/>
          <a:p>
            <a:r>
              <a:rPr lang="en-US" sz="1400" dirty="0">
                <a:solidFill>
                  <a:schemeClr val="bg1"/>
                </a:solidFill>
              </a:rPr>
              <a:t>shpllc.com | 912-691-5711 </a:t>
            </a:r>
          </a:p>
        </p:txBody>
      </p:sp>
      <p:pic>
        <p:nvPicPr>
          <p:cNvPr id="11" name="Picture 10"/>
          <p:cNvPicPr/>
          <p:nvPr userDrawn="1"/>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609777" y="6047624"/>
            <a:ext cx="311045" cy="311045"/>
          </a:xfrm>
          <a:prstGeom prst="rect">
            <a:avLst/>
          </a:prstGeom>
        </p:spPr>
      </p:pic>
      <p:pic>
        <p:nvPicPr>
          <p:cNvPr id="12" name="Picture 11"/>
          <p:cNvPicPr/>
          <p:nvPr userDrawn="1"/>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0623" y="6047624"/>
            <a:ext cx="311045" cy="311045"/>
          </a:xfrm>
          <a:prstGeom prst="rect">
            <a:avLst/>
          </a:prstGeom>
        </p:spPr>
      </p:pic>
      <p:pic>
        <p:nvPicPr>
          <p:cNvPr id="13" name="Picture 12"/>
          <p:cNvPicPr/>
          <p:nvPr userDrawn="1"/>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82683" y="6048259"/>
            <a:ext cx="311045" cy="311045"/>
          </a:xfrm>
          <a:prstGeom prst="rect">
            <a:avLst/>
          </a:prstGeom>
        </p:spPr>
      </p:pic>
      <p:pic>
        <p:nvPicPr>
          <p:cNvPr id="14" name="Picture 13"/>
          <p:cNvPicPr/>
          <p:nvPr userDrawn="1"/>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98563" y="6047624"/>
            <a:ext cx="311045" cy="311045"/>
          </a:xfrm>
          <a:prstGeom prst="rect">
            <a:avLst/>
          </a:prstGeom>
        </p:spPr>
      </p:pic>
    </p:spTree>
    <p:extLst>
      <p:ext uri="{BB962C8B-B14F-4D97-AF65-F5344CB8AC3E}">
        <p14:creationId xmlns:p14="http://schemas.microsoft.com/office/powerpoint/2010/main" val="4033832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lumMod val="75000"/>
                  </a:schemeClr>
                </a:solidFill>
                <a:latin typeface="+mn-lt"/>
              </a:defRPr>
            </a:lvl1pPr>
          </a:lstStyle>
          <a:p>
            <a:r>
              <a:rPr lang="en-US" dirty="0"/>
              <a:t>Page Heading</a:t>
            </a:r>
          </a:p>
        </p:txBody>
      </p:sp>
      <p:sp>
        <p:nvSpPr>
          <p:cNvPr id="3" name="Content Placeholder 2"/>
          <p:cNvSpPr>
            <a:spLocks noGrp="1"/>
          </p:cNvSpPr>
          <p:nvPr>
            <p:ph idx="1"/>
          </p:nvPr>
        </p:nvSpPr>
        <p:spPr/>
        <p:txBody>
          <a:bodyPr/>
          <a:lstStyle>
            <a:lvl1pPr>
              <a:buClr>
                <a:schemeClr val="accent1">
                  <a:lumMod val="75000"/>
                </a:schemeClr>
              </a:buCl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0" y="5849957"/>
            <a:ext cx="12192000" cy="6720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9397389" y="5552499"/>
            <a:ext cx="2093206" cy="1222873"/>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5029" y="5712245"/>
            <a:ext cx="1784028" cy="947450"/>
          </a:xfrm>
          <a:prstGeom prst="rect">
            <a:avLst/>
          </a:prstGeom>
        </p:spPr>
      </p:pic>
      <p:sp>
        <p:nvSpPr>
          <p:cNvPr id="12" name="TextBox 11"/>
          <p:cNvSpPr txBox="1"/>
          <p:nvPr userDrawn="1"/>
        </p:nvSpPr>
        <p:spPr>
          <a:xfrm>
            <a:off x="2020991" y="6047624"/>
            <a:ext cx="2573039" cy="307777"/>
          </a:xfrm>
          <a:prstGeom prst="rect">
            <a:avLst/>
          </a:prstGeom>
          <a:noFill/>
        </p:spPr>
        <p:txBody>
          <a:bodyPr wrap="square" rtlCol="0">
            <a:spAutoFit/>
          </a:bodyPr>
          <a:lstStyle/>
          <a:p>
            <a:r>
              <a:rPr lang="en-US" sz="1400" dirty="0">
                <a:solidFill>
                  <a:schemeClr val="bg1"/>
                </a:solidFill>
              </a:rPr>
              <a:t>shpllc.com | 912-691-5711 </a:t>
            </a:r>
          </a:p>
        </p:txBody>
      </p:sp>
      <p:pic>
        <p:nvPicPr>
          <p:cNvPr id="13" name="Picture 12"/>
          <p:cNvPicPr/>
          <p:nvPr userDrawn="1"/>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609777" y="6047624"/>
            <a:ext cx="311045" cy="311045"/>
          </a:xfrm>
          <a:prstGeom prst="rect">
            <a:avLst/>
          </a:prstGeom>
        </p:spPr>
      </p:pic>
      <p:pic>
        <p:nvPicPr>
          <p:cNvPr id="14" name="Picture 13"/>
          <p:cNvPicPr/>
          <p:nvPr userDrawn="1"/>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0623" y="6047624"/>
            <a:ext cx="311045" cy="311045"/>
          </a:xfrm>
          <a:prstGeom prst="rect">
            <a:avLst/>
          </a:prstGeom>
        </p:spPr>
      </p:pic>
      <p:pic>
        <p:nvPicPr>
          <p:cNvPr id="15" name="Picture 14"/>
          <p:cNvPicPr/>
          <p:nvPr userDrawn="1"/>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82683" y="6048259"/>
            <a:ext cx="311045" cy="311045"/>
          </a:xfrm>
          <a:prstGeom prst="rect">
            <a:avLst/>
          </a:prstGeom>
        </p:spPr>
      </p:pic>
      <p:pic>
        <p:nvPicPr>
          <p:cNvPr id="16" name="Picture 15"/>
          <p:cNvPicPr/>
          <p:nvPr userDrawn="1"/>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98563" y="6047624"/>
            <a:ext cx="311045" cy="311045"/>
          </a:xfrm>
          <a:prstGeom prst="rect">
            <a:avLst/>
          </a:prstGeom>
        </p:spPr>
      </p:pic>
    </p:spTree>
    <p:extLst>
      <p:ext uri="{BB962C8B-B14F-4D97-AF65-F5344CB8AC3E}">
        <p14:creationId xmlns:p14="http://schemas.microsoft.com/office/powerpoint/2010/main" val="332311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5E6ACAB-C341-4F22-B4CC-C99801714F1D}"/>
              </a:ext>
            </a:extLst>
          </p:cNvPr>
          <p:cNvSpPr/>
          <p:nvPr userDrawn="1"/>
        </p:nvSpPr>
        <p:spPr>
          <a:xfrm>
            <a:off x="0" y="-22783"/>
            <a:ext cx="12192000" cy="548378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dirty="0"/>
              <a:t>Page Heading</a:t>
            </a:r>
          </a:p>
        </p:txBody>
      </p:sp>
      <p:sp>
        <p:nvSpPr>
          <p:cNvPr id="3" name="Content Placeholder 2"/>
          <p:cNvSpPr>
            <a:spLocks noGrp="1"/>
          </p:cNvSpPr>
          <p:nvPr>
            <p:ph idx="1"/>
          </p:nvPr>
        </p:nvSpPr>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0" y="5849957"/>
            <a:ext cx="12192000" cy="6720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9397389" y="5552499"/>
            <a:ext cx="2093206" cy="1222873"/>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5029" y="5712245"/>
            <a:ext cx="1784028" cy="947450"/>
          </a:xfrm>
          <a:prstGeom prst="rect">
            <a:avLst/>
          </a:prstGeom>
        </p:spPr>
      </p:pic>
      <p:sp>
        <p:nvSpPr>
          <p:cNvPr id="12" name="TextBox 11"/>
          <p:cNvSpPr txBox="1"/>
          <p:nvPr userDrawn="1"/>
        </p:nvSpPr>
        <p:spPr>
          <a:xfrm>
            <a:off x="2020991" y="6047624"/>
            <a:ext cx="2573039" cy="307777"/>
          </a:xfrm>
          <a:prstGeom prst="rect">
            <a:avLst/>
          </a:prstGeom>
          <a:noFill/>
        </p:spPr>
        <p:txBody>
          <a:bodyPr wrap="square" rtlCol="0">
            <a:spAutoFit/>
          </a:bodyPr>
          <a:lstStyle/>
          <a:p>
            <a:r>
              <a:rPr lang="en-US" sz="1400" dirty="0">
                <a:solidFill>
                  <a:schemeClr val="bg1"/>
                </a:solidFill>
              </a:rPr>
              <a:t>shpllc.com | 912-691-5711 </a:t>
            </a:r>
          </a:p>
        </p:txBody>
      </p:sp>
      <p:pic>
        <p:nvPicPr>
          <p:cNvPr id="13" name="Picture 12"/>
          <p:cNvPicPr/>
          <p:nvPr userDrawn="1"/>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609777" y="6047624"/>
            <a:ext cx="311045" cy="311045"/>
          </a:xfrm>
          <a:prstGeom prst="rect">
            <a:avLst/>
          </a:prstGeom>
        </p:spPr>
      </p:pic>
      <p:pic>
        <p:nvPicPr>
          <p:cNvPr id="14" name="Picture 13"/>
          <p:cNvPicPr/>
          <p:nvPr userDrawn="1"/>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0623" y="6047624"/>
            <a:ext cx="311045" cy="311045"/>
          </a:xfrm>
          <a:prstGeom prst="rect">
            <a:avLst/>
          </a:prstGeom>
        </p:spPr>
      </p:pic>
      <p:pic>
        <p:nvPicPr>
          <p:cNvPr id="15" name="Picture 14"/>
          <p:cNvPicPr/>
          <p:nvPr userDrawn="1"/>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82683" y="6048259"/>
            <a:ext cx="311045" cy="311045"/>
          </a:xfrm>
          <a:prstGeom prst="rect">
            <a:avLst/>
          </a:prstGeom>
        </p:spPr>
      </p:pic>
      <p:pic>
        <p:nvPicPr>
          <p:cNvPr id="16" name="Picture 15"/>
          <p:cNvPicPr/>
          <p:nvPr userDrawn="1"/>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98563" y="6047624"/>
            <a:ext cx="311045" cy="311045"/>
          </a:xfrm>
          <a:prstGeom prst="rect">
            <a:avLst/>
          </a:prstGeom>
        </p:spPr>
      </p:pic>
    </p:spTree>
    <p:extLst>
      <p:ext uri="{BB962C8B-B14F-4D97-AF65-F5344CB8AC3E}">
        <p14:creationId xmlns:p14="http://schemas.microsoft.com/office/powerpoint/2010/main" val="3180684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75000"/>
                  </a:schemeClr>
                </a:solidFill>
                <a:latin typeface="+mn-lt"/>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buClr>
                <a:schemeClr val="accent1">
                  <a:lumMod val="75000"/>
                </a:schemeClr>
              </a:buCl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buClr>
                <a:schemeClr val="accent1">
                  <a:lumMod val="75000"/>
                </a:schemeClr>
              </a:buCl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5849957"/>
            <a:ext cx="12192000" cy="6720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9397389" y="5552499"/>
            <a:ext cx="2093206" cy="1222873"/>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5029" y="5712245"/>
            <a:ext cx="1784028" cy="947450"/>
          </a:xfrm>
          <a:prstGeom prst="rect">
            <a:avLst/>
          </a:prstGeom>
        </p:spPr>
      </p:pic>
      <p:sp>
        <p:nvSpPr>
          <p:cNvPr id="11" name="TextBox 10"/>
          <p:cNvSpPr txBox="1"/>
          <p:nvPr userDrawn="1"/>
        </p:nvSpPr>
        <p:spPr>
          <a:xfrm>
            <a:off x="2020991" y="6047624"/>
            <a:ext cx="2573039" cy="307777"/>
          </a:xfrm>
          <a:prstGeom prst="rect">
            <a:avLst/>
          </a:prstGeom>
          <a:noFill/>
        </p:spPr>
        <p:txBody>
          <a:bodyPr wrap="square" rtlCol="0">
            <a:spAutoFit/>
          </a:bodyPr>
          <a:lstStyle/>
          <a:p>
            <a:r>
              <a:rPr lang="en-US" sz="1400" dirty="0">
                <a:solidFill>
                  <a:schemeClr val="bg1"/>
                </a:solidFill>
              </a:rPr>
              <a:t>shpllc.com | 912-691-5711 </a:t>
            </a:r>
          </a:p>
        </p:txBody>
      </p:sp>
      <p:pic>
        <p:nvPicPr>
          <p:cNvPr id="12" name="Picture 11"/>
          <p:cNvPicPr/>
          <p:nvPr userDrawn="1"/>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609777" y="6047624"/>
            <a:ext cx="311045" cy="311045"/>
          </a:xfrm>
          <a:prstGeom prst="rect">
            <a:avLst/>
          </a:prstGeom>
        </p:spPr>
      </p:pic>
      <p:pic>
        <p:nvPicPr>
          <p:cNvPr id="13" name="Picture 12"/>
          <p:cNvPicPr/>
          <p:nvPr userDrawn="1"/>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0623" y="6047624"/>
            <a:ext cx="311045" cy="311045"/>
          </a:xfrm>
          <a:prstGeom prst="rect">
            <a:avLst/>
          </a:prstGeom>
        </p:spPr>
      </p:pic>
      <p:pic>
        <p:nvPicPr>
          <p:cNvPr id="14" name="Picture 13"/>
          <p:cNvPicPr/>
          <p:nvPr userDrawn="1"/>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82683" y="6048259"/>
            <a:ext cx="311045" cy="311045"/>
          </a:xfrm>
          <a:prstGeom prst="rect">
            <a:avLst/>
          </a:prstGeom>
        </p:spPr>
      </p:pic>
      <p:pic>
        <p:nvPicPr>
          <p:cNvPr id="15" name="Picture 14"/>
          <p:cNvPicPr/>
          <p:nvPr userDrawn="1"/>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98563" y="6047624"/>
            <a:ext cx="311045" cy="311045"/>
          </a:xfrm>
          <a:prstGeom prst="rect">
            <a:avLst/>
          </a:prstGeom>
        </p:spPr>
      </p:pic>
    </p:spTree>
    <p:extLst>
      <p:ext uri="{BB962C8B-B14F-4D97-AF65-F5344CB8AC3E}">
        <p14:creationId xmlns:p14="http://schemas.microsoft.com/office/powerpoint/2010/main" val="2256612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75000"/>
                  </a:schemeClr>
                </a:solidFill>
                <a:latin typeface="+mn-lt"/>
              </a:defRPr>
            </a:lvl1pPr>
          </a:lstStyle>
          <a:p>
            <a:r>
              <a:rPr lang="en-US" dirty="0"/>
              <a:t>Click to edit Master title style</a:t>
            </a:r>
          </a:p>
        </p:txBody>
      </p:sp>
      <p:sp>
        <p:nvSpPr>
          <p:cNvPr id="6" name="Rectangle 5"/>
          <p:cNvSpPr/>
          <p:nvPr userDrawn="1"/>
        </p:nvSpPr>
        <p:spPr>
          <a:xfrm>
            <a:off x="0" y="5849957"/>
            <a:ext cx="12192000" cy="6720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9397389" y="5552499"/>
            <a:ext cx="2093206" cy="1222873"/>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5029" y="5712245"/>
            <a:ext cx="1784028" cy="947450"/>
          </a:xfrm>
          <a:prstGeom prst="rect">
            <a:avLst/>
          </a:prstGeom>
        </p:spPr>
      </p:pic>
      <p:sp>
        <p:nvSpPr>
          <p:cNvPr id="9" name="TextBox 8"/>
          <p:cNvSpPr txBox="1"/>
          <p:nvPr userDrawn="1"/>
        </p:nvSpPr>
        <p:spPr>
          <a:xfrm>
            <a:off x="2020991" y="6047624"/>
            <a:ext cx="2573039" cy="307777"/>
          </a:xfrm>
          <a:prstGeom prst="rect">
            <a:avLst/>
          </a:prstGeom>
          <a:noFill/>
        </p:spPr>
        <p:txBody>
          <a:bodyPr wrap="square" rtlCol="0">
            <a:spAutoFit/>
          </a:bodyPr>
          <a:lstStyle/>
          <a:p>
            <a:r>
              <a:rPr lang="en-US" sz="1400" dirty="0">
                <a:solidFill>
                  <a:schemeClr val="bg1"/>
                </a:solidFill>
              </a:rPr>
              <a:t>shpllc.com | 912-691-5711 </a:t>
            </a:r>
          </a:p>
        </p:txBody>
      </p:sp>
      <p:pic>
        <p:nvPicPr>
          <p:cNvPr id="10" name="Picture 9"/>
          <p:cNvPicPr/>
          <p:nvPr userDrawn="1"/>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609777" y="6047624"/>
            <a:ext cx="311045" cy="311045"/>
          </a:xfrm>
          <a:prstGeom prst="rect">
            <a:avLst/>
          </a:prstGeom>
        </p:spPr>
      </p:pic>
      <p:pic>
        <p:nvPicPr>
          <p:cNvPr id="11" name="Picture 10"/>
          <p:cNvPicPr/>
          <p:nvPr userDrawn="1"/>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0623" y="6047624"/>
            <a:ext cx="311045" cy="311045"/>
          </a:xfrm>
          <a:prstGeom prst="rect">
            <a:avLst/>
          </a:prstGeom>
        </p:spPr>
      </p:pic>
      <p:pic>
        <p:nvPicPr>
          <p:cNvPr id="12" name="Picture 11"/>
          <p:cNvPicPr/>
          <p:nvPr userDrawn="1"/>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82683" y="6048259"/>
            <a:ext cx="311045" cy="311045"/>
          </a:xfrm>
          <a:prstGeom prst="rect">
            <a:avLst/>
          </a:prstGeom>
        </p:spPr>
      </p:pic>
      <p:pic>
        <p:nvPicPr>
          <p:cNvPr id="13" name="Picture 12"/>
          <p:cNvPicPr/>
          <p:nvPr userDrawn="1"/>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98563" y="6047624"/>
            <a:ext cx="311045" cy="311045"/>
          </a:xfrm>
          <a:prstGeom prst="rect">
            <a:avLst/>
          </a:prstGeom>
        </p:spPr>
      </p:pic>
    </p:spTree>
    <p:extLst>
      <p:ext uri="{BB962C8B-B14F-4D97-AF65-F5344CB8AC3E}">
        <p14:creationId xmlns:p14="http://schemas.microsoft.com/office/powerpoint/2010/main" val="233427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11E55E-8F58-4779-A2BA-2C3674DF3649}" type="datetimeFigureOut">
              <a:rPr lang="en-US" smtClean="0"/>
              <a:t>9/30/2025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7AB898-7ABB-41FD-8433-8D2218E0D659}" type="slidenum">
              <a:rPr lang="en-US" smtClean="0"/>
              <a:t>‹#›</a:t>
            </a:fld>
            <a:endParaRPr lang="en-US"/>
          </a:p>
        </p:txBody>
      </p:sp>
    </p:spTree>
    <p:extLst>
      <p:ext uri="{BB962C8B-B14F-4D97-AF65-F5344CB8AC3E}">
        <p14:creationId xmlns:p14="http://schemas.microsoft.com/office/powerpoint/2010/main" val="1333308063"/>
      </p:ext>
    </p:extLst>
  </p:cSld>
  <p:clrMap bg1="lt1" tx1="dk1" bg2="lt2" tx2="dk2" accent1="accent1" accent2="accent2" accent3="accent3" accent4="accent4" accent5="accent5" accent6="accent6" hlink="hlink" folHlink="folHlink"/>
  <p:sldLayoutIdLst>
    <p:sldLayoutId id="2147483674" r:id="rId1"/>
    <p:sldLayoutId id="2147483681" r:id="rId2"/>
    <p:sldLayoutId id="2147483683" r:id="rId3"/>
    <p:sldLayoutId id="2147483661" r:id="rId4"/>
    <p:sldLayoutId id="2147483673" r:id="rId5"/>
    <p:sldLayoutId id="2147483662" r:id="rId6"/>
    <p:sldLayoutId id="2147483682" r:id="rId7"/>
    <p:sldLayoutId id="2147483664" r:id="rId8"/>
    <p:sldLayoutId id="2147483666" r:id="rId9"/>
    <p:sldLayoutId id="2147483667" r:id="rId10"/>
    <p:sldLayoutId id="2147483676" r:id="rId11"/>
    <p:sldLayoutId id="2147483677" r:id="rId12"/>
    <p:sldLayoutId id="2147483679" r:id="rId13"/>
    <p:sldLayoutId id="2147483680"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hyperlink" Target="https://shpllc.com/managed-care-resources/webinars/" TargetMode="External"/><Relationship Id="rId2" Type="http://schemas.openxmlformats.org/officeDocument/2006/relationships/hyperlink" Target="https://shpllc.com/contact/"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07B59-0492-40D7-8FC4-5FE3396734A7}"/>
              </a:ext>
            </a:extLst>
          </p:cNvPr>
          <p:cNvSpPr>
            <a:spLocks noGrp="1"/>
          </p:cNvSpPr>
          <p:nvPr>
            <p:ph type="ctrTitle"/>
          </p:nvPr>
        </p:nvSpPr>
        <p:spPr>
          <a:xfrm>
            <a:off x="1208462" y="-460995"/>
            <a:ext cx="10095807" cy="1322349"/>
          </a:xfrm>
        </p:spPr>
        <p:txBody>
          <a:bodyPr>
            <a:noAutofit/>
          </a:bodyPr>
          <a:lstStyle/>
          <a:p>
            <a:r>
              <a:rPr lang="en-US" sz="4800" dirty="0">
                <a:latin typeface="+mn-lt"/>
              </a:rPr>
              <a:t>Webinar: Turning Data Into Information</a:t>
            </a:r>
          </a:p>
        </p:txBody>
      </p:sp>
      <p:sp>
        <p:nvSpPr>
          <p:cNvPr id="3" name="Subtitle 2">
            <a:extLst>
              <a:ext uri="{FF2B5EF4-FFF2-40B4-BE49-F238E27FC236}">
                <a16:creationId xmlns:a16="http://schemas.microsoft.com/office/drawing/2014/main" id="{B3BDD3D6-4790-4ADA-B5F7-985170F1AB85}"/>
              </a:ext>
            </a:extLst>
          </p:cNvPr>
          <p:cNvSpPr>
            <a:spLocks noGrp="1"/>
          </p:cNvSpPr>
          <p:nvPr>
            <p:ph type="subTitle" idx="1"/>
          </p:nvPr>
        </p:nvSpPr>
        <p:spPr>
          <a:xfrm>
            <a:off x="380999" y="1915986"/>
            <a:ext cx="11430000" cy="3026028"/>
          </a:xfrm>
        </p:spPr>
        <p:txBody>
          <a:bodyPr>
            <a:normAutofit/>
          </a:bodyPr>
          <a:lstStyle/>
          <a:p>
            <a:endParaRPr lang="en-US" dirty="0"/>
          </a:p>
          <a:p>
            <a:r>
              <a:rPr lang="en-US" dirty="0"/>
              <a:t>You can ask a question at any time during the presentation in the chat       . </a:t>
            </a:r>
          </a:p>
          <a:p>
            <a:r>
              <a:rPr lang="en-US" dirty="0"/>
              <a:t>Or, if you wish to be unmuted, please raise your hand        &amp;        and a moderator will enable your microphone.</a:t>
            </a:r>
          </a:p>
          <a:p>
            <a:r>
              <a:rPr lang="en-US" dirty="0"/>
              <a:t>Additionally, under the menu         you can enable Live Captions and enable other Accessibility features.</a:t>
            </a:r>
          </a:p>
          <a:p>
            <a:endParaRPr lang="en-US" dirty="0"/>
          </a:p>
          <a:p>
            <a:endParaRPr lang="en-US" dirty="0"/>
          </a:p>
          <a:p>
            <a:endParaRPr lang="en-US" dirty="0"/>
          </a:p>
        </p:txBody>
      </p:sp>
      <p:pic>
        <p:nvPicPr>
          <p:cNvPr id="9" name="Picture 8">
            <a:extLst>
              <a:ext uri="{FF2B5EF4-FFF2-40B4-BE49-F238E27FC236}">
                <a16:creationId xmlns:a16="http://schemas.microsoft.com/office/drawing/2014/main" id="{EBBC50B1-2ED7-495B-9801-AE4380394B68}"/>
              </a:ext>
            </a:extLst>
          </p:cNvPr>
          <p:cNvPicPr>
            <a:picLocks noChangeAspect="1"/>
          </p:cNvPicPr>
          <p:nvPr/>
        </p:nvPicPr>
        <p:blipFill>
          <a:blip r:embed="rId3"/>
          <a:stretch>
            <a:fillRect/>
          </a:stretch>
        </p:blipFill>
        <p:spPr>
          <a:xfrm>
            <a:off x="2959276" y="4380711"/>
            <a:ext cx="6273445" cy="1013481"/>
          </a:xfrm>
          <a:prstGeom prst="rect">
            <a:avLst/>
          </a:prstGeom>
        </p:spPr>
      </p:pic>
      <p:sp>
        <p:nvSpPr>
          <p:cNvPr id="5" name="Subtitle 2">
            <a:extLst>
              <a:ext uri="{FF2B5EF4-FFF2-40B4-BE49-F238E27FC236}">
                <a16:creationId xmlns:a16="http://schemas.microsoft.com/office/drawing/2014/main" id="{310802DB-3591-476D-90AB-468C3F8493F3}"/>
              </a:ext>
            </a:extLst>
          </p:cNvPr>
          <p:cNvSpPr txBox="1">
            <a:spLocks/>
          </p:cNvSpPr>
          <p:nvPr/>
        </p:nvSpPr>
        <p:spPr>
          <a:xfrm>
            <a:off x="1208462" y="1018516"/>
            <a:ext cx="9144000" cy="714286"/>
          </a:xfrm>
          <a:prstGeom prst="rect">
            <a:avLst/>
          </a:prstGeom>
        </p:spPr>
        <p:txBody>
          <a:bodyPr vert="horz" lIns="91440" tIns="45720" rIns="91440" bIns="45720" rtlCol="0">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baseline="0">
                <a:solidFill>
                  <a:schemeClr val="tx1"/>
                </a:solidFill>
                <a:latin typeface="+mj-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fontAlgn="auto">
              <a:spcAft>
                <a:spcPts val="0"/>
              </a:spcAft>
            </a:pPr>
            <a:r>
              <a:rPr lang="en-US" sz="2400" dirty="0"/>
              <a:t>We will begin shortly.</a:t>
            </a:r>
          </a:p>
          <a:p>
            <a:pPr fontAlgn="auto">
              <a:spcAft>
                <a:spcPts val="0"/>
              </a:spcAft>
            </a:pPr>
            <a:r>
              <a:rPr lang="en-US" sz="2400" b="1" i="1" dirty="0">
                <a:solidFill>
                  <a:srgbClr val="FF0000"/>
                </a:solidFill>
              </a:rPr>
              <a:t>The webinar will be recorded and uploaded to our website shortly.</a:t>
            </a:r>
          </a:p>
        </p:txBody>
      </p:sp>
      <p:sp>
        <p:nvSpPr>
          <p:cNvPr id="4" name="Oval 3">
            <a:extLst>
              <a:ext uri="{FF2B5EF4-FFF2-40B4-BE49-F238E27FC236}">
                <a16:creationId xmlns:a16="http://schemas.microsoft.com/office/drawing/2014/main" id="{24765B98-D4C8-41E0-ABD4-410A7AEAF764}"/>
              </a:ext>
            </a:extLst>
          </p:cNvPr>
          <p:cNvSpPr/>
          <p:nvPr/>
        </p:nvSpPr>
        <p:spPr>
          <a:xfrm>
            <a:off x="10200062" y="2363928"/>
            <a:ext cx="304800" cy="304800"/>
          </a:xfrm>
          <a:prstGeom prst="ellipse">
            <a:avLst/>
          </a:prstGeom>
          <a:solidFill>
            <a:srgbClr val="DE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7" name="Oval 6">
            <a:extLst>
              <a:ext uri="{FF2B5EF4-FFF2-40B4-BE49-F238E27FC236}">
                <a16:creationId xmlns:a16="http://schemas.microsoft.com/office/drawing/2014/main" id="{AF371E03-738B-4829-AB02-921A64EFF8B6}"/>
              </a:ext>
            </a:extLst>
          </p:cNvPr>
          <p:cNvSpPr/>
          <p:nvPr/>
        </p:nvSpPr>
        <p:spPr>
          <a:xfrm>
            <a:off x="7114078" y="2811396"/>
            <a:ext cx="304800" cy="304800"/>
          </a:xfrm>
          <a:prstGeom prst="ellipse">
            <a:avLst/>
          </a:prstGeom>
          <a:solidFill>
            <a:srgbClr val="DE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8" name="Oval 7">
            <a:extLst>
              <a:ext uri="{FF2B5EF4-FFF2-40B4-BE49-F238E27FC236}">
                <a16:creationId xmlns:a16="http://schemas.microsoft.com/office/drawing/2014/main" id="{25DCDDB7-FE58-4DC7-9FEC-945CF934109E}"/>
              </a:ext>
            </a:extLst>
          </p:cNvPr>
          <p:cNvSpPr/>
          <p:nvPr/>
        </p:nvSpPr>
        <p:spPr>
          <a:xfrm>
            <a:off x="7868112" y="2839552"/>
            <a:ext cx="287482" cy="304800"/>
          </a:xfrm>
          <a:prstGeom prst="ellipse">
            <a:avLst/>
          </a:prstGeom>
          <a:solidFill>
            <a:srgbClr val="DE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0" name="Oval 9">
            <a:extLst>
              <a:ext uri="{FF2B5EF4-FFF2-40B4-BE49-F238E27FC236}">
                <a16:creationId xmlns:a16="http://schemas.microsoft.com/office/drawing/2014/main" id="{78C0D21F-8424-4E03-814A-EFFC4AD11FD1}"/>
              </a:ext>
            </a:extLst>
          </p:cNvPr>
          <p:cNvSpPr/>
          <p:nvPr/>
        </p:nvSpPr>
        <p:spPr>
          <a:xfrm>
            <a:off x="4904394" y="3659086"/>
            <a:ext cx="287482" cy="304800"/>
          </a:xfrm>
          <a:prstGeom prst="ellipse">
            <a:avLst/>
          </a:prstGeom>
          <a:solidFill>
            <a:srgbClr val="DE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Tree>
    <p:extLst>
      <p:ext uri="{BB962C8B-B14F-4D97-AF65-F5344CB8AC3E}">
        <p14:creationId xmlns:p14="http://schemas.microsoft.com/office/powerpoint/2010/main" val="273937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9ED8226-E8C1-4EB1-8F3E-21E13C9E4D44}"/>
              </a:ext>
            </a:extLst>
          </p:cNvPr>
          <p:cNvPicPr>
            <a:picLocks noChangeAspect="1"/>
          </p:cNvPicPr>
          <p:nvPr/>
        </p:nvPicPr>
        <p:blipFill rotWithShape="1">
          <a:blip r:embed="rId3"/>
          <a:srcRect b="16364"/>
          <a:stretch/>
        </p:blipFill>
        <p:spPr>
          <a:xfrm>
            <a:off x="-1" y="-1237674"/>
            <a:ext cx="12192000" cy="6797964"/>
          </a:xfrm>
          <a:prstGeom prst="rect">
            <a:avLst/>
          </a:prstGeom>
        </p:spPr>
      </p:pic>
      <p:sp>
        <p:nvSpPr>
          <p:cNvPr id="4" name="Content Placeholder 3"/>
          <p:cNvSpPr>
            <a:spLocks noGrp="1"/>
          </p:cNvSpPr>
          <p:nvPr>
            <p:ph type="subTitle" idx="1"/>
          </p:nvPr>
        </p:nvSpPr>
        <p:spPr/>
        <p:txBody>
          <a:bodyPr vert="horz" lIns="91440" tIns="45720" rIns="91440" bIns="45720" numCol="1" rtlCol="0" anchor="t">
            <a:noAutofit/>
          </a:bodyPr>
          <a:lstStyle/>
          <a:p>
            <a:pPr lvl="3"/>
            <a:endParaRPr lang="en-US" sz="1400"/>
          </a:p>
          <a:p>
            <a:pPr lvl="3"/>
            <a:endParaRPr lang="en-US" sz="1400"/>
          </a:p>
        </p:txBody>
      </p:sp>
      <p:sp>
        <p:nvSpPr>
          <p:cNvPr id="9" name="Rectangle 8">
            <a:extLst>
              <a:ext uri="{FF2B5EF4-FFF2-40B4-BE49-F238E27FC236}">
                <a16:creationId xmlns:a16="http://schemas.microsoft.com/office/drawing/2014/main" id="{3C74FD23-064D-4FF2-ACE2-389574B141C5}"/>
              </a:ext>
            </a:extLst>
          </p:cNvPr>
          <p:cNvSpPr/>
          <p:nvPr/>
        </p:nvSpPr>
        <p:spPr>
          <a:xfrm>
            <a:off x="-1" y="2468869"/>
            <a:ext cx="12191999" cy="1260197"/>
          </a:xfrm>
          <a:prstGeom prst="rect">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C067E48E-15A5-48E3-A78D-C3F51454DCF1}"/>
              </a:ext>
            </a:extLst>
          </p:cNvPr>
          <p:cNvSpPr txBox="1">
            <a:spLocks/>
          </p:cNvSpPr>
          <p:nvPr/>
        </p:nvSpPr>
        <p:spPr>
          <a:xfrm>
            <a:off x="2732828" y="2700059"/>
            <a:ext cx="6726343" cy="7978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accent1">
                    <a:lumMod val="75000"/>
                  </a:schemeClr>
                </a:solidFill>
                <a:latin typeface="+mj-lt"/>
                <a:ea typeface="+mj-ea"/>
                <a:cs typeface="+mj-cs"/>
              </a:defRPr>
            </a:lvl1pPr>
          </a:lstStyle>
          <a:p>
            <a:r>
              <a:rPr lang="en-US" sz="3600" b="1" dirty="0">
                <a:solidFill>
                  <a:schemeClr val="accent1"/>
                </a:solidFill>
              </a:rPr>
              <a:t>Revenue Cycle</a:t>
            </a:r>
          </a:p>
        </p:txBody>
      </p:sp>
    </p:spTree>
    <p:extLst>
      <p:ext uri="{BB962C8B-B14F-4D97-AF65-F5344CB8AC3E}">
        <p14:creationId xmlns:p14="http://schemas.microsoft.com/office/powerpoint/2010/main" val="2666298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F5D258-C23F-DA4C-16C2-B30E808849A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4DC19A-5FF5-305E-095E-1C0D77CF6FBB}"/>
              </a:ext>
            </a:extLst>
          </p:cNvPr>
          <p:cNvSpPr>
            <a:spLocks noGrp="1"/>
          </p:cNvSpPr>
          <p:nvPr>
            <p:ph type="title"/>
          </p:nvPr>
        </p:nvSpPr>
        <p:spPr>
          <a:xfrm>
            <a:off x="132027" y="0"/>
            <a:ext cx="8729339" cy="1018552"/>
          </a:xfrm>
        </p:spPr>
        <p:txBody>
          <a:bodyPr>
            <a:normAutofit/>
          </a:bodyPr>
          <a:lstStyle/>
          <a:p>
            <a:r>
              <a:rPr lang="en-US" dirty="0"/>
              <a:t>Volume Snapshot</a:t>
            </a:r>
          </a:p>
        </p:txBody>
      </p:sp>
      <p:pic>
        <p:nvPicPr>
          <p:cNvPr id="4" name="Picture 3">
            <a:extLst>
              <a:ext uri="{FF2B5EF4-FFF2-40B4-BE49-F238E27FC236}">
                <a16:creationId xmlns:a16="http://schemas.microsoft.com/office/drawing/2014/main" id="{00C66627-9BD8-A069-204C-60168ADB2E78}"/>
              </a:ext>
            </a:extLst>
          </p:cNvPr>
          <p:cNvPicPr>
            <a:picLocks noChangeAspect="1"/>
          </p:cNvPicPr>
          <p:nvPr/>
        </p:nvPicPr>
        <p:blipFill>
          <a:blip r:embed="rId2"/>
          <a:stretch>
            <a:fillRect/>
          </a:stretch>
        </p:blipFill>
        <p:spPr>
          <a:xfrm>
            <a:off x="132027" y="1368280"/>
            <a:ext cx="10868025" cy="2809875"/>
          </a:xfrm>
          <a:prstGeom prst="rect">
            <a:avLst/>
          </a:prstGeom>
        </p:spPr>
      </p:pic>
      <p:sp>
        <p:nvSpPr>
          <p:cNvPr id="2" name="TextBox 1">
            <a:extLst>
              <a:ext uri="{FF2B5EF4-FFF2-40B4-BE49-F238E27FC236}">
                <a16:creationId xmlns:a16="http://schemas.microsoft.com/office/drawing/2014/main" id="{16162466-8D83-C804-961F-8660999EB1D0}"/>
              </a:ext>
            </a:extLst>
          </p:cNvPr>
          <p:cNvSpPr txBox="1"/>
          <p:nvPr/>
        </p:nvSpPr>
        <p:spPr>
          <a:xfrm>
            <a:off x="1003677" y="4255303"/>
            <a:ext cx="9753726" cy="1477328"/>
          </a:xfrm>
          <a:prstGeom prst="rect">
            <a:avLst/>
          </a:prstGeom>
          <a:noFill/>
        </p:spPr>
        <p:txBody>
          <a:bodyPr wrap="square" rtlCol="0">
            <a:spAutoFit/>
          </a:bodyPr>
          <a:lstStyle/>
          <a:p>
            <a:pPr marL="285750" indent="-285750">
              <a:buFontTx/>
              <a:buChar char="-"/>
            </a:pPr>
            <a:r>
              <a:rPr lang="en-US" dirty="0"/>
              <a:t>Comparing % of Medicare for current vs. baseline period by surgeon. </a:t>
            </a:r>
          </a:p>
          <a:p>
            <a:pPr marL="285750" indent="-285750">
              <a:buFontTx/>
              <a:buChar char="-"/>
            </a:pPr>
            <a:r>
              <a:rPr lang="en-US" dirty="0"/>
              <a:t>Arraying with payer mix (and overall change of payer mix to explain YOY differences.</a:t>
            </a:r>
          </a:p>
          <a:p>
            <a:pPr marL="285750" indent="-285750">
              <a:buFontTx/>
              <a:buChar char="-"/>
            </a:pPr>
            <a:r>
              <a:rPr lang="en-US" dirty="0"/>
              <a:t>Also, seeking to understand provider vs. provider reimbursement differences (as shown above).</a:t>
            </a:r>
          </a:p>
          <a:p>
            <a:pPr marL="285750" indent="-285750">
              <a:buFontTx/>
              <a:buChar char="-"/>
            </a:pPr>
            <a:r>
              <a:rPr lang="en-US" b="1" i="1" u="sng" dirty="0"/>
              <a:t>Almost all revenue cycle trending needs to be date of service based based to be meaningful. Transaction based not generally helpful. </a:t>
            </a:r>
            <a:r>
              <a:rPr lang="en-US" u="sng" dirty="0"/>
              <a:t> </a:t>
            </a:r>
          </a:p>
        </p:txBody>
      </p:sp>
    </p:spTree>
    <p:extLst>
      <p:ext uri="{BB962C8B-B14F-4D97-AF65-F5344CB8AC3E}">
        <p14:creationId xmlns:p14="http://schemas.microsoft.com/office/powerpoint/2010/main" val="582625613"/>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624047-15D9-A2A6-C12F-9058B2F93F4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7A37BDC-D033-D2A5-1FC2-734D3DDD48FC}"/>
              </a:ext>
            </a:extLst>
          </p:cNvPr>
          <p:cNvSpPr>
            <a:spLocks noGrp="1"/>
          </p:cNvSpPr>
          <p:nvPr>
            <p:ph type="title"/>
          </p:nvPr>
        </p:nvSpPr>
        <p:spPr>
          <a:xfrm>
            <a:off x="0" y="164592"/>
            <a:ext cx="12059973" cy="1018552"/>
          </a:xfrm>
        </p:spPr>
        <p:txBody>
          <a:bodyPr>
            <a:normAutofit fontScale="90000"/>
          </a:bodyPr>
          <a:lstStyle/>
          <a:p>
            <a:r>
              <a:rPr lang="en-US" dirty="0"/>
              <a:t>Overall Analysis of Resolved Claims by </a:t>
            </a:r>
            <a:br>
              <a:rPr lang="en-US" dirty="0"/>
            </a:br>
            <a:r>
              <a:rPr lang="en-US" dirty="0"/>
              <a:t>Financial Class/Payer</a:t>
            </a:r>
          </a:p>
        </p:txBody>
      </p:sp>
      <p:pic>
        <p:nvPicPr>
          <p:cNvPr id="4" name="Picture 3">
            <a:extLst>
              <a:ext uri="{FF2B5EF4-FFF2-40B4-BE49-F238E27FC236}">
                <a16:creationId xmlns:a16="http://schemas.microsoft.com/office/drawing/2014/main" id="{8752F834-9869-CCE1-25D8-CC8C4346F4EC}"/>
              </a:ext>
            </a:extLst>
          </p:cNvPr>
          <p:cNvPicPr>
            <a:picLocks noChangeAspect="1"/>
          </p:cNvPicPr>
          <p:nvPr/>
        </p:nvPicPr>
        <p:blipFill>
          <a:blip r:embed="rId3"/>
          <a:stretch>
            <a:fillRect/>
          </a:stretch>
        </p:blipFill>
        <p:spPr>
          <a:xfrm>
            <a:off x="501505" y="1533237"/>
            <a:ext cx="10487025" cy="3200400"/>
          </a:xfrm>
          <a:prstGeom prst="rect">
            <a:avLst/>
          </a:prstGeom>
        </p:spPr>
      </p:pic>
      <p:sp>
        <p:nvSpPr>
          <p:cNvPr id="2" name="TextBox 1">
            <a:extLst>
              <a:ext uri="{FF2B5EF4-FFF2-40B4-BE49-F238E27FC236}">
                <a16:creationId xmlns:a16="http://schemas.microsoft.com/office/drawing/2014/main" id="{D268D30E-508E-DCA0-B447-6D736A79E5C1}"/>
              </a:ext>
            </a:extLst>
          </p:cNvPr>
          <p:cNvSpPr txBox="1"/>
          <p:nvPr/>
        </p:nvSpPr>
        <p:spPr>
          <a:xfrm>
            <a:off x="1035857" y="5001597"/>
            <a:ext cx="9418320" cy="646331"/>
          </a:xfrm>
          <a:prstGeom prst="rect">
            <a:avLst/>
          </a:prstGeom>
          <a:noFill/>
        </p:spPr>
        <p:txBody>
          <a:bodyPr wrap="square" rtlCol="0">
            <a:spAutoFit/>
          </a:bodyPr>
          <a:lstStyle/>
          <a:p>
            <a:pPr marL="285750" indent="-285750">
              <a:buFontTx/>
              <a:buChar char="-"/>
            </a:pPr>
            <a:r>
              <a:rPr lang="en-US" dirty="0"/>
              <a:t>Snapshot of reimbursement/collections (both insurance and patient) by payer. </a:t>
            </a:r>
          </a:p>
          <a:p>
            <a:pPr marL="285750" indent="-285750">
              <a:buFontTx/>
              <a:buChar char="-"/>
            </a:pPr>
            <a:r>
              <a:rPr lang="en-US" dirty="0"/>
              <a:t>Serves as a bit of a reference to understand charge based payer mix vs. collections based. </a:t>
            </a:r>
          </a:p>
        </p:txBody>
      </p:sp>
    </p:spTree>
    <p:extLst>
      <p:ext uri="{BB962C8B-B14F-4D97-AF65-F5344CB8AC3E}">
        <p14:creationId xmlns:p14="http://schemas.microsoft.com/office/powerpoint/2010/main" val="104019576"/>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DA6646-10C4-F49C-1A92-850BA841C23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935E9DE-CC05-64CE-A3AF-0ECEF94EBE34}"/>
              </a:ext>
            </a:extLst>
          </p:cNvPr>
          <p:cNvSpPr>
            <a:spLocks noGrp="1"/>
          </p:cNvSpPr>
          <p:nvPr>
            <p:ph type="title"/>
          </p:nvPr>
        </p:nvSpPr>
        <p:spPr>
          <a:xfrm>
            <a:off x="132027" y="0"/>
            <a:ext cx="9469173" cy="1018552"/>
          </a:xfrm>
        </p:spPr>
        <p:txBody>
          <a:bodyPr>
            <a:normAutofit/>
          </a:bodyPr>
          <a:lstStyle/>
          <a:p>
            <a:r>
              <a:rPr lang="en-US" dirty="0"/>
              <a:t>Payer Snapshot</a:t>
            </a:r>
          </a:p>
        </p:txBody>
      </p:sp>
      <p:pic>
        <p:nvPicPr>
          <p:cNvPr id="4" name="Picture 3">
            <a:extLst>
              <a:ext uri="{FF2B5EF4-FFF2-40B4-BE49-F238E27FC236}">
                <a16:creationId xmlns:a16="http://schemas.microsoft.com/office/drawing/2014/main" id="{FDC2ED48-8013-4186-A4CD-8C4E56B21B7F}"/>
              </a:ext>
            </a:extLst>
          </p:cNvPr>
          <p:cNvPicPr>
            <a:picLocks noChangeAspect="1"/>
          </p:cNvPicPr>
          <p:nvPr/>
        </p:nvPicPr>
        <p:blipFill>
          <a:blip r:embed="rId2"/>
          <a:stretch>
            <a:fillRect/>
          </a:stretch>
        </p:blipFill>
        <p:spPr>
          <a:xfrm>
            <a:off x="218049" y="1284818"/>
            <a:ext cx="11847943" cy="3499618"/>
          </a:xfrm>
          <a:prstGeom prst="rect">
            <a:avLst/>
          </a:prstGeom>
        </p:spPr>
      </p:pic>
      <p:sp>
        <p:nvSpPr>
          <p:cNvPr id="7" name="Oval 6">
            <a:extLst>
              <a:ext uri="{FF2B5EF4-FFF2-40B4-BE49-F238E27FC236}">
                <a16:creationId xmlns:a16="http://schemas.microsoft.com/office/drawing/2014/main" id="{472937C4-3263-17AC-971A-823D027F9E83}"/>
              </a:ext>
            </a:extLst>
          </p:cNvPr>
          <p:cNvSpPr/>
          <p:nvPr/>
        </p:nvSpPr>
        <p:spPr>
          <a:xfrm>
            <a:off x="8852170" y="2928026"/>
            <a:ext cx="622570" cy="389795"/>
          </a:xfrm>
          <a:prstGeom prst="ellipse">
            <a:avLst/>
          </a:prstGeom>
          <a:noFill/>
          <a:ln w="349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7AA7F5F-2833-759B-0FFF-C8F1F1DCFB3B}"/>
              </a:ext>
            </a:extLst>
          </p:cNvPr>
          <p:cNvSpPr txBox="1"/>
          <p:nvPr/>
        </p:nvSpPr>
        <p:spPr>
          <a:xfrm>
            <a:off x="1314459" y="4784436"/>
            <a:ext cx="10751533" cy="923330"/>
          </a:xfrm>
          <a:prstGeom prst="rect">
            <a:avLst/>
          </a:prstGeom>
          <a:noFill/>
        </p:spPr>
        <p:txBody>
          <a:bodyPr wrap="none" rtlCol="0">
            <a:spAutoFit/>
          </a:bodyPr>
          <a:lstStyle/>
          <a:p>
            <a:pPr marL="285750" indent="-285750">
              <a:buFontTx/>
              <a:buChar char="-"/>
            </a:pPr>
            <a:r>
              <a:rPr lang="en-US" dirty="0"/>
              <a:t>Snapshot of relative reimbursement, % of allowable collected, and zero paid claims by payer.</a:t>
            </a:r>
          </a:p>
          <a:p>
            <a:pPr marL="285750" indent="-285750">
              <a:buFontTx/>
              <a:buChar char="-"/>
            </a:pPr>
            <a:r>
              <a:rPr lang="en-US" dirty="0"/>
              <a:t>Serves as quasi-underpayment analysis for % of Medicare based agreements. Typically, MA and ACA products.</a:t>
            </a:r>
          </a:p>
          <a:p>
            <a:pPr marL="285750" indent="-285750">
              <a:buFontTx/>
              <a:buChar char="-"/>
            </a:pPr>
            <a:r>
              <a:rPr lang="en-US" b="1" i="1" dirty="0"/>
              <a:t>Why is provider 1 getting paid so much better than the others?  What is relative zero pay % by payer?</a:t>
            </a:r>
          </a:p>
        </p:txBody>
      </p:sp>
    </p:spTree>
    <p:extLst>
      <p:ext uri="{BB962C8B-B14F-4D97-AF65-F5344CB8AC3E}">
        <p14:creationId xmlns:p14="http://schemas.microsoft.com/office/powerpoint/2010/main" val="3644857660"/>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93339F-BA4D-5DB9-22B4-27A72F53158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7163BC3-8427-B265-0FD2-E58E7675CE6C}"/>
              </a:ext>
            </a:extLst>
          </p:cNvPr>
          <p:cNvSpPr>
            <a:spLocks noGrp="1"/>
          </p:cNvSpPr>
          <p:nvPr>
            <p:ph type="title"/>
          </p:nvPr>
        </p:nvSpPr>
        <p:spPr>
          <a:xfrm>
            <a:off x="132027" y="0"/>
            <a:ext cx="8729339" cy="1018552"/>
          </a:xfrm>
        </p:spPr>
        <p:txBody>
          <a:bodyPr>
            <a:normAutofit/>
          </a:bodyPr>
          <a:lstStyle/>
          <a:p>
            <a:r>
              <a:rPr lang="en-US" dirty="0"/>
              <a:t>Monitor Days in AR by Payer</a:t>
            </a:r>
          </a:p>
        </p:txBody>
      </p:sp>
      <p:pic>
        <p:nvPicPr>
          <p:cNvPr id="7" name="Picture 6">
            <a:extLst>
              <a:ext uri="{FF2B5EF4-FFF2-40B4-BE49-F238E27FC236}">
                <a16:creationId xmlns:a16="http://schemas.microsoft.com/office/drawing/2014/main" id="{F1AF8404-CE02-49E8-F87D-560D6183E2CE}"/>
              </a:ext>
            </a:extLst>
          </p:cNvPr>
          <p:cNvPicPr>
            <a:picLocks noChangeAspect="1"/>
          </p:cNvPicPr>
          <p:nvPr/>
        </p:nvPicPr>
        <p:blipFill>
          <a:blip r:embed="rId3"/>
          <a:stretch>
            <a:fillRect/>
          </a:stretch>
        </p:blipFill>
        <p:spPr>
          <a:xfrm>
            <a:off x="678426" y="892993"/>
            <a:ext cx="8026057" cy="4267270"/>
          </a:xfrm>
          <a:prstGeom prst="rect">
            <a:avLst/>
          </a:prstGeom>
        </p:spPr>
      </p:pic>
      <p:cxnSp>
        <p:nvCxnSpPr>
          <p:cNvPr id="10" name="Straight Arrow Connector 9">
            <a:extLst>
              <a:ext uri="{FF2B5EF4-FFF2-40B4-BE49-F238E27FC236}">
                <a16:creationId xmlns:a16="http://schemas.microsoft.com/office/drawing/2014/main" id="{6E25CCC4-319F-5C9E-913A-D909AC455C07}"/>
              </a:ext>
            </a:extLst>
          </p:cNvPr>
          <p:cNvCxnSpPr/>
          <p:nvPr/>
        </p:nvCxnSpPr>
        <p:spPr>
          <a:xfrm flipV="1">
            <a:off x="8635875" y="3549222"/>
            <a:ext cx="1329784" cy="692727"/>
          </a:xfrm>
          <a:prstGeom prst="straightConnector1">
            <a:avLst/>
          </a:prstGeom>
          <a:ln w="3175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192F57B-DEEC-9FDB-B2D7-359EBF41B615}"/>
              </a:ext>
            </a:extLst>
          </p:cNvPr>
          <p:cNvCxnSpPr/>
          <p:nvPr/>
        </p:nvCxnSpPr>
        <p:spPr>
          <a:xfrm flipV="1">
            <a:off x="8670179" y="4095851"/>
            <a:ext cx="1329784" cy="692727"/>
          </a:xfrm>
          <a:prstGeom prst="straightConnector1">
            <a:avLst/>
          </a:prstGeom>
          <a:ln w="3175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4B4FEE1D-B5C3-572A-DB2E-150B5ECF0D4D}"/>
              </a:ext>
            </a:extLst>
          </p:cNvPr>
          <p:cNvPicPr>
            <a:picLocks noChangeAspect="1"/>
          </p:cNvPicPr>
          <p:nvPr/>
        </p:nvPicPr>
        <p:blipFill>
          <a:blip r:embed="rId4"/>
          <a:stretch>
            <a:fillRect/>
          </a:stretch>
        </p:blipFill>
        <p:spPr>
          <a:xfrm>
            <a:off x="8452173" y="2544214"/>
            <a:ext cx="1444877" cy="804742"/>
          </a:xfrm>
          <a:prstGeom prst="rect">
            <a:avLst/>
          </a:prstGeom>
        </p:spPr>
      </p:pic>
      <p:sp>
        <p:nvSpPr>
          <p:cNvPr id="2" name="TextBox 1">
            <a:extLst>
              <a:ext uri="{FF2B5EF4-FFF2-40B4-BE49-F238E27FC236}">
                <a16:creationId xmlns:a16="http://schemas.microsoft.com/office/drawing/2014/main" id="{EBC4316E-8677-8850-34A3-82E88DC166F4}"/>
              </a:ext>
            </a:extLst>
          </p:cNvPr>
          <p:cNvSpPr txBox="1"/>
          <p:nvPr/>
        </p:nvSpPr>
        <p:spPr>
          <a:xfrm>
            <a:off x="296943" y="4971913"/>
            <a:ext cx="10298198" cy="923330"/>
          </a:xfrm>
          <a:prstGeom prst="rect">
            <a:avLst/>
          </a:prstGeom>
          <a:noFill/>
        </p:spPr>
        <p:txBody>
          <a:bodyPr wrap="square" rtlCol="0">
            <a:spAutoFit/>
          </a:bodyPr>
          <a:lstStyle/>
          <a:p>
            <a:pPr marL="285750" indent="-285750">
              <a:buFontTx/>
              <a:buChar char="-"/>
            </a:pPr>
            <a:r>
              <a:rPr lang="en-US" b="1" i="1" dirty="0"/>
              <a:t>Typically, overall days in AR is known number, but not by payer. </a:t>
            </a:r>
          </a:p>
          <a:p>
            <a:pPr marL="285750" indent="-285750">
              <a:buFontTx/>
              <a:buChar char="-"/>
            </a:pPr>
            <a:r>
              <a:rPr lang="en-US" dirty="0"/>
              <a:t>Seeking to identify outliers that slow pay in general or excessive medical requests, etc. drive up relative days in AR. </a:t>
            </a:r>
            <a:r>
              <a:rPr lang="en-US" b="1" i="1" dirty="0"/>
              <a:t>For example, UHC and Other Commercial tend to be terrible……</a:t>
            </a:r>
          </a:p>
        </p:txBody>
      </p:sp>
    </p:spTree>
    <p:extLst>
      <p:ext uri="{BB962C8B-B14F-4D97-AF65-F5344CB8AC3E}">
        <p14:creationId xmlns:p14="http://schemas.microsoft.com/office/powerpoint/2010/main" val="291231930"/>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87F492-22BA-7688-E4EF-5CB093168E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F54FB5D-4CEF-2BA1-634E-906360282D37}"/>
              </a:ext>
            </a:extLst>
          </p:cNvPr>
          <p:cNvSpPr>
            <a:spLocks noGrp="1"/>
          </p:cNvSpPr>
          <p:nvPr>
            <p:ph type="title"/>
          </p:nvPr>
        </p:nvSpPr>
        <p:spPr>
          <a:xfrm>
            <a:off x="132026" y="-116096"/>
            <a:ext cx="11636301" cy="1018552"/>
          </a:xfrm>
        </p:spPr>
        <p:txBody>
          <a:bodyPr>
            <a:normAutofit/>
          </a:bodyPr>
          <a:lstStyle/>
          <a:p>
            <a:r>
              <a:rPr lang="en-US" sz="4000" dirty="0"/>
              <a:t>Monitoring Collections/Encounter/Payer Trended</a:t>
            </a:r>
          </a:p>
        </p:txBody>
      </p:sp>
      <p:pic>
        <p:nvPicPr>
          <p:cNvPr id="4" name="Picture 3">
            <a:extLst>
              <a:ext uri="{FF2B5EF4-FFF2-40B4-BE49-F238E27FC236}">
                <a16:creationId xmlns:a16="http://schemas.microsoft.com/office/drawing/2014/main" id="{1ED1D3C3-8217-3F15-E285-97685FF1F547}"/>
              </a:ext>
            </a:extLst>
          </p:cNvPr>
          <p:cNvPicPr>
            <a:picLocks noChangeAspect="1"/>
          </p:cNvPicPr>
          <p:nvPr/>
        </p:nvPicPr>
        <p:blipFill>
          <a:blip r:embed="rId2"/>
          <a:stretch>
            <a:fillRect/>
          </a:stretch>
        </p:blipFill>
        <p:spPr>
          <a:xfrm>
            <a:off x="548640" y="807234"/>
            <a:ext cx="10893342" cy="4169262"/>
          </a:xfrm>
          <a:prstGeom prst="rect">
            <a:avLst/>
          </a:prstGeom>
        </p:spPr>
      </p:pic>
      <p:sp>
        <p:nvSpPr>
          <p:cNvPr id="2" name="TextBox 1">
            <a:extLst>
              <a:ext uri="{FF2B5EF4-FFF2-40B4-BE49-F238E27FC236}">
                <a16:creationId xmlns:a16="http://schemas.microsoft.com/office/drawing/2014/main" id="{0FBF93EC-0D90-4A05-3EEA-AF55A128BABE}"/>
              </a:ext>
            </a:extLst>
          </p:cNvPr>
          <p:cNvSpPr txBox="1"/>
          <p:nvPr/>
        </p:nvSpPr>
        <p:spPr>
          <a:xfrm>
            <a:off x="379957" y="4976496"/>
            <a:ext cx="11140440" cy="923330"/>
          </a:xfrm>
          <a:prstGeom prst="rect">
            <a:avLst/>
          </a:prstGeom>
          <a:noFill/>
        </p:spPr>
        <p:txBody>
          <a:bodyPr wrap="square" rtlCol="0">
            <a:spAutoFit/>
          </a:bodyPr>
          <a:lstStyle/>
          <a:p>
            <a:pPr marL="285750" indent="-285750">
              <a:buFontTx/>
              <a:buChar char="-"/>
            </a:pPr>
            <a:r>
              <a:rPr lang="en-US" dirty="0"/>
              <a:t>Looking for payer level increases or drops in cash/case/payer over time. Either to validate negotiation/escalation increase or payer games.</a:t>
            </a:r>
          </a:p>
          <a:p>
            <a:pPr marL="285750" indent="-285750">
              <a:buFontTx/>
              <a:buChar char="-"/>
            </a:pPr>
            <a:r>
              <a:rPr lang="en-US" b="1" i="1" dirty="0"/>
              <a:t>Must be date of service based to be meaningful. Transaction based not generally helpful. </a:t>
            </a:r>
          </a:p>
        </p:txBody>
      </p:sp>
    </p:spTree>
    <p:extLst>
      <p:ext uri="{BB962C8B-B14F-4D97-AF65-F5344CB8AC3E}">
        <p14:creationId xmlns:p14="http://schemas.microsoft.com/office/powerpoint/2010/main" val="508132879"/>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A2E0CE-A182-086B-23A3-643028FD03B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9FB3A07-61C8-6521-6F49-6D2F5F3E9625}"/>
              </a:ext>
            </a:extLst>
          </p:cNvPr>
          <p:cNvSpPr>
            <a:spLocks noGrp="1"/>
          </p:cNvSpPr>
          <p:nvPr>
            <p:ph type="title"/>
          </p:nvPr>
        </p:nvSpPr>
        <p:spPr>
          <a:xfrm>
            <a:off x="132027" y="0"/>
            <a:ext cx="8729339" cy="1018552"/>
          </a:xfrm>
        </p:spPr>
        <p:txBody>
          <a:bodyPr>
            <a:normAutofit/>
          </a:bodyPr>
          <a:lstStyle/>
          <a:p>
            <a:r>
              <a:rPr lang="en-US" dirty="0"/>
              <a:t>Patient Liability Collections Analysis</a:t>
            </a:r>
          </a:p>
        </p:txBody>
      </p:sp>
      <p:pic>
        <p:nvPicPr>
          <p:cNvPr id="5" name="Picture 4">
            <a:extLst>
              <a:ext uri="{FF2B5EF4-FFF2-40B4-BE49-F238E27FC236}">
                <a16:creationId xmlns:a16="http://schemas.microsoft.com/office/drawing/2014/main" id="{4F8E73E5-5E80-D5FD-591F-3150948B7395}"/>
              </a:ext>
            </a:extLst>
          </p:cNvPr>
          <p:cNvPicPr>
            <a:picLocks noChangeAspect="1"/>
          </p:cNvPicPr>
          <p:nvPr/>
        </p:nvPicPr>
        <p:blipFill>
          <a:blip r:embed="rId2"/>
          <a:stretch>
            <a:fillRect/>
          </a:stretch>
        </p:blipFill>
        <p:spPr>
          <a:xfrm>
            <a:off x="693724" y="828703"/>
            <a:ext cx="10024013" cy="4156653"/>
          </a:xfrm>
          <a:prstGeom prst="rect">
            <a:avLst/>
          </a:prstGeom>
        </p:spPr>
      </p:pic>
      <p:pic>
        <p:nvPicPr>
          <p:cNvPr id="2" name="Picture 1">
            <a:extLst>
              <a:ext uri="{FF2B5EF4-FFF2-40B4-BE49-F238E27FC236}">
                <a16:creationId xmlns:a16="http://schemas.microsoft.com/office/drawing/2014/main" id="{9AE63F1C-D49E-2A8B-084E-E7400C5F0042}"/>
              </a:ext>
            </a:extLst>
          </p:cNvPr>
          <p:cNvPicPr>
            <a:picLocks noChangeAspect="1"/>
          </p:cNvPicPr>
          <p:nvPr/>
        </p:nvPicPr>
        <p:blipFill>
          <a:blip r:embed="rId3"/>
          <a:stretch>
            <a:fillRect/>
          </a:stretch>
        </p:blipFill>
        <p:spPr>
          <a:xfrm>
            <a:off x="3724056" y="3001275"/>
            <a:ext cx="772640" cy="1191007"/>
          </a:xfrm>
          <a:prstGeom prst="rect">
            <a:avLst/>
          </a:prstGeom>
        </p:spPr>
      </p:pic>
      <p:pic>
        <p:nvPicPr>
          <p:cNvPr id="4" name="Picture 3">
            <a:extLst>
              <a:ext uri="{FF2B5EF4-FFF2-40B4-BE49-F238E27FC236}">
                <a16:creationId xmlns:a16="http://schemas.microsoft.com/office/drawing/2014/main" id="{16B6272C-D7D2-8719-CF0E-227EEFFBD6B3}"/>
              </a:ext>
            </a:extLst>
          </p:cNvPr>
          <p:cNvPicPr>
            <a:picLocks noChangeAspect="1"/>
          </p:cNvPicPr>
          <p:nvPr/>
        </p:nvPicPr>
        <p:blipFill>
          <a:blip r:embed="rId3"/>
          <a:stretch>
            <a:fillRect/>
          </a:stretch>
        </p:blipFill>
        <p:spPr>
          <a:xfrm>
            <a:off x="8305367" y="4621721"/>
            <a:ext cx="658425" cy="426757"/>
          </a:xfrm>
          <a:prstGeom prst="rect">
            <a:avLst/>
          </a:prstGeom>
        </p:spPr>
      </p:pic>
      <p:pic>
        <p:nvPicPr>
          <p:cNvPr id="6" name="Picture 5">
            <a:extLst>
              <a:ext uri="{FF2B5EF4-FFF2-40B4-BE49-F238E27FC236}">
                <a16:creationId xmlns:a16="http://schemas.microsoft.com/office/drawing/2014/main" id="{7E76C5FB-79CC-FD44-412F-788A0FA0739A}"/>
              </a:ext>
            </a:extLst>
          </p:cNvPr>
          <p:cNvPicPr>
            <a:picLocks noChangeAspect="1"/>
          </p:cNvPicPr>
          <p:nvPr/>
        </p:nvPicPr>
        <p:blipFill>
          <a:blip r:embed="rId3"/>
          <a:stretch>
            <a:fillRect/>
          </a:stretch>
        </p:blipFill>
        <p:spPr>
          <a:xfrm>
            <a:off x="2898997" y="4258085"/>
            <a:ext cx="658425" cy="426757"/>
          </a:xfrm>
          <a:prstGeom prst="rect">
            <a:avLst/>
          </a:prstGeom>
        </p:spPr>
      </p:pic>
      <p:sp>
        <p:nvSpPr>
          <p:cNvPr id="7" name="TextBox 6">
            <a:extLst>
              <a:ext uri="{FF2B5EF4-FFF2-40B4-BE49-F238E27FC236}">
                <a16:creationId xmlns:a16="http://schemas.microsoft.com/office/drawing/2014/main" id="{FB4310C8-6C03-85EC-C9DF-9EF510E4F7B5}"/>
              </a:ext>
            </a:extLst>
          </p:cNvPr>
          <p:cNvSpPr txBox="1"/>
          <p:nvPr/>
        </p:nvSpPr>
        <p:spPr>
          <a:xfrm>
            <a:off x="714801" y="4985356"/>
            <a:ext cx="10538031" cy="923330"/>
          </a:xfrm>
          <a:prstGeom prst="rect">
            <a:avLst/>
          </a:prstGeom>
          <a:noFill/>
        </p:spPr>
        <p:txBody>
          <a:bodyPr wrap="square" rtlCol="0">
            <a:spAutoFit/>
          </a:bodyPr>
          <a:lstStyle/>
          <a:p>
            <a:pPr marL="285750" indent="-285750">
              <a:buFontTx/>
              <a:buChar char="-"/>
            </a:pPr>
            <a:r>
              <a:rPr lang="en-US" dirty="0"/>
              <a:t>Arraying patient collections as a % of true patient liability (i.e. after secondaries) based on time vs. date of service. Essentially monitors upfront vs. early out/inhouse statements vs. collection agency. </a:t>
            </a:r>
          </a:p>
          <a:p>
            <a:pPr marL="285750" indent="-285750">
              <a:buFontTx/>
              <a:buChar char="-"/>
            </a:pPr>
            <a:r>
              <a:rPr lang="en-US" dirty="0"/>
              <a:t>Many ASCs at 80-90% or better. </a:t>
            </a:r>
            <a:r>
              <a:rPr lang="en-US" b="1" i="1" dirty="0"/>
              <a:t>Live example above is at 44% due to poor POS collections. </a:t>
            </a:r>
          </a:p>
        </p:txBody>
      </p:sp>
    </p:spTree>
    <p:extLst>
      <p:ext uri="{BB962C8B-B14F-4D97-AF65-F5344CB8AC3E}">
        <p14:creationId xmlns:p14="http://schemas.microsoft.com/office/powerpoint/2010/main" val="39609499"/>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2CA83E-C904-EEA7-0B5D-5DE8589A355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EB654DA-BC5F-8C20-31E1-85261BB8B316}"/>
              </a:ext>
            </a:extLst>
          </p:cNvPr>
          <p:cNvSpPr>
            <a:spLocks noGrp="1"/>
          </p:cNvSpPr>
          <p:nvPr>
            <p:ph type="title"/>
          </p:nvPr>
        </p:nvSpPr>
        <p:spPr>
          <a:xfrm>
            <a:off x="132027" y="0"/>
            <a:ext cx="8729339" cy="1018552"/>
          </a:xfrm>
        </p:spPr>
        <p:txBody>
          <a:bodyPr>
            <a:normAutofit/>
          </a:bodyPr>
          <a:lstStyle/>
          <a:p>
            <a:r>
              <a:rPr lang="en-US" dirty="0"/>
              <a:t>Denials by Payer by Code</a:t>
            </a:r>
          </a:p>
        </p:txBody>
      </p:sp>
      <p:pic>
        <p:nvPicPr>
          <p:cNvPr id="6" name="Picture 5">
            <a:extLst>
              <a:ext uri="{FF2B5EF4-FFF2-40B4-BE49-F238E27FC236}">
                <a16:creationId xmlns:a16="http://schemas.microsoft.com/office/drawing/2014/main" id="{75AC0804-4E20-A9E8-4BD2-D570D1388E3B}"/>
              </a:ext>
            </a:extLst>
          </p:cNvPr>
          <p:cNvPicPr>
            <a:picLocks noChangeAspect="1"/>
          </p:cNvPicPr>
          <p:nvPr/>
        </p:nvPicPr>
        <p:blipFill>
          <a:blip r:embed="rId2"/>
          <a:stretch>
            <a:fillRect/>
          </a:stretch>
        </p:blipFill>
        <p:spPr>
          <a:xfrm>
            <a:off x="310314" y="1018552"/>
            <a:ext cx="1857375" cy="1600200"/>
          </a:xfrm>
          <a:prstGeom prst="rect">
            <a:avLst/>
          </a:prstGeom>
        </p:spPr>
      </p:pic>
      <p:pic>
        <p:nvPicPr>
          <p:cNvPr id="4" name="Picture 3">
            <a:extLst>
              <a:ext uri="{FF2B5EF4-FFF2-40B4-BE49-F238E27FC236}">
                <a16:creationId xmlns:a16="http://schemas.microsoft.com/office/drawing/2014/main" id="{C0906268-77B3-EBD8-5696-492911294E79}"/>
              </a:ext>
            </a:extLst>
          </p:cNvPr>
          <p:cNvPicPr>
            <a:picLocks noChangeAspect="1"/>
          </p:cNvPicPr>
          <p:nvPr/>
        </p:nvPicPr>
        <p:blipFill>
          <a:blip r:embed="rId3"/>
          <a:stretch>
            <a:fillRect/>
          </a:stretch>
        </p:blipFill>
        <p:spPr>
          <a:xfrm>
            <a:off x="7115708" y="1018552"/>
            <a:ext cx="4486275" cy="4686300"/>
          </a:xfrm>
          <a:prstGeom prst="rect">
            <a:avLst/>
          </a:prstGeom>
        </p:spPr>
      </p:pic>
      <p:pic>
        <p:nvPicPr>
          <p:cNvPr id="7" name="Picture 6">
            <a:extLst>
              <a:ext uri="{FF2B5EF4-FFF2-40B4-BE49-F238E27FC236}">
                <a16:creationId xmlns:a16="http://schemas.microsoft.com/office/drawing/2014/main" id="{C6277DC7-EC95-0BE3-BB78-4C0FB82BD10E}"/>
              </a:ext>
            </a:extLst>
          </p:cNvPr>
          <p:cNvPicPr>
            <a:picLocks noChangeAspect="1"/>
          </p:cNvPicPr>
          <p:nvPr/>
        </p:nvPicPr>
        <p:blipFill>
          <a:blip r:embed="rId4"/>
          <a:stretch>
            <a:fillRect/>
          </a:stretch>
        </p:blipFill>
        <p:spPr>
          <a:xfrm>
            <a:off x="2658008" y="1018552"/>
            <a:ext cx="4457700" cy="4038600"/>
          </a:xfrm>
          <a:prstGeom prst="rect">
            <a:avLst/>
          </a:prstGeom>
        </p:spPr>
      </p:pic>
      <p:sp>
        <p:nvSpPr>
          <p:cNvPr id="2" name="TextBox 1">
            <a:extLst>
              <a:ext uri="{FF2B5EF4-FFF2-40B4-BE49-F238E27FC236}">
                <a16:creationId xmlns:a16="http://schemas.microsoft.com/office/drawing/2014/main" id="{85DA461D-9CAB-D2AC-7FD5-03D80D32D582}"/>
              </a:ext>
            </a:extLst>
          </p:cNvPr>
          <p:cNvSpPr txBox="1"/>
          <p:nvPr/>
        </p:nvSpPr>
        <p:spPr>
          <a:xfrm>
            <a:off x="0" y="2654337"/>
            <a:ext cx="2753032" cy="2862322"/>
          </a:xfrm>
          <a:prstGeom prst="rect">
            <a:avLst/>
          </a:prstGeom>
          <a:noFill/>
        </p:spPr>
        <p:txBody>
          <a:bodyPr wrap="square" rtlCol="0">
            <a:spAutoFit/>
          </a:bodyPr>
          <a:lstStyle/>
          <a:p>
            <a:pPr marL="285750" indent="-285750">
              <a:buFontTx/>
              <a:buChar char="-"/>
            </a:pPr>
            <a:r>
              <a:rPr lang="en-US" dirty="0"/>
              <a:t>Zero paid/fully written off claims by payer by code.</a:t>
            </a:r>
          </a:p>
          <a:p>
            <a:pPr marL="285750" indent="-285750">
              <a:buFontTx/>
              <a:buChar char="-"/>
            </a:pPr>
            <a:endParaRPr lang="en-US" dirty="0"/>
          </a:p>
          <a:p>
            <a:pPr marL="285750" indent="-285750">
              <a:buFontTx/>
              <a:buChar char="-"/>
            </a:pPr>
            <a:r>
              <a:rPr lang="en-US" b="1" i="1" dirty="0"/>
              <a:t>Goal to shine light on written off codes/claims that might be worth pursuit or post-mortem analysis of root cause. </a:t>
            </a:r>
          </a:p>
        </p:txBody>
      </p:sp>
    </p:spTree>
    <p:extLst>
      <p:ext uri="{BB962C8B-B14F-4D97-AF65-F5344CB8AC3E}">
        <p14:creationId xmlns:p14="http://schemas.microsoft.com/office/powerpoint/2010/main" val="1005139535"/>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6802B3-AF40-59D5-FA2B-866C9A319CE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B1D55A5-7B5B-5515-DE52-F278369E2F9A}"/>
              </a:ext>
            </a:extLst>
          </p:cNvPr>
          <p:cNvSpPr>
            <a:spLocks noGrp="1"/>
          </p:cNvSpPr>
          <p:nvPr>
            <p:ph type="title"/>
          </p:nvPr>
        </p:nvSpPr>
        <p:spPr>
          <a:xfrm>
            <a:off x="132027" y="0"/>
            <a:ext cx="8729339" cy="1018552"/>
          </a:xfrm>
        </p:spPr>
        <p:txBody>
          <a:bodyPr>
            <a:normAutofit/>
          </a:bodyPr>
          <a:lstStyle/>
          <a:p>
            <a:r>
              <a:rPr lang="en-US" dirty="0"/>
              <a:t>Details to research points of denial</a:t>
            </a:r>
          </a:p>
        </p:txBody>
      </p:sp>
      <p:pic>
        <p:nvPicPr>
          <p:cNvPr id="6" name="Picture 5">
            <a:extLst>
              <a:ext uri="{FF2B5EF4-FFF2-40B4-BE49-F238E27FC236}">
                <a16:creationId xmlns:a16="http://schemas.microsoft.com/office/drawing/2014/main" id="{CB72EA05-C7C4-C455-CBB0-0AF81B095AA5}"/>
              </a:ext>
            </a:extLst>
          </p:cNvPr>
          <p:cNvPicPr>
            <a:picLocks noChangeAspect="1"/>
          </p:cNvPicPr>
          <p:nvPr/>
        </p:nvPicPr>
        <p:blipFill>
          <a:blip r:embed="rId2"/>
          <a:stretch>
            <a:fillRect/>
          </a:stretch>
        </p:blipFill>
        <p:spPr>
          <a:xfrm>
            <a:off x="374904" y="823506"/>
            <a:ext cx="10694200" cy="4328270"/>
          </a:xfrm>
          <a:prstGeom prst="rect">
            <a:avLst/>
          </a:prstGeom>
        </p:spPr>
      </p:pic>
      <p:sp>
        <p:nvSpPr>
          <p:cNvPr id="2" name="TextBox 1">
            <a:extLst>
              <a:ext uri="{FF2B5EF4-FFF2-40B4-BE49-F238E27FC236}">
                <a16:creationId xmlns:a16="http://schemas.microsoft.com/office/drawing/2014/main" id="{7ECFC9C9-2EAF-2CA1-37F4-E8EBDA77D97E}"/>
              </a:ext>
            </a:extLst>
          </p:cNvPr>
          <p:cNvSpPr txBox="1"/>
          <p:nvPr/>
        </p:nvSpPr>
        <p:spPr>
          <a:xfrm>
            <a:off x="651864" y="5151776"/>
            <a:ext cx="10537753" cy="646331"/>
          </a:xfrm>
          <a:prstGeom prst="rect">
            <a:avLst/>
          </a:prstGeom>
          <a:noFill/>
        </p:spPr>
        <p:txBody>
          <a:bodyPr wrap="square" rtlCol="0">
            <a:spAutoFit/>
          </a:bodyPr>
          <a:lstStyle/>
          <a:p>
            <a:r>
              <a:rPr lang="en-US" dirty="0"/>
              <a:t>- Claim level zero pay detail designed to provide audit material for ASC to review for revenue cycle issues or additional collection efforts. </a:t>
            </a:r>
            <a:r>
              <a:rPr lang="en-US" b="1" i="1" dirty="0"/>
              <a:t>Shouldn’t be new information but frequently is. </a:t>
            </a:r>
          </a:p>
        </p:txBody>
      </p:sp>
    </p:spTree>
    <p:extLst>
      <p:ext uri="{BB962C8B-B14F-4D97-AF65-F5344CB8AC3E}">
        <p14:creationId xmlns:p14="http://schemas.microsoft.com/office/powerpoint/2010/main" val="1906515320"/>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E13DB6-8F02-1FE5-A4D7-A71A4A46D63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B5EEB6E-0D11-5E6D-4816-3700D094DA7F}"/>
              </a:ext>
            </a:extLst>
          </p:cNvPr>
          <p:cNvSpPr>
            <a:spLocks noGrp="1"/>
          </p:cNvSpPr>
          <p:nvPr>
            <p:ph type="title"/>
          </p:nvPr>
        </p:nvSpPr>
        <p:spPr>
          <a:xfrm>
            <a:off x="132027" y="0"/>
            <a:ext cx="8729339" cy="1018552"/>
          </a:xfrm>
        </p:spPr>
        <p:txBody>
          <a:bodyPr>
            <a:normAutofit/>
          </a:bodyPr>
          <a:lstStyle/>
          <a:p>
            <a:r>
              <a:rPr lang="en-US" dirty="0"/>
              <a:t>100% Paid  by Payer by Code</a:t>
            </a:r>
          </a:p>
        </p:txBody>
      </p:sp>
      <p:sp>
        <p:nvSpPr>
          <p:cNvPr id="2" name="TextBox 1">
            <a:extLst>
              <a:ext uri="{FF2B5EF4-FFF2-40B4-BE49-F238E27FC236}">
                <a16:creationId xmlns:a16="http://schemas.microsoft.com/office/drawing/2014/main" id="{C341FF6C-3550-4D95-CBF9-C7E040C94B32}"/>
              </a:ext>
            </a:extLst>
          </p:cNvPr>
          <p:cNvSpPr txBox="1"/>
          <p:nvPr/>
        </p:nvSpPr>
        <p:spPr>
          <a:xfrm>
            <a:off x="868680" y="3767328"/>
            <a:ext cx="9830743" cy="2031325"/>
          </a:xfrm>
          <a:prstGeom prst="rect">
            <a:avLst/>
          </a:prstGeom>
          <a:noFill/>
        </p:spPr>
        <p:txBody>
          <a:bodyPr wrap="square" rtlCol="0">
            <a:spAutoFit/>
          </a:bodyPr>
          <a:lstStyle/>
          <a:p>
            <a:pPr marL="285750" indent="-285750">
              <a:buFontTx/>
              <a:buChar char="-"/>
            </a:pPr>
            <a:r>
              <a:rPr lang="en-US" dirty="0" err="1"/>
              <a:t>Contractuals</a:t>
            </a:r>
            <a:r>
              <a:rPr lang="en-US" dirty="0"/>
              <a:t> are not your enemy, maximizing net to gross can be false metric.</a:t>
            </a:r>
          </a:p>
          <a:p>
            <a:endParaRPr lang="en-US" dirty="0"/>
          </a:p>
          <a:p>
            <a:pPr marL="285750" indent="-285750">
              <a:buFontTx/>
              <a:buChar char="-"/>
            </a:pPr>
            <a:r>
              <a:rPr lang="en-US" dirty="0"/>
              <a:t>Typically, reviewing for fully paid claims indicating potential for fee schedule higher than charges and a need to adjust chargemaster. </a:t>
            </a:r>
          </a:p>
          <a:p>
            <a:pPr marL="285750" indent="-285750">
              <a:buFontTx/>
              <a:buChar char="-"/>
            </a:pPr>
            <a:endParaRPr lang="en-US" dirty="0"/>
          </a:p>
          <a:p>
            <a:pPr marL="285750" indent="-285750">
              <a:buFontTx/>
              <a:buChar char="-"/>
            </a:pPr>
            <a:r>
              <a:rPr lang="en-US" dirty="0"/>
              <a:t>Not always a smoking gun but generally worth a periodic review vs. anecdotal adjustments from posters catching a 100% pay. </a:t>
            </a:r>
          </a:p>
        </p:txBody>
      </p:sp>
      <p:pic>
        <p:nvPicPr>
          <p:cNvPr id="10" name="Picture 9">
            <a:extLst>
              <a:ext uri="{FF2B5EF4-FFF2-40B4-BE49-F238E27FC236}">
                <a16:creationId xmlns:a16="http://schemas.microsoft.com/office/drawing/2014/main" id="{49EB7632-E44C-3AA4-5070-A88D8D3CA588}"/>
              </a:ext>
            </a:extLst>
          </p:cNvPr>
          <p:cNvPicPr>
            <a:picLocks noChangeAspect="1"/>
          </p:cNvPicPr>
          <p:nvPr/>
        </p:nvPicPr>
        <p:blipFill>
          <a:blip r:embed="rId2"/>
          <a:stretch>
            <a:fillRect/>
          </a:stretch>
        </p:blipFill>
        <p:spPr>
          <a:xfrm>
            <a:off x="1198881" y="915003"/>
            <a:ext cx="4155122" cy="2922914"/>
          </a:xfrm>
          <a:prstGeom prst="rect">
            <a:avLst/>
          </a:prstGeom>
        </p:spPr>
      </p:pic>
      <p:pic>
        <p:nvPicPr>
          <p:cNvPr id="14" name="Picture 13">
            <a:extLst>
              <a:ext uri="{FF2B5EF4-FFF2-40B4-BE49-F238E27FC236}">
                <a16:creationId xmlns:a16="http://schemas.microsoft.com/office/drawing/2014/main" id="{F7C8909D-5841-89DA-5C9B-8A1FA590FC5E}"/>
              </a:ext>
            </a:extLst>
          </p:cNvPr>
          <p:cNvPicPr>
            <a:picLocks noChangeAspect="1"/>
          </p:cNvPicPr>
          <p:nvPr/>
        </p:nvPicPr>
        <p:blipFill>
          <a:blip r:embed="rId3"/>
          <a:stretch>
            <a:fillRect/>
          </a:stretch>
        </p:blipFill>
        <p:spPr>
          <a:xfrm>
            <a:off x="8524240" y="146063"/>
            <a:ext cx="3156267" cy="4088117"/>
          </a:xfrm>
          <a:prstGeom prst="rect">
            <a:avLst/>
          </a:prstGeom>
        </p:spPr>
      </p:pic>
    </p:spTree>
    <p:extLst>
      <p:ext uri="{BB962C8B-B14F-4D97-AF65-F5344CB8AC3E}">
        <p14:creationId xmlns:p14="http://schemas.microsoft.com/office/powerpoint/2010/main" val="3595148393"/>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0562" y="2202431"/>
            <a:ext cx="9144000" cy="1017134"/>
          </a:xfrm>
        </p:spPr>
        <p:txBody>
          <a:bodyPr>
            <a:normAutofit/>
          </a:bodyPr>
          <a:lstStyle/>
          <a:p>
            <a:r>
              <a:rPr lang="en-US" b="1" dirty="0"/>
              <a:t>Turning Data Into Information</a:t>
            </a:r>
            <a:endParaRPr lang="en-US" b="1" i="1" dirty="0"/>
          </a:p>
        </p:txBody>
      </p:sp>
      <p:sp>
        <p:nvSpPr>
          <p:cNvPr id="3" name="Subtitle 2">
            <a:extLst>
              <a:ext uri="{FF2B5EF4-FFF2-40B4-BE49-F238E27FC236}">
                <a16:creationId xmlns:a16="http://schemas.microsoft.com/office/drawing/2014/main" id="{6C8A7FF9-DE46-7306-F61B-FC422ECDBA86}"/>
              </a:ext>
            </a:extLst>
          </p:cNvPr>
          <p:cNvSpPr>
            <a:spLocks noGrp="1"/>
          </p:cNvSpPr>
          <p:nvPr>
            <p:ph type="subTitle" idx="1"/>
          </p:nvPr>
        </p:nvSpPr>
        <p:spPr>
          <a:xfrm>
            <a:off x="1524000" y="3351627"/>
            <a:ext cx="9144000" cy="1326668"/>
          </a:xfrm>
        </p:spPr>
        <p:txBody>
          <a:bodyPr vert="horz" lIns="91440" tIns="45720" rIns="91440" bIns="45720" rtlCol="0" anchor="t">
            <a:normAutofit/>
          </a:bodyPr>
          <a:lstStyle/>
          <a:p>
            <a:r>
              <a:rPr lang="en-US" b="1" dirty="0"/>
              <a:t>Mike Scribner, Principal @ Strategic Healthcare Partners</a:t>
            </a:r>
          </a:p>
          <a:p>
            <a:r>
              <a:rPr lang="en-US" b="1" dirty="0"/>
              <a:t>Janey Marsan, VP - Data Analytics</a:t>
            </a:r>
          </a:p>
        </p:txBody>
      </p:sp>
    </p:spTree>
    <p:extLst>
      <p:ext uri="{BB962C8B-B14F-4D97-AF65-F5344CB8AC3E}">
        <p14:creationId xmlns:p14="http://schemas.microsoft.com/office/powerpoint/2010/main" val="27343280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700AF6-1876-83F6-8302-A7767F3206D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DB201-07D8-ACCB-85D5-B5839157643F}"/>
              </a:ext>
            </a:extLst>
          </p:cNvPr>
          <p:cNvSpPr>
            <a:spLocks noGrp="1"/>
          </p:cNvSpPr>
          <p:nvPr>
            <p:ph type="title"/>
          </p:nvPr>
        </p:nvSpPr>
        <p:spPr>
          <a:xfrm>
            <a:off x="132027" y="0"/>
            <a:ext cx="8729339" cy="1018552"/>
          </a:xfrm>
        </p:spPr>
        <p:txBody>
          <a:bodyPr>
            <a:normAutofit/>
          </a:bodyPr>
          <a:lstStyle/>
          <a:p>
            <a:r>
              <a:rPr lang="en-US" dirty="0"/>
              <a:t>Details to Target Pricing Increase</a:t>
            </a:r>
          </a:p>
        </p:txBody>
      </p:sp>
      <p:pic>
        <p:nvPicPr>
          <p:cNvPr id="6" name="Picture 5">
            <a:extLst>
              <a:ext uri="{FF2B5EF4-FFF2-40B4-BE49-F238E27FC236}">
                <a16:creationId xmlns:a16="http://schemas.microsoft.com/office/drawing/2014/main" id="{C37C165F-FC78-A4B4-3097-C2E636D05625}"/>
              </a:ext>
            </a:extLst>
          </p:cNvPr>
          <p:cNvPicPr>
            <a:picLocks noChangeAspect="1"/>
          </p:cNvPicPr>
          <p:nvPr/>
        </p:nvPicPr>
        <p:blipFill>
          <a:blip r:embed="rId2"/>
          <a:stretch>
            <a:fillRect/>
          </a:stretch>
        </p:blipFill>
        <p:spPr>
          <a:xfrm>
            <a:off x="132026" y="1465673"/>
            <a:ext cx="11715207" cy="2181536"/>
          </a:xfrm>
          <a:prstGeom prst="rect">
            <a:avLst/>
          </a:prstGeom>
        </p:spPr>
      </p:pic>
      <p:sp>
        <p:nvSpPr>
          <p:cNvPr id="2" name="TextBox 1">
            <a:extLst>
              <a:ext uri="{FF2B5EF4-FFF2-40B4-BE49-F238E27FC236}">
                <a16:creationId xmlns:a16="http://schemas.microsoft.com/office/drawing/2014/main" id="{E13AF0B7-07B4-332D-20AD-4000627EA4BC}"/>
              </a:ext>
            </a:extLst>
          </p:cNvPr>
          <p:cNvSpPr txBox="1"/>
          <p:nvPr/>
        </p:nvSpPr>
        <p:spPr>
          <a:xfrm>
            <a:off x="549577" y="4464149"/>
            <a:ext cx="11401519" cy="923330"/>
          </a:xfrm>
          <a:prstGeom prst="rect">
            <a:avLst/>
          </a:prstGeom>
          <a:noFill/>
        </p:spPr>
        <p:txBody>
          <a:bodyPr wrap="none" rtlCol="0">
            <a:spAutoFit/>
          </a:bodyPr>
          <a:lstStyle/>
          <a:p>
            <a:pPr marL="285750" indent="-285750">
              <a:buFontTx/>
              <a:buChar char="-"/>
            </a:pPr>
            <a:r>
              <a:rPr lang="en-US" dirty="0"/>
              <a:t>Detail of 100% paid claims to trigger review. </a:t>
            </a:r>
          </a:p>
          <a:p>
            <a:pPr marL="285750" indent="-285750">
              <a:buFontTx/>
              <a:buChar char="-"/>
            </a:pPr>
            <a:r>
              <a:rPr lang="en-US" b="1" i="1" dirty="0"/>
              <a:t>End result is typically a chargemaster adjustment to avoid leaving lesser of charge or fee schedule $’s on the table</a:t>
            </a:r>
            <a:r>
              <a:rPr lang="en-US" dirty="0"/>
              <a:t>.</a:t>
            </a:r>
          </a:p>
          <a:p>
            <a:pPr marL="285750" indent="-285750">
              <a:buFontTx/>
              <a:buChar char="-"/>
            </a:pPr>
            <a:r>
              <a:rPr lang="en-US" dirty="0"/>
              <a:t>Review contract terms, possible overpayment recoupment risk.</a:t>
            </a:r>
          </a:p>
        </p:txBody>
      </p:sp>
    </p:spTree>
    <p:extLst>
      <p:ext uri="{BB962C8B-B14F-4D97-AF65-F5344CB8AC3E}">
        <p14:creationId xmlns:p14="http://schemas.microsoft.com/office/powerpoint/2010/main" val="1204052956"/>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9ED8226-E8C1-4EB1-8F3E-21E13C9E4D44}"/>
              </a:ext>
            </a:extLst>
          </p:cNvPr>
          <p:cNvPicPr>
            <a:picLocks noChangeAspect="1"/>
          </p:cNvPicPr>
          <p:nvPr/>
        </p:nvPicPr>
        <p:blipFill rotWithShape="1">
          <a:blip r:embed="rId3"/>
          <a:srcRect b="16364"/>
          <a:stretch/>
        </p:blipFill>
        <p:spPr>
          <a:xfrm>
            <a:off x="-1" y="-1237674"/>
            <a:ext cx="12192000" cy="6797964"/>
          </a:xfrm>
          <a:prstGeom prst="rect">
            <a:avLst/>
          </a:prstGeom>
        </p:spPr>
      </p:pic>
      <p:sp>
        <p:nvSpPr>
          <p:cNvPr id="4" name="Content Placeholder 3"/>
          <p:cNvSpPr>
            <a:spLocks noGrp="1"/>
          </p:cNvSpPr>
          <p:nvPr>
            <p:ph type="subTitle" idx="1"/>
          </p:nvPr>
        </p:nvSpPr>
        <p:spPr/>
        <p:txBody>
          <a:bodyPr vert="horz" lIns="91440" tIns="45720" rIns="91440" bIns="45720" numCol="1" rtlCol="0" anchor="t">
            <a:noAutofit/>
          </a:bodyPr>
          <a:lstStyle/>
          <a:p>
            <a:pPr lvl="3"/>
            <a:endParaRPr lang="en-US" sz="1400"/>
          </a:p>
          <a:p>
            <a:pPr lvl="3"/>
            <a:endParaRPr lang="en-US" sz="1400"/>
          </a:p>
        </p:txBody>
      </p:sp>
      <p:sp>
        <p:nvSpPr>
          <p:cNvPr id="9" name="Rectangle 8">
            <a:extLst>
              <a:ext uri="{FF2B5EF4-FFF2-40B4-BE49-F238E27FC236}">
                <a16:creationId xmlns:a16="http://schemas.microsoft.com/office/drawing/2014/main" id="{3C74FD23-064D-4FF2-ACE2-389574B141C5}"/>
              </a:ext>
            </a:extLst>
          </p:cNvPr>
          <p:cNvSpPr/>
          <p:nvPr/>
        </p:nvSpPr>
        <p:spPr>
          <a:xfrm>
            <a:off x="-1" y="2468869"/>
            <a:ext cx="12191999" cy="1260197"/>
          </a:xfrm>
          <a:prstGeom prst="rect">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C067E48E-15A5-48E3-A78D-C3F51454DCF1}"/>
              </a:ext>
            </a:extLst>
          </p:cNvPr>
          <p:cNvSpPr txBox="1">
            <a:spLocks/>
          </p:cNvSpPr>
          <p:nvPr/>
        </p:nvSpPr>
        <p:spPr>
          <a:xfrm>
            <a:off x="2732828" y="2700059"/>
            <a:ext cx="6726343" cy="7978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accent1">
                    <a:lumMod val="75000"/>
                  </a:schemeClr>
                </a:solidFill>
                <a:latin typeface="+mj-lt"/>
                <a:ea typeface="+mj-ea"/>
                <a:cs typeface="+mj-cs"/>
              </a:defRPr>
            </a:lvl1pPr>
          </a:lstStyle>
          <a:p>
            <a:r>
              <a:rPr lang="en-US" sz="3600" b="1" dirty="0">
                <a:solidFill>
                  <a:schemeClr val="accent1"/>
                </a:solidFill>
              </a:rPr>
              <a:t>Volume/Growth</a:t>
            </a:r>
          </a:p>
        </p:txBody>
      </p:sp>
    </p:spTree>
    <p:extLst>
      <p:ext uri="{BB962C8B-B14F-4D97-AF65-F5344CB8AC3E}">
        <p14:creationId xmlns:p14="http://schemas.microsoft.com/office/powerpoint/2010/main" val="1319090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15130F-79E1-9333-0214-7DCFD183185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BB47CED-E138-727C-16FE-E0A295E32803}"/>
              </a:ext>
            </a:extLst>
          </p:cNvPr>
          <p:cNvSpPr>
            <a:spLocks noGrp="1"/>
          </p:cNvSpPr>
          <p:nvPr>
            <p:ph type="title"/>
          </p:nvPr>
        </p:nvSpPr>
        <p:spPr>
          <a:xfrm>
            <a:off x="132027" y="0"/>
            <a:ext cx="8729339" cy="1018552"/>
          </a:xfrm>
        </p:spPr>
        <p:txBody>
          <a:bodyPr>
            <a:normAutofit/>
          </a:bodyPr>
          <a:lstStyle/>
          <a:p>
            <a:r>
              <a:rPr lang="en-US" dirty="0"/>
              <a:t>Payer Mix Trend Aggregated</a:t>
            </a:r>
          </a:p>
        </p:txBody>
      </p:sp>
      <p:pic>
        <p:nvPicPr>
          <p:cNvPr id="4" name="Picture 3">
            <a:extLst>
              <a:ext uri="{FF2B5EF4-FFF2-40B4-BE49-F238E27FC236}">
                <a16:creationId xmlns:a16="http://schemas.microsoft.com/office/drawing/2014/main" id="{50D95C9C-6758-2DD3-12ED-F7AE5F18277A}"/>
              </a:ext>
            </a:extLst>
          </p:cNvPr>
          <p:cNvPicPr>
            <a:picLocks noChangeAspect="1"/>
          </p:cNvPicPr>
          <p:nvPr/>
        </p:nvPicPr>
        <p:blipFill>
          <a:blip r:embed="rId2"/>
          <a:stretch>
            <a:fillRect/>
          </a:stretch>
        </p:blipFill>
        <p:spPr>
          <a:xfrm>
            <a:off x="304800" y="1164200"/>
            <a:ext cx="11278972" cy="3697642"/>
          </a:xfrm>
          <a:prstGeom prst="rect">
            <a:avLst/>
          </a:prstGeom>
        </p:spPr>
      </p:pic>
      <p:sp>
        <p:nvSpPr>
          <p:cNvPr id="2" name="TextBox 1">
            <a:extLst>
              <a:ext uri="{FF2B5EF4-FFF2-40B4-BE49-F238E27FC236}">
                <a16:creationId xmlns:a16="http://schemas.microsoft.com/office/drawing/2014/main" id="{022FFFE2-9B5B-E06F-A429-E667B971A467}"/>
              </a:ext>
            </a:extLst>
          </p:cNvPr>
          <p:cNvSpPr txBox="1"/>
          <p:nvPr/>
        </p:nvSpPr>
        <p:spPr>
          <a:xfrm>
            <a:off x="584202" y="5047469"/>
            <a:ext cx="11023595" cy="646331"/>
          </a:xfrm>
          <a:prstGeom prst="rect">
            <a:avLst/>
          </a:prstGeom>
          <a:noFill/>
        </p:spPr>
        <p:txBody>
          <a:bodyPr wrap="none" rtlCol="0">
            <a:spAutoFit/>
          </a:bodyPr>
          <a:lstStyle/>
          <a:p>
            <a:pPr marL="285750" indent="-285750">
              <a:buFontTx/>
              <a:buChar char="-"/>
            </a:pPr>
            <a:r>
              <a:rPr lang="en-US" dirty="0"/>
              <a:t>Goal to examine payer mix trends/explain change in value of overall block of volume for comparison timeframes.</a:t>
            </a:r>
          </a:p>
          <a:p>
            <a:pPr marL="285750" indent="-285750">
              <a:buFontTx/>
              <a:buChar char="-"/>
            </a:pPr>
            <a:r>
              <a:rPr lang="en-US" dirty="0"/>
              <a:t>Strongly suggest splitting out HIX from commercial as the pricing is typically between Medicare and Commercial.</a:t>
            </a:r>
          </a:p>
        </p:txBody>
      </p:sp>
    </p:spTree>
    <p:extLst>
      <p:ext uri="{BB962C8B-B14F-4D97-AF65-F5344CB8AC3E}">
        <p14:creationId xmlns:p14="http://schemas.microsoft.com/office/powerpoint/2010/main" val="146480100"/>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F1264-0670-02F8-4885-C89C62ED5AA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96EF33B-F2A6-2197-6201-13A1279D11AC}"/>
              </a:ext>
            </a:extLst>
          </p:cNvPr>
          <p:cNvSpPr>
            <a:spLocks noGrp="1"/>
          </p:cNvSpPr>
          <p:nvPr>
            <p:ph type="title"/>
          </p:nvPr>
        </p:nvSpPr>
        <p:spPr>
          <a:xfrm>
            <a:off x="132027" y="0"/>
            <a:ext cx="8729339" cy="1018552"/>
          </a:xfrm>
        </p:spPr>
        <p:txBody>
          <a:bodyPr>
            <a:normAutofit/>
          </a:bodyPr>
          <a:lstStyle/>
          <a:p>
            <a:r>
              <a:rPr lang="en-US" dirty="0"/>
              <a:t>Payer Mix Trend Detailed</a:t>
            </a:r>
          </a:p>
        </p:txBody>
      </p:sp>
      <p:pic>
        <p:nvPicPr>
          <p:cNvPr id="6" name="Picture 5">
            <a:extLst>
              <a:ext uri="{FF2B5EF4-FFF2-40B4-BE49-F238E27FC236}">
                <a16:creationId xmlns:a16="http://schemas.microsoft.com/office/drawing/2014/main" id="{5D33A110-3742-E07D-57ED-3B0AA3A0084C}"/>
              </a:ext>
            </a:extLst>
          </p:cNvPr>
          <p:cNvPicPr>
            <a:picLocks noChangeAspect="1"/>
          </p:cNvPicPr>
          <p:nvPr/>
        </p:nvPicPr>
        <p:blipFill>
          <a:blip r:embed="rId3"/>
          <a:stretch>
            <a:fillRect/>
          </a:stretch>
        </p:blipFill>
        <p:spPr>
          <a:xfrm>
            <a:off x="528320" y="1018552"/>
            <a:ext cx="10653418" cy="3627136"/>
          </a:xfrm>
          <a:prstGeom prst="rect">
            <a:avLst/>
          </a:prstGeom>
        </p:spPr>
      </p:pic>
      <p:sp>
        <p:nvSpPr>
          <p:cNvPr id="2" name="TextBox 1">
            <a:extLst>
              <a:ext uri="{FF2B5EF4-FFF2-40B4-BE49-F238E27FC236}">
                <a16:creationId xmlns:a16="http://schemas.microsoft.com/office/drawing/2014/main" id="{24650E8A-8E43-345D-4C3A-445C58DC13CD}"/>
              </a:ext>
            </a:extLst>
          </p:cNvPr>
          <p:cNvSpPr txBox="1"/>
          <p:nvPr/>
        </p:nvSpPr>
        <p:spPr>
          <a:xfrm>
            <a:off x="772379" y="4645688"/>
            <a:ext cx="10805652" cy="1200329"/>
          </a:xfrm>
          <a:prstGeom prst="rect">
            <a:avLst/>
          </a:prstGeom>
          <a:noFill/>
        </p:spPr>
        <p:txBody>
          <a:bodyPr wrap="square" rtlCol="0">
            <a:spAutoFit/>
          </a:bodyPr>
          <a:lstStyle/>
          <a:p>
            <a:pPr marL="285750" indent="-285750">
              <a:buFontTx/>
              <a:buChar char="-"/>
            </a:pPr>
            <a:r>
              <a:rPr lang="en-US" dirty="0"/>
              <a:t>Trend of payer mix by financial class over time. </a:t>
            </a:r>
          </a:p>
          <a:p>
            <a:pPr marL="285750" indent="-285750">
              <a:buFontTx/>
              <a:buChar char="-"/>
            </a:pPr>
            <a:r>
              <a:rPr lang="en-US" dirty="0"/>
              <a:t>Goal to pick up early warning of payer mix trends. Example above shows drop in Tri-Care shifting toward Commercial. Basically positive, however, triggered review of Tri-Care volume reductions offsetting impact of mix improvement. </a:t>
            </a:r>
          </a:p>
        </p:txBody>
      </p:sp>
    </p:spTree>
    <p:extLst>
      <p:ext uri="{BB962C8B-B14F-4D97-AF65-F5344CB8AC3E}">
        <p14:creationId xmlns:p14="http://schemas.microsoft.com/office/powerpoint/2010/main" val="2893660170"/>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28D80D-E569-788D-7208-7796F3C26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0086EDC-65FB-A5B3-0AA3-4BF266CDD5FC}"/>
              </a:ext>
            </a:extLst>
          </p:cNvPr>
          <p:cNvSpPr>
            <a:spLocks noGrp="1"/>
          </p:cNvSpPr>
          <p:nvPr>
            <p:ph type="title"/>
          </p:nvPr>
        </p:nvSpPr>
        <p:spPr>
          <a:xfrm>
            <a:off x="132027" y="0"/>
            <a:ext cx="8729339" cy="1018552"/>
          </a:xfrm>
        </p:spPr>
        <p:txBody>
          <a:bodyPr>
            <a:normAutofit/>
          </a:bodyPr>
          <a:lstStyle/>
          <a:p>
            <a:r>
              <a:rPr lang="en-US" dirty="0"/>
              <a:t>Remember this . . . </a:t>
            </a:r>
          </a:p>
        </p:txBody>
      </p:sp>
      <p:pic>
        <p:nvPicPr>
          <p:cNvPr id="4" name="Picture 3">
            <a:extLst>
              <a:ext uri="{FF2B5EF4-FFF2-40B4-BE49-F238E27FC236}">
                <a16:creationId xmlns:a16="http://schemas.microsoft.com/office/drawing/2014/main" id="{00EAF50E-DBD1-BB54-8FB1-D2CBE3FDDB8E}"/>
              </a:ext>
            </a:extLst>
          </p:cNvPr>
          <p:cNvPicPr>
            <a:picLocks noChangeAspect="1"/>
          </p:cNvPicPr>
          <p:nvPr/>
        </p:nvPicPr>
        <p:blipFill>
          <a:blip r:embed="rId2"/>
          <a:stretch>
            <a:fillRect/>
          </a:stretch>
        </p:blipFill>
        <p:spPr>
          <a:xfrm>
            <a:off x="422788" y="786130"/>
            <a:ext cx="10812830" cy="4138447"/>
          </a:xfrm>
          <a:prstGeom prst="rect">
            <a:avLst/>
          </a:prstGeom>
        </p:spPr>
      </p:pic>
      <p:sp>
        <p:nvSpPr>
          <p:cNvPr id="2" name="TextBox 1">
            <a:extLst>
              <a:ext uri="{FF2B5EF4-FFF2-40B4-BE49-F238E27FC236}">
                <a16:creationId xmlns:a16="http://schemas.microsoft.com/office/drawing/2014/main" id="{0E43A2F9-B139-1DC6-FCAA-0D70C3E1CF64}"/>
              </a:ext>
            </a:extLst>
          </p:cNvPr>
          <p:cNvSpPr txBox="1"/>
          <p:nvPr/>
        </p:nvSpPr>
        <p:spPr>
          <a:xfrm>
            <a:off x="852214" y="4924577"/>
            <a:ext cx="10149840" cy="923330"/>
          </a:xfrm>
          <a:prstGeom prst="rect">
            <a:avLst/>
          </a:prstGeom>
          <a:noFill/>
        </p:spPr>
        <p:txBody>
          <a:bodyPr wrap="square" rtlCol="0">
            <a:spAutoFit/>
          </a:bodyPr>
          <a:lstStyle/>
          <a:p>
            <a:pPr marL="285750" indent="-285750">
              <a:buFontTx/>
              <a:buChar char="-"/>
            </a:pPr>
            <a:r>
              <a:rPr lang="en-US" dirty="0"/>
              <a:t>Difference between governmental payers and commercial can be extreme. In this ASCs case, it takes 2 Medicaid cases to replace a lost commercial case. </a:t>
            </a:r>
          </a:p>
          <a:p>
            <a:pPr marL="285750" indent="-285750">
              <a:buFontTx/>
              <a:buChar char="-"/>
            </a:pPr>
            <a:r>
              <a:rPr lang="en-US" dirty="0"/>
              <a:t>Again, trends looking for payer pricing games, denials, </a:t>
            </a:r>
            <a:r>
              <a:rPr lang="en-US" dirty="0" err="1"/>
              <a:t>etc</a:t>
            </a:r>
            <a:r>
              <a:rPr lang="en-US" dirty="0"/>
              <a:t> to justify reductions such as BCBS above. </a:t>
            </a:r>
          </a:p>
        </p:txBody>
      </p:sp>
    </p:spTree>
    <p:extLst>
      <p:ext uri="{BB962C8B-B14F-4D97-AF65-F5344CB8AC3E}">
        <p14:creationId xmlns:p14="http://schemas.microsoft.com/office/powerpoint/2010/main" val="2250533297"/>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062F9B-8F3F-F24B-0DBB-B3F88E6FC39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9C5B984-0A53-3D82-C0E6-0FFF4B7AEEFF}"/>
              </a:ext>
            </a:extLst>
          </p:cNvPr>
          <p:cNvSpPr>
            <a:spLocks noGrp="1"/>
          </p:cNvSpPr>
          <p:nvPr>
            <p:ph type="title"/>
          </p:nvPr>
        </p:nvSpPr>
        <p:spPr>
          <a:xfrm>
            <a:off x="132027" y="0"/>
            <a:ext cx="8729339" cy="1018552"/>
          </a:xfrm>
        </p:spPr>
        <p:txBody>
          <a:bodyPr>
            <a:normAutofit fontScale="90000"/>
          </a:bodyPr>
          <a:lstStyle/>
          <a:p>
            <a:r>
              <a:rPr lang="en-US" dirty="0"/>
              <a:t>Practice Referral Source Trending</a:t>
            </a:r>
            <a:br>
              <a:rPr lang="en-US" dirty="0"/>
            </a:br>
            <a:endParaRPr lang="en-US" dirty="0"/>
          </a:p>
        </p:txBody>
      </p:sp>
      <p:pic>
        <p:nvPicPr>
          <p:cNvPr id="5" name="Picture 4">
            <a:extLst>
              <a:ext uri="{FF2B5EF4-FFF2-40B4-BE49-F238E27FC236}">
                <a16:creationId xmlns:a16="http://schemas.microsoft.com/office/drawing/2014/main" id="{1D6D9909-5ED2-8844-59F7-5C3D6D7686D2}"/>
              </a:ext>
            </a:extLst>
          </p:cNvPr>
          <p:cNvPicPr>
            <a:picLocks noChangeAspect="1"/>
          </p:cNvPicPr>
          <p:nvPr/>
        </p:nvPicPr>
        <p:blipFill>
          <a:blip r:embed="rId2"/>
          <a:stretch>
            <a:fillRect/>
          </a:stretch>
        </p:blipFill>
        <p:spPr>
          <a:xfrm>
            <a:off x="1150077" y="623246"/>
            <a:ext cx="8930542" cy="4055791"/>
          </a:xfrm>
          <a:prstGeom prst="rect">
            <a:avLst/>
          </a:prstGeom>
        </p:spPr>
      </p:pic>
      <p:sp>
        <p:nvSpPr>
          <p:cNvPr id="2" name="TextBox 1">
            <a:extLst>
              <a:ext uri="{FF2B5EF4-FFF2-40B4-BE49-F238E27FC236}">
                <a16:creationId xmlns:a16="http://schemas.microsoft.com/office/drawing/2014/main" id="{A56CD167-F695-98D0-2AEF-1BB554DB1174}"/>
              </a:ext>
            </a:extLst>
          </p:cNvPr>
          <p:cNvSpPr txBox="1"/>
          <p:nvPr/>
        </p:nvSpPr>
        <p:spPr>
          <a:xfrm>
            <a:off x="1150077" y="4664154"/>
            <a:ext cx="10535265" cy="1200329"/>
          </a:xfrm>
          <a:prstGeom prst="rect">
            <a:avLst/>
          </a:prstGeom>
          <a:noFill/>
        </p:spPr>
        <p:txBody>
          <a:bodyPr wrap="square" rtlCol="0">
            <a:spAutoFit/>
          </a:bodyPr>
          <a:lstStyle/>
          <a:p>
            <a:pPr marL="285750" indent="-285750">
              <a:buFontTx/>
              <a:buChar char="-"/>
            </a:pPr>
            <a:r>
              <a:rPr lang="en-US" dirty="0"/>
              <a:t>Trend of new patient referrals to practice by referring practice over time. </a:t>
            </a:r>
          </a:p>
          <a:p>
            <a:pPr marL="285750" indent="-285750">
              <a:buFontTx/>
              <a:buChar char="-"/>
            </a:pPr>
            <a:r>
              <a:rPr lang="en-US" dirty="0"/>
              <a:t>Not an ASC report, but, ASC volume drops only come from 1 of 3 or 4 areas: Loss of flow to the practice, payer direction to the hospitals, internal surgeon discontent pushing ASC volume to hospital, or patient safety concerns. Flow to practice generally #1 culprit.</a:t>
            </a:r>
          </a:p>
        </p:txBody>
      </p:sp>
    </p:spTree>
    <p:extLst>
      <p:ext uri="{BB962C8B-B14F-4D97-AF65-F5344CB8AC3E}">
        <p14:creationId xmlns:p14="http://schemas.microsoft.com/office/powerpoint/2010/main" val="3774667248"/>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1524FE-8DD7-F637-87DF-A3C6E1D7B58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3DED16A-BE38-9DD7-C673-5388874B7FAD}"/>
              </a:ext>
            </a:extLst>
          </p:cNvPr>
          <p:cNvSpPr>
            <a:spLocks noGrp="1"/>
          </p:cNvSpPr>
          <p:nvPr>
            <p:ph type="title"/>
          </p:nvPr>
        </p:nvSpPr>
        <p:spPr>
          <a:xfrm>
            <a:off x="132027" y="0"/>
            <a:ext cx="8729339" cy="1018552"/>
          </a:xfrm>
        </p:spPr>
        <p:txBody>
          <a:bodyPr>
            <a:normAutofit/>
          </a:bodyPr>
          <a:lstStyle/>
          <a:p>
            <a:r>
              <a:rPr lang="en-US" dirty="0"/>
              <a:t>Referral Source </a:t>
            </a:r>
          </a:p>
        </p:txBody>
      </p:sp>
      <p:pic>
        <p:nvPicPr>
          <p:cNvPr id="5" name="Picture 4">
            <a:extLst>
              <a:ext uri="{FF2B5EF4-FFF2-40B4-BE49-F238E27FC236}">
                <a16:creationId xmlns:a16="http://schemas.microsoft.com/office/drawing/2014/main" id="{2CF7E7B7-2A41-0638-5CBA-F28637BE58BE}"/>
              </a:ext>
            </a:extLst>
          </p:cNvPr>
          <p:cNvPicPr>
            <a:picLocks noChangeAspect="1"/>
          </p:cNvPicPr>
          <p:nvPr/>
        </p:nvPicPr>
        <p:blipFill>
          <a:blip r:embed="rId2"/>
          <a:stretch>
            <a:fillRect/>
          </a:stretch>
        </p:blipFill>
        <p:spPr>
          <a:xfrm>
            <a:off x="309716" y="750327"/>
            <a:ext cx="11572568" cy="3979183"/>
          </a:xfrm>
          <a:prstGeom prst="rect">
            <a:avLst/>
          </a:prstGeom>
        </p:spPr>
      </p:pic>
      <p:pic>
        <p:nvPicPr>
          <p:cNvPr id="7" name="Picture 6">
            <a:extLst>
              <a:ext uri="{FF2B5EF4-FFF2-40B4-BE49-F238E27FC236}">
                <a16:creationId xmlns:a16="http://schemas.microsoft.com/office/drawing/2014/main" id="{78631128-BD2F-959F-493E-D6AFD5892C17}"/>
              </a:ext>
            </a:extLst>
          </p:cNvPr>
          <p:cNvPicPr>
            <a:picLocks noChangeAspect="1"/>
          </p:cNvPicPr>
          <p:nvPr/>
        </p:nvPicPr>
        <p:blipFill>
          <a:blip r:embed="rId3"/>
          <a:stretch>
            <a:fillRect/>
          </a:stretch>
        </p:blipFill>
        <p:spPr>
          <a:xfrm>
            <a:off x="7344410" y="2110154"/>
            <a:ext cx="1906063" cy="1592905"/>
          </a:xfrm>
          <a:prstGeom prst="rect">
            <a:avLst/>
          </a:prstGeom>
        </p:spPr>
      </p:pic>
      <p:sp>
        <p:nvSpPr>
          <p:cNvPr id="8" name="TextBox 7">
            <a:extLst>
              <a:ext uri="{FF2B5EF4-FFF2-40B4-BE49-F238E27FC236}">
                <a16:creationId xmlns:a16="http://schemas.microsoft.com/office/drawing/2014/main" id="{E8D5D410-F213-1016-DC1B-790B24833CA5}"/>
              </a:ext>
            </a:extLst>
          </p:cNvPr>
          <p:cNvSpPr txBox="1"/>
          <p:nvPr/>
        </p:nvSpPr>
        <p:spPr>
          <a:xfrm>
            <a:off x="9250473" y="885762"/>
            <a:ext cx="2578362" cy="369332"/>
          </a:xfrm>
          <a:prstGeom prst="rect">
            <a:avLst/>
          </a:prstGeom>
          <a:noFill/>
        </p:spPr>
        <p:txBody>
          <a:bodyPr wrap="square" rtlCol="0">
            <a:spAutoFit/>
          </a:bodyPr>
          <a:lstStyle/>
          <a:p>
            <a:pPr algn="r"/>
            <a:r>
              <a:rPr lang="en-US" i="1" dirty="0">
                <a:solidFill>
                  <a:schemeClr val="bg2">
                    <a:lumMod val="50000"/>
                  </a:schemeClr>
                </a:solidFill>
              </a:rPr>
              <a:t>Remember the storm?</a:t>
            </a:r>
          </a:p>
        </p:txBody>
      </p:sp>
      <p:sp>
        <p:nvSpPr>
          <p:cNvPr id="2" name="TextBox 1">
            <a:extLst>
              <a:ext uri="{FF2B5EF4-FFF2-40B4-BE49-F238E27FC236}">
                <a16:creationId xmlns:a16="http://schemas.microsoft.com/office/drawing/2014/main" id="{CBBFE819-7DD3-612A-2DA2-4B3EA6F5680D}"/>
              </a:ext>
            </a:extLst>
          </p:cNvPr>
          <p:cNvSpPr txBox="1"/>
          <p:nvPr/>
        </p:nvSpPr>
        <p:spPr>
          <a:xfrm>
            <a:off x="1140542" y="4984955"/>
            <a:ext cx="6448240" cy="646331"/>
          </a:xfrm>
          <a:prstGeom prst="rect">
            <a:avLst/>
          </a:prstGeom>
          <a:noFill/>
        </p:spPr>
        <p:txBody>
          <a:bodyPr wrap="none" rtlCol="0">
            <a:spAutoFit/>
          </a:bodyPr>
          <a:lstStyle/>
          <a:p>
            <a:pPr marL="285750" indent="-285750">
              <a:buFontTx/>
              <a:buChar char="-"/>
            </a:pPr>
            <a:r>
              <a:rPr lang="en-US" dirty="0"/>
              <a:t>ASC volume resulting from specific practice referrals by service. </a:t>
            </a:r>
          </a:p>
          <a:p>
            <a:pPr marL="285750" indent="-285750">
              <a:buFontTx/>
              <a:buChar char="-"/>
            </a:pPr>
            <a:r>
              <a:rPr lang="en-US" dirty="0"/>
              <a:t>To track overall surgical volume flow by service line over time. </a:t>
            </a:r>
          </a:p>
        </p:txBody>
      </p:sp>
    </p:spTree>
    <p:extLst>
      <p:ext uri="{BB962C8B-B14F-4D97-AF65-F5344CB8AC3E}">
        <p14:creationId xmlns:p14="http://schemas.microsoft.com/office/powerpoint/2010/main" val="2702741631"/>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C42D83-7B34-2289-5BD0-5430C669303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AF88661-BFD7-C6E6-98DE-40451EED0D82}"/>
              </a:ext>
            </a:extLst>
          </p:cNvPr>
          <p:cNvSpPr>
            <a:spLocks noGrp="1"/>
          </p:cNvSpPr>
          <p:nvPr>
            <p:ph type="title"/>
          </p:nvPr>
        </p:nvSpPr>
        <p:spPr>
          <a:xfrm>
            <a:off x="132027" y="0"/>
            <a:ext cx="8729339" cy="1018552"/>
          </a:xfrm>
        </p:spPr>
        <p:txBody>
          <a:bodyPr>
            <a:normAutofit/>
          </a:bodyPr>
          <a:lstStyle/>
          <a:p>
            <a:r>
              <a:rPr lang="en-US" dirty="0"/>
              <a:t>Referral Sources Payor Mix</a:t>
            </a:r>
          </a:p>
        </p:txBody>
      </p:sp>
      <p:pic>
        <p:nvPicPr>
          <p:cNvPr id="5" name="Picture 4">
            <a:extLst>
              <a:ext uri="{FF2B5EF4-FFF2-40B4-BE49-F238E27FC236}">
                <a16:creationId xmlns:a16="http://schemas.microsoft.com/office/drawing/2014/main" id="{AC47EA61-7AD9-C05C-5BBF-55F570FA879B}"/>
              </a:ext>
            </a:extLst>
          </p:cNvPr>
          <p:cNvPicPr>
            <a:picLocks noChangeAspect="1"/>
          </p:cNvPicPr>
          <p:nvPr/>
        </p:nvPicPr>
        <p:blipFill>
          <a:blip r:embed="rId2"/>
          <a:stretch>
            <a:fillRect/>
          </a:stretch>
        </p:blipFill>
        <p:spPr>
          <a:xfrm>
            <a:off x="365212" y="1291042"/>
            <a:ext cx="10180601" cy="1812081"/>
          </a:xfrm>
          <a:prstGeom prst="rect">
            <a:avLst/>
          </a:prstGeom>
        </p:spPr>
      </p:pic>
      <p:pic>
        <p:nvPicPr>
          <p:cNvPr id="7" name="Picture 6">
            <a:extLst>
              <a:ext uri="{FF2B5EF4-FFF2-40B4-BE49-F238E27FC236}">
                <a16:creationId xmlns:a16="http://schemas.microsoft.com/office/drawing/2014/main" id="{4C347491-21A7-2B3B-4170-D903B82BBA6D}"/>
              </a:ext>
            </a:extLst>
          </p:cNvPr>
          <p:cNvPicPr>
            <a:picLocks noChangeAspect="1"/>
          </p:cNvPicPr>
          <p:nvPr/>
        </p:nvPicPr>
        <p:blipFill>
          <a:blip r:embed="rId3"/>
          <a:stretch>
            <a:fillRect/>
          </a:stretch>
        </p:blipFill>
        <p:spPr>
          <a:xfrm>
            <a:off x="2080005" y="2092480"/>
            <a:ext cx="658425" cy="426757"/>
          </a:xfrm>
          <a:prstGeom prst="rect">
            <a:avLst/>
          </a:prstGeom>
        </p:spPr>
      </p:pic>
      <p:pic>
        <p:nvPicPr>
          <p:cNvPr id="8" name="Picture 7">
            <a:extLst>
              <a:ext uri="{FF2B5EF4-FFF2-40B4-BE49-F238E27FC236}">
                <a16:creationId xmlns:a16="http://schemas.microsoft.com/office/drawing/2014/main" id="{EC798DDA-24A2-FC9B-128C-3DEB95EE85A4}"/>
              </a:ext>
            </a:extLst>
          </p:cNvPr>
          <p:cNvPicPr>
            <a:picLocks noChangeAspect="1"/>
          </p:cNvPicPr>
          <p:nvPr/>
        </p:nvPicPr>
        <p:blipFill>
          <a:blip r:embed="rId3"/>
          <a:stretch>
            <a:fillRect/>
          </a:stretch>
        </p:blipFill>
        <p:spPr>
          <a:xfrm>
            <a:off x="8283009" y="2519237"/>
            <a:ext cx="658425" cy="426757"/>
          </a:xfrm>
          <a:prstGeom prst="rect">
            <a:avLst/>
          </a:prstGeom>
        </p:spPr>
      </p:pic>
      <p:sp>
        <p:nvSpPr>
          <p:cNvPr id="2" name="TextBox 1">
            <a:extLst>
              <a:ext uri="{FF2B5EF4-FFF2-40B4-BE49-F238E27FC236}">
                <a16:creationId xmlns:a16="http://schemas.microsoft.com/office/drawing/2014/main" id="{D8F55297-1E1A-F652-FD51-DA90EF155BB2}"/>
              </a:ext>
            </a:extLst>
          </p:cNvPr>
          <p:cNvSpPr txBox="1"/>
          <p:nvPr/>
        </p:nvSpPr>
        <p:spPr>
          <a:xfrm>
            <a:off x="622382" y="3712524"/>
            <a:ext cx="10947236" cy="1477328"/>
          </a:xfrm>
          <a:prstGeom prst="rect">
            <a:avLst/>
          </a:prstGeom>
          <a:noFill/>
        </p:spPr>
        <p:txBody>
          <a:bodyPr wrap="square" rtlCol="0">
            <a:spAutoFit/>
          </a:bodyPr>
          <a:lstStyle/>
          <a:p>
            <a:pPr marL="285750" indent="-285750">
              <a:buFontTx/>
              <a:buChar char="-"/>
            </a:pPr>
            <a:r>
              <a:rPr lang="en-US" dirty="0"/>
              <a:t>Looking for referral sources with poor payer mix. Typically, heavy Medicaid or Tri-Care.</a:t>
            </a:r>
          </a:p>
          <a:p>
            <a:pPr marL="285750" indent="-285750">
              <a:buFontTx/>
              <a:buChar char="-"/>
            </a:pPr>
            <a:r>
              <a:rPr lang="en-US" dirty="0"/>
              <a:t>When building growth plans, need to understand potential volume flow but also the underlying payer mix shift that can come (positive or negative) from soliciting improved referral volume from specific sources.</a:t>
            </a:r>
          </a:p>
          <a:p>
            <a:pPr marL="285750" indent="-285750">
              <a:buFontTx/>
              <a:buChar char="-"/>
            </a:pPr>
            <a:r>
              <a:rPr lang="en-US" dirty="0"/>
              <a:t>We use it for growth planning, new service / new surgeon / new ASC feasibility studies.</a:t>
            </a:r>
          </a:p>
          <a:p>
            <a:pPr marL="285750" indent="-285750">
              <a:buFontTx/>
              <a:buChar char="-"/>
            </a:pPr>
            <a:r>
              <a:rPr lang="en-US" dirty="0"/>
              <a:t>Use for onboarding / exit planning of practitioners.</a:t>
            </a:r>
          </a:p>
        </p:txBody>
      </p:sp>
    </p:spTree>
    <p:extLst>
      <p:ext uri="{BB962C8B-B14F-4D97-AF65-F5344CB8AC3E}">
        <p14:creationId xmlns:p14="http://schemas.microsoft.com/office/powerpoint/2010/main" val="677345622"/>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9ED8226-E8C1-4EB1-8F3E-21E13C9E4D44}"/>
              </a:ext>
            </a:extLst>
          </p:cNvPr>
          <p:cNvPicPr>
            <a:picLocks noChangeAspect="1"/>
          </p:cNvPicPr>
          <p:nvPr/>
        </p:nvPicPr>
        <p:blipFill rotWithShape="1">
          <a:blip r:embed="rId3"/>
          <a:srcRect b="16364"/>
          <a:stretch/>
        </p:blipFill>
        <p:spPr>
          <a:xfrm>
            <a:off x="-1" y="-1237674"/>
            <a:ext cx="12192000" cy="6797964"/>
          </a:xfrm>
          <a:prstGeom prst="rect">
            <a:avLst/>
          </a:prstGeom>
        </p:spPr>
      </p:pic>
      <p:sp>
        <p:nvSpPr>
          <p:cNvPr id="4" name="Content Placeholder 3"/>
          <p:cNvSpPr>
            <a:spLocks noGrp="1"/>
          </p:cNvSpPr>
          <p:nvPr>
            <p:ph type="subTitle" idx="1"/>
          </p:nvPr>
        </p:nvSpPr>
        <p:spPr/>
        <p:txBody>
          <a:bodyPr vert="horz" lIns="91440" tIns="45720" rIns="91440" bIns="45720" numCol="1" rtlCol="0" anchor="t">
            <a:noAutofit/>
          </a:bodyPr>
          <a:lstStyle/>
          <a:p>
            <a:pPr lvl="3"/>
            <a:endParaRPr lang="en-US" sz="1400"/>
          </a:p>
          <a:p>
            <a:pPr lvl="3"/>
            <a:endParaRPr lang="en-US" sz="1400"/>
          </a:p>
        </p:txBody>
      </p:sp>
      <p:sp>
        <p:nvSpPr>
          <p:cNvPr id="9" name="Rectangle 8">
            <a:extLst>
              <a:ext uri="{FF2B5EF4-FFF2-40B4-BE49-F238E27FC236}">
                <a16:creationId xmlns:a16="http://schemas.microsoft.com/office/drawing/2014/main" id="{3C74FD23-064D-4FF2-ACE2-389574B141C5}"/>
              </a:ext>
            </a:extLst>
          </p:cNvPr>
          <p:cNvSpPr/>
          <p:nvPr/>
        </p:nvSpPr>
        <p:spPr>
          <a:xfrm>
            <a:off x="-1" y="2468869"/>
            <a:ext cx="12191999" cy="1260197"/>
          </a:xfrm>
          <a:prstGeom prst="rect">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C067E48E-15A5-48E3-A78D-C3F51454DCF1}"/>
              </a:ext>
            </a:extLst>
          </p:cNvPr>
          <p:cNvSpPr txBox="1">
            <a:spLocks/>
          </p:cNvSpPr>
          <p:nvPr/>
        </p:nvSpPr>
        <p:spPr>
          <a:xfrm>
            <a:off x="2732828" y="2700059"/>
            <a:ext cx="6726343" cy="7978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accent1">
                    <a:lumMod val="75000"/>
                  </a:schemeClr>
                </a:solidFill>
                <a:latin typeface="+mj-lt"/>
                <a:ea typeface="+mj-ea"/>
                <a:cs typeface="+mj-cs"/>
              </a:defRPr>
            </a:lvl1pPr>
          </a:lstStyle>
          <a:p>
            <a:r>
              <a:rPr lang="en-US" sz="3600" b="1" dirty="0">
                <a:solidFill>
                  <a:schemeClr val="accent1"/>
                </a:solidFill>
              </a:rPr>
              <a:t>Profitability</a:t>
            </a:r>
          </a:p>
        </p:txBody>
      </p:sp>
    </p:spTree>
    <p:extLst>
      <p:ext uri="{BB962C8B-B14F-4D97-AF65-F5344CB8AC3E}">
        <p14:creationId xmlns:p14="http://schemas.microsoft.com/office/powerpoint/2010/main" val="34440189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3D8F1-9E75-7902-54AF-1DE767D6316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3CE5148-155B-579E-7ECA-B9C0A5C470F8}"/>
              </a:ext>
            </a:extLst>
          </p:cNvPr>
          <p:cNvSpPr>
            <a:spLocks noGrp="1"/>
          </p:cNvSpPr>
          <p:nvPr>
            <p:ph type="title"/>
          </p:nvPr>
        </p:nvSpPr>
        <p:spPr>
          <a:xfrm>
            <a:off x="132027" y="0"/>
            <a:ext cx="8729339" cy="1018552"/>
          </a:xfrm>
        </p:spPr>
        <p:txBody>
          <a:bodyPr>
            <a:normAutofit/>
          </a:bodyPr>
          <a:lstStyle/>
          <a:p>
            <a:r>
              <a:rPr lang="en-US" dirty="0"/>
              <a:t>Surgical Case Profitability</a:t>
            </a:r>
          </a:p>
        </p:txBody>
      </p:sp>
      <p:pic>
        <p:nvPicPr>
          <p:cNvPr id="5" name="Picture 4">
            <a:extLst>
              <a:ext uri="{FF2B5EF4-FFF2-40B4-BE49-F238E27FC236}">
                <a16:creationId xmlns:a16="http://schemas.microsoft.com/office/drawing/2014/main" id="{4AF8CF7C-37A8-12C1-15EE-C92D4C40C6E0}"/>
              </a:ext>
            </a:extLst>
          </p:cNvPr>
          <p:cNvPicPr>
            <a:picLocks noChangeAspect="1"/>
          </p:cNvPicPr>
          <p:nvPr/>
        </p:nvPicPr>
        <p:blipFill>
          <a:blip r:embed="rId2"/>
          <a:stretch>
            <a:fillRect/>
          </a:stretch>
        </p:blipFill>
        <p:spPr>
          <a:xfrm>
            <a:off x="1042219" y="912354"/>
            <a:ext cx="7633036" cy="3961449"/>
          </a:xfrm>
          <a:prstGeom prst="rect">
            <a:avLst/>
          </a:prstGeom>
        </p:spPr>
      </p:pic>
      <p:sp>
        <p:nvSpPr>
          <p:cNvPr id="2" name="TextBox 1">
            <a:extLst>
              <a:ext uri="{FF2B5EF4-FFF2-40B4-BE49-F238E27FC236}">
                <a16:creationId xmlns:a16="http://schemas.microsoft.com/office/drawing/2014/main" id="{23C8D98A-45E5-5901-5A23-F9BDB33C725B}"/>
              </a:ext>
            </a:extLst>
          </p:cNvPr>
          <p:cNvSpPr txBox="1"/>
          <p:nvPr/>
        </p:nvSpPr>
        <p:spPr>
          <a:xfrm>
            <a:off x="1150374" y="4873803"/>
            <a:ext cx="10729347" cy="923330"/>
          </a:xfrm>
          <a:prstGeom prst="rect">
            <a:avLst/>
          </a:prstGeom>
          <a:noFill/>
        </p:spPr>
        <p:txBody>
          <a:bodyPr wrap="none" rtlCol="0">
            <a:spAutoFit/>
          </a:bodyPr>
          <a:lstStyle/>
          <a:p>
            <a:pPr marL="285750" indent="-285750">
              <a:buFontTx/>
              <a:buChar char="-"/>
            </a:pPr>
            <a:r>
              <a:rPr lang="en-US" dirty="0"/>
              <a:t>Contribution margin (Net collections minus supply/implant cost) by code/service grouping by payer snapshot.</a:t>
            </a:r>
          </a:p>
          <a:p>
            <a:pPr marL="285750" indent="-285750">
              <a:buFontTx/>
              <a:buChar char="-"/>
            </a:pPr>
            <a:r>
              <a:rPr lang="en-US" dirty="0"/>
              <a:t>Goal to identify unprofitable services due to dropping reimbursement or increasing costs.</a:t>
            </a:r>
          </a:p>
          <a:p>
            <a:pPr marL="285750" indent="-285750">
              <a:buFontTx/>
              <a:buChar char="-"/>
            </a:pPr>
            <a:r>
              <a:rPr lang="en-US" dirty="0"/>
              <a:t>Purpose to assist with future profitability projections/budgeting as well as payer leverage. </a:t>
            </a:r>
          </a:p>
        </p:txBody>
      </p:sp>
    </p:spTree>
    <p:extLst>
      <p:ext uri="{BB962C8B-B14F-4D97-AF65-F5344CB8AC3E}">
        <p14:creationId xmlns:p14="http://schemas.microsoft.com/office/powerpoint/2010/main" val="386867337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917F974-0665-4A6F-B50B-BEF3D01A5001}"/>
              </a:ext>
            </a:extLst>
          </p:cNvPr>
          <p:cNvSpPr>
            <a:spLocks noGrp="1"/>
          </p:cNvSpPr>
          <p:nvPr>
            <p:ph type="title"/>
          </p:nvPr>
        </p:nvSpPr>
        <p:spPr>
          <a:xfrm>
            <a:off x="414660" y="481903"/>
            <a:ext cx="11297663" cy="1018552"/>
          </a:xfrm>
        </p:spPr>
        <p:txBody>
          <a:bodyPr>
            <a:noAutofit/>
          </a:bodyPr>
          <a:lstStyle/>
          <a:p>
            <a:r>
              <a:rPr lang="en-US" sz="3600" b="1" dirty="0">
                <a:latin typeface="+mj-lt"/>
              </a:rPr>
              <a:t>Strategic Healthcare Partners, LLC – Who We Still Are and Who We Still Serve</a:t>
            </a:r>
            <a:endParaRPr lang="en-US" sz="3600" dirty="0">
              <a:latin typeface="+mj-lt"/>
            </a:endParaRPr>
          </a:p>
        </p:txBody>
      </p:sp>
      <p:sp>
        <p:nvSpPr>
          <p:cNvPr id="9" name="Content Placeholder 8">
            <a:extLst>
              <a:ext uri="{FF2B5EF4-FFF2-40B4-BE49-F238E27FC236}">
                <a16:creationId xmlns:a16="http://schemas.microsoft.com/office/drawing/2014/main" id="{DFEEEFAF-EF51-4631-A64E-DF7E8BBF45A5}"/>
              </a:ext>
            </a:extLst>
          </p:cNvPr>
          <p:cNvSpPr>
            <a:spLocks noGrp="1"/>
          </p:cNvSpPr>
          <p:nvPr>
            <p:ph idx="1"/>
          </p:nvPr>
        </p:nvSpPr>
        <p:spPr>
          <a:xfrm>
            <a:off x="414661" y="1797912"/>
            <a:ext cx="10912702" cy="3837777"/>
          </a:xfrm>
        </p:spPr>
        <p:txBody>
          <a:bodyPr>
            <a:normAutofit lnSpcReduction="10000"/>
          </a:bodyPr>
          <a:lstStyle/>
          <a:p>
            <a:r>
              <a:rPr lang="en-US" sz="2200" dirty="0"/>
              <a:t>Founded by Principals John Crew and Mike Scribner in 2009.</a:t>
            </a:r>
          </a:p>
          <a:p>
            <a:r>
              <a:rPr lang="en-US" sz="2200" dirty="0"/>
              <a:t>Over 30 years experience in the field. </a:t>
            </a:r>
          </a:p>
          <a:p>
            <a:r>
              <a:rPr lang="en-US" sz="2200" dirty="0"/>
              <a:t>Broad spectrum of healthcare clients including:</a:t>
            </a:r>
          </a:p>
          <a:p>
            <a:pPr lvl="1"/>
            <a:r>
              <a:rPr lang="en-US" sz="1800" dirty="0"/>
              <a:t>35+ hospitals</a:t>
            </a:r>
          </a:p>
          <a:p>
            <a:pPr lvl="1"/>
            <a:r>
              <a:rPr lang="en-US" sz="1800" dirty="0"/>
              <a:t>Over 1,500 physicians/extenders</a:t>
            </a:r>
          </a:p>
          <a:p>
            <a:pPr lvl="1"/>
            <a:r>
              <a:rPr lang="en-US" sz="1800" dirty="0"/>
              <a:t>20+ ASCs</a:t>
            </a:r>
          </a:p>
          <a:p>
            <a:r>
              <a:rPr lang="en-US" sz="2200" dirty="0"/>
              <a:t>ASC services</a:t>
            </a:r>
          </a:p>
          <a:p>
            <a:pPr lvl="1"/>
            <a:r>
              <a:rPr lang="en-US" sz="1800" dirty="0"/>
              <a:t>Managed Care Strategy and Contracting</a:t>
            </a:r>
          </a:p>
          <a:p>
            <a:pPr lvl="1"/>
            <a:r>
              <a:rPr lang="en-US" sz="1800" dirty="0"/>
              <a:t>Revenue Cycle Analytics and Support</a:t>
            </a:r>
          </a:p>
          <a:p>
            <a:pPr lvl="1"/>
            <a:r>
              <a:rPr lang="en-US" sz="1800" dirty="0"/>
              <a:t>Pro Forma Development/Feasibility Analysis</a:t>
            </a:r>
          </a:p>
          <a:p>
            <a:pPr lvl="1"/>
            <a:r>
              <a:rPr lang="en-US" sz="1800" dirty="0"/>
              <a:t>Facility Credentialing/Payer Enrollment</a:t>
            </a:r>
          </a:p>
          <a:p>
            <a:endParaRPr lang="en-US" dirty="0"/>
          </a:p>
        </p:txBody>
      </p:sp>
    </p:spTree>
    <p:extLst>
      <p:ext uri="{BB962C8B-B14F-4D97-AF65-F5344CB8AC3E}">
        <p14:creationId xmlns:p14="http://schemas.microsoft.com/office/powerpoint/2010/main" val="37732153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CC9C51-9FF3-0EAC-281A-FE2795A8320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55A46D9-5C64-0F11-BB4C-9CACD44D920E}"/>
              </a:ext>
            </a:extLst>
          </p:cNvPr>
          <p:cNvSpPr>
            <a:spLocks noGrp="1"/>
          </p:cNvSpPr>
          <p:nvPr>
            <p:ph type="title"/>
          </p:nvPr>
        </p:nvSpPr>
        <p:spPr>
          <a:xfrm>
            <a:off x="132027" y="0"/>
            <a:ext cx="8729339" cy="1018552"/>
          </a:xfrm>
        </p:spPr>
        <p:txBody>
          <a:bodyPr>
            <a:normAutofit/>
          </a:bodyPr>
          <a:lstStyle/>
          <a:p>
            <a:r>
              <a:rPr lang="en-US" dirty="0"/>
              <a:t>Implant/Drug Profitability</a:t>
            </a:r>
          </a:p>
        </p:txBody>
      </p:sp>
      <p:pic>
        <p:nvPicPr>
          <p:cNvPr id="9" name="Picture 8">
            <a:extLst>
              <a:ext uri="{FF2B5EF4-FFF2-40B4-BE49-F238E27FC236}">
                <a16:creationId xmlns:a16="http://schemas.microsoft.com/office/drawing/2014/main" id="{9C01ECFA-4C78-FB3B-BDDD-DF6B87D20BF8}"/>
              </a:ext>
            </a:extLst>
          </p:cNvPr>
          <p:cNvPicPr>
            <a:picLocks noChangeAspect="1"/>
          </p:cNvPicPr>
          <p:nvPr/>
        </p:nvPicPr>
        <p:blipFill>
          <a:blip r:embed="rId2"/>
          <a:stretch>
            <a:fillRect/>
          </a:stretch>
        </p:blipFill>
        <p:spPr>
          <a:xfrm>
            <a:off x="1056640" y="893535"/>
            <a:ext cx="8641287" cy="3803241"/>
          </a:xfrm>
          <a:prstGeom prst="rect">
            <a:avLst/>
          </a:prstGeom>
        </p:spPr>
      </p:pic>
      <p:sp>
        <p:nvSpPr>
          <p:cNvPr id="2" name="TextBox 1">
            <a:extLst>
              <a:ext uri="{FF2B5EF4-FFF2-40B4-BE49-F238E27FC236}">
                <a16:creationId xmlns:a16="http://schemas.microsoft.com/office/drawing/2014/main" id="{5C526E03-C1BB-C72D-430E-5998B1BDA60E}"/>
              </a:ext>
            </a:extLst>
          </p:cNvPr>
          <p:cNvSpPr txBox="1"/>
          <p:nvPr/>
        </p:nvSpPr>
        <p:spPr>
          <a:xfrm>
            <a:off x="907191" y="4824034"/>
            <a:ext cx="11061290" cy="923330"/>
          </a:xfrm>
          <a:prstGeom prst="rect">
            <a:avLst/>
          </a:prstGeom>
          <a:noFill/>
        </p:spPr>
        <p:txBody>
          <a:bodyPr wrap="square" rtlCol="0">
            <a:spAutoFit/>
          </a:bodyPr>
          <a:lstStyle/>
          <a:p>
            <a:pPr marL="285750" indent="-285750">
              <a:buFontTx/>
              <a:buChar char="-"/>
            </a:pPr>
            <a:r>
              <a:rPr lang="en-US" dirty="0"/>
              <a:t>Overall implant/drug profitability over time overall and by implant/drug. </a:t>
            </a:r>
          </a:p>
          <a:p>
            <a:pPr marL="285750" indent="-285750">
              <a:buFontTx/>
              <a:buChar char="-"/>
            </a:pPr>
            <a:r>
              <a:rPr lang="en-US" b="1" i="1" dirty="0"/>
              <a:t>Example above showed impact of drugs being moved into Medicare pricing mechanism/out of “other” greatly reducing reimbursement, prompting need to adjust used drugs/implants or initiate payer outreach. </a:t>
            </a:r>
          </a:p>
        </p:txBody>
      </p:sp>
    </p:spTree>
    <p:extLst>
      <p:ext uri="{BB962C8B-B14F-4D97-AF65-F5344CB8AC3E}">
        <p14:creationId xmlns:p14="http://schemas.microsoft.com/office/powerpoint/2010/main" val="3571227452"/>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9ED8226-E8C1-4EB1-8F3E-21E13C9E4D44}"/>
              </a:ext>
            </a:extLst>
          </p:cNvPr>
          <p:cNvPicPr>
            <a:picLocks noChangeAspect="1"/>
          </p:cNvPicPr>
          <p:nvPr/>
        </p:nvPicPr>
        <p:blipFill rotWithShape="1">
          <a:blip r:embed="rId3"/>
          <a:srcRect b="16364"/>
          <a:stretch/>
        </p:blipFill>
        <p:spPr>
          <a:xfrm>
            <a:off x="-1" y="-1237674"/>
            <a:ext cx="12192000" cy="6797964"/>
          </a:xfrm>
          <a:prstGeom prst="rect">
            <a:avLst/>
          </a:prstGeom>
        </p:spPr>
      </p:pic>
      <p:sp>
        <p:nvSpPr>
          <p:cNvPr id="4" name="Content Placeholder 3"/>
          <p:cNvSpPr>
            <a:spLocks noGrp="1"/>
          </p:cNvSpPr>
          <p:nvPr>
            <p:ph type="subTitle" idx="1"/>
          </p:nvPr>
        </p:nvSpPr>
        <p:spPr/>
        <p:txBody>
          <a:bodyPr vert="horz" lIns="91440" tIns="45720" rIns="91440" bIns="45720" numCol="1" rtlCol="0" anchor="t">
            <a:noAutofit/>
          </a:bodyPr>
          <a:lstStyle/>
          <a:p>
            <a:pPr lvl="3"/>
            <a:endParaRPr lang="en-US" sz="1400"/>
          </a:p>
          <a:p>
            <a:pPr lvl="3"/>
            <a:endParaRPr lang="en-US" sz="1400"/>
          </a:p>
        </p:txBody>
      </p:sp>
      <p:sp>
        <p:nvSpPr>
          <p:cNvPr id="9" name="Rectangle 8">
            <a:extLst>
              <a:ext uri="{FF2B5EF4-FFF2-40B4-BE49-F238E27FC236}">
                <a16:creationId xmlns:a16="http://schemas.microsoft.com/office/drawing/2014/main" id="{3C74FD23-064D-4FF2-ACE2-389574B141C5}"/>
              </a:ext>
            </a:extLst>
          </p:cNvPr>
          <p:cNvSpPr/>
          <p:nvPr/>
        </p:nvSpPr>
        <p:spPr>
          <a:xfrm>
            <a:off x="-1" y="2468869"/>
            <a:ext cx="12191999" cy="1260197"/>
          </a:xfrm>
          <a:prstGeom prst="rect">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2">
            <a:extLst>
              <a:ext uri="{FF2B5EF4-FFF2-40B4-BE49-F238E27FC236}">
                <a16:creationId xmlns:a16="http://schemas.microsoft.com/office/drawing/2014/main" id="{C067E48E-15A5-48E3-A78D-C3F51454DCF1}"/>
              </a:ext>
            </a:extLst>
          </p:cNvPr>
          <p:cNvSpPr txBox="1">
            <a:spLocks/>
          </p:cNvSpPr>
          <p:nvPr/>
        </p:nvSpPr>
        <p:spPr>
          <a:xfrm>
            <a:off x="787940" y="2700060"/>
            <a:ext cx="10437779" cy="63652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accent1">
                    <a:lumMod val="75000"/>
                  </a:schemeClr>
                </a:solidFill>
                <a:latin typeface="+mj-lt"/>
                <a:ea typeface="+mj-ea"/>
                <a:cs typeface="+mj-cs"/>
              </a:defRPr>
            </a:lvl1pPr>
          </a:lstStyle>
          <a:p>
            <a:r>
              <a:rPr lang="en-US" sz="3600" b="1" dirty="0">
                <a:solidFill>
                  <a:schemeClr val="accent1"/>
                </a:solidFill>
              </a:rPr>
              <a:t>Managed Care Considerations / Payor Transparency</a:t>
            </a:r>
          </a:p>
        </p:txBody>
      </p:sp>
    </p:spTree>
    <p:extLst>
      <p:ext uri="{BB962C8B-B14F-4D97-AF65-F5344CB8AC3E}">
        <p14:creationId xmlns:p14="http://schemas.microsoft.com/office/powerpoint/2010/main" val="42006372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2651AA-41A7-C2A0-7DE1-E0851FF99C4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DFF46C7-C0E9-D591-9648-A764ED804E5D}"/>
              </a:ext>
            </a:extLst>
          </p:cNvPr>
          <p:cNvSpPr>
            <a:spLocks noGrp="1"/>
          </p:cNvSpPr>
          <p:nvPr>
            <p:ph type="title"/>
          </p:nvPr>
        </p:nvSpPr>
        <p:spPr>
          <a:xfrm>
            <a:off x="132027" y="0"/>
            <a:ext cx="8729339" cy="1018552"/>
          </a:xfrm>
        </p:spPr>
        <p:txBody>
          <a:bodyPr>
            <a:normAutofit/>
          </a:bodyPr>
          <a:lstStyle/>
          <a:p>
            <a:r>
              <a:rPr lang="en-US" dirty="0"/>
              <a:t>Payer Scorecard</a:t>
            </a:r>
          </a:p>
        </p:txBody>
      </p:sp>
      <p:pic>
        <p:nvPicPr>
          <p:cNvPr id="4" name="Picture 3">
            <a:extLst>
              <a:ext uri="{FF2B5EF4-FFF2-40B4-BE49-F238E27FC236}">
                <a16:creationId xmlns:a16="http://schemas.microsoft.com/office/drawing/2014/main" id="{85BC36A1-ABF7-AB5B-20BF-7C6136BDF8A0}"/>
              </a:ext>
            </a:extLst>
          </p:cNvPr>
          <p:cNvPicPr>
            <a:picLocks noChangeAspect="1"/>
          </p:cNvPicPr>
          <p:nvPr/>
        </p:nvPicPr>
        <p:blipFill>
          <a:blip r:embed="rId2"/>
          <a:stretch>
            <a:fillRect/>
          </a:stretch>
        </p:blipFill>
        <p:spPr>
          <a:xfrm>
            <a:off x="375920" y="798838"/>
            <a:ext cx="10710933" cy="3852797"/>
          </a:xfrm>
          <a:prstGeom prst="rect">
            <a:avLst/>
          </a:prstGeom>
        </p:spPr>
      </p:pic>
      <p:sp>
        <p:nvSpPr>
          <p:cNvPr id="2" name="TextBox 1">
            <a:extLst>
              <a:ext uri="{FF2B5EF4-FFF2-40B4-BE49-F238E27FC236}">
                <a16:creationId xmlns:a16="http://schemas.microsoft.com/office/drawing/2014/main" id="{74848BE6-86C9-569C-EA23-F14E64B7808D}"/>
              </a:ext>
            </a:extLst>
          </p:cNvPr>
          <p:cNvSpPr txBox="1"/>
          <p:nvPr/>
        </p:nvSpPr>
        <p:spPr>
          <a:xfrm>
            <a:off x="523895" y="4651635"/>
            <a:ext cx="11144209" cy="1200329"/>
          </a:xfrm>
          <a:prstGeom prst="rect">
            <a:avLst/>
          </a:prstGeom>
          <a:noFill/>
        </p:spPr>
        <p:txBody>
          <a:bodyPr wrap="square" rtlCol="0">
            <a:spAutoFit/>
          </a:bodyPr>
          <a:lstStyle/>
          <a:p>
            <a:pPr marL="285750" indent="-285750">
              <a:buFontTx/>
              <a:buChar char="-"/>
            </a:pPr>
            <a:r>
              <a:rPr lang="en-US" dirty="0"/>
              <a:t>Periodic scorecard to compare key </a:t>
            </a:r>
            <a:r>
              <a:rPr lang="en-US" dirty="0" err="1"/>
              <a:t>metrix</a:t>
            </a:r>
            <a:r>
              <a:rPr lang="en-US" dirty="0"/>
              <a:t> by payer (collection rate, AR over 120, % correct payments, payer days in AR, collections per encounter in one spot.</a:t>
            </a:r>
          </a:p>
          <a:p>
            <a:pPr marL="285750" indent="-285750">
              <a:buFontTx/>
              <a:buChar char="-"/>
            </a:pPr>
            <a:r>
              <a:rPr lang="en-US" dirty="0"/>
              <a:t>Reviewing for payer level differences to address with carrier or within internal processes if that somehow makes a difference. </a:t>
            </a:r>
          </a:p>
        </p:txBody>
      </p:sp>
    </p:spTree>
    <p:extLst>
      <p:ext uri="{BB962C8B-B14F-4D97-AF65-F5344CB8AC3E}">
        <p14:creationId xmlns:p14="http://schemas.microsoft.com/office/powerpoint/2010/main" val="4202162635"/>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11204044" cy="1018552"/>
          </a:xfrm>
        </p:spPr>
        <p:txBody>
          <a:bodyPr>
            <a:normAutofit/>
          </a:bodyPr>
          <a:lstStyle/>
          <a:p>
            <a:r>
              <a:rPr lang="en-US" sz="4000" dirty="0"/>
              <a:t>Hospital vs. ASC Reimbursement</a:t>
            </a:r>
          </a:p>
        </p:txBody>
      </p:sp>
      <p:pic>
        <p:nvPicPr>
          <p:cNvPr id="2" name="Picture 1">
            <a:extLst>
              <a:ext uri="{FF2B5EF4-FFF2-40B4-BE49-F238E27FC236}">
                <a16:creationId xmlns:a16="http://schemas.microsoft.com/office/drawing/2014/main" id="{E119A274-4C7E-F9CE-1EDF-3ACB833C3776}"/>
              </a:ext>
            </a:extLst>
          </p:cNvPr>
          <p:cNvPicPr>
            <a:picLocks noChangeAspect="1"/>
          </p:cNvPicPr>
          <p:nvPr/>
        </p:nvPicPr>
        <p:blipFill>
          <a:blip r:embed="rId3"/>
          <a:stretch>
            <a:fillRect/>
          </a:stretch>
        </p:blipFill>
        <p:spPr>
          <a:xfrm>
            <a:off x="1465005" y="798082"/>
            <a:ext cx="7659329" cy="4301939"/>
          </a:xfrm>
          <a:prstGeom prst="rect">
            <a:avLst/>
          </a:prstGeom>
        </p:spPr>
      </p:pic>
      <p:sp>
        <p:nvSpPr>
          <p:cNvPr id="4" name="TextBox 3">
            <a:extLst>
              <a:ext uri="{FF2B5EF4-FFF2-40B4-BE49-F238E27FC236}">
                <a16:creationId xmlns:a16="http://schemas.microsoft.com/office/drawing/2014/main" id="{15F9096A-39EC-F493-A612-A3CCF5FA989E}"/>
              </a:ext>
            </a:extLst>
          </p:cNvPr>
          <p:cNvSpPr txBox="1"/>
          <p:nvPr/>
        </p:nvSpPr>
        <p:spPr>
          <a:xfrm>
            <a:off x="1465006" y="5100021"/>
            <a:ext cx="7200882" cy="646331"/>
          </a:xfrm>
          <a:prstGeom prst="rect">
            <a:avLst/>
          </a:prstGeom>
          <a:noFill/>
        </p:spPr>
        <p:txBody>
          <a:bodyPr wrap="none" rtlCol="0">
            <a:spAutoFit/>
          </a:bodyPr>
          <a:lstStyle/>
          <a:p>
            <a:pPr marL="285750" indent="-285750">
              <a:buFontTx/>
              <a:buChar char="-"/>
            </a:pPr>
            <a:r>
              <a:rPr lang="en-US" dirty="0"/>
              <a:t>Presented at last conference. Blast from the past to depress everyone….</a:t>
            </a:r>
          </a:p>
          <a:p>
            <a:pPr marL="285750" indent="-285750">
              <a:buFontTx/>
              <a:buChar char="-"/>
            </a:pPr>
            <a:r>
              <a:rPr lang="en-US" dirty="0"/>
              <a:t>Information available code by code/payer by payer/TIN by TIN.</a:t>
            </a:r>
          </a:p>
        </p:txBody>
      </p:sp>
      <p:sp>
        <p:nvSpPr>
          <p:cNvPr id="5" name="TextBox 4">
            <a:extLst>
              <a:ext uri="{FF2B5EF4-FFF2-40B4-BE49-F238E27FC236}">
                <a16:creationId xmlns:a16="http://schemas.microsoft.com/office/drawing/2014/main" id="{81CD29DD-D0D5-0FD8-C409-F2B623993D26}"/>
              </a:ext>
            </a:extLst>
          </p:cNvPr>
          <p:cNvSpPr txBox="1"/>
          <p:nvPr/>
        </p:nvSpPr>
        <p:spPr>
          <a:xfrm>
            <a:off x="9572017" y="1867710"/>
            <a:ext cx="2373549" cy="923330"/>
          </a:xfrm>
          <a:prstGeom prst="rect">
            <a:avLst/>
          </a:prstGeom>
          <a:noFill/>
        </p:spPr>
        <p:txBody>
          <a:bodyPr wrap="square" rtlCol="0">
            <a:spAutoFit/>
          </a:bodyPr>
          <a:lstStyle/>
          <a:p>
            <a:r>
              <a:rPr lang="en-US" dirty="0"/>
              <a:t> based on publicly available transparency data</a:t>
            </a:r>
          </a:p>
        </p:txBody>
      </p:sp>
    </p:spTree>
    <p:extLst>
      <p:ext uri="{BB962C8B-B14F-4D97-AF65-F5344CB8AC3E}">
        <p14:creationId xmlns:p14="http://schemas.microsoft.com/office/powerpoint/2010/main" val="3204459755"/>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221BD8-4586-F5E1-A3BC-E3598CEA389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D0A1B9B-6C69-9DC3-BDC3-6D3B3D4CF783}"/>
              </a:ext>
            </a:extLst>
          </p:cNvPr>
          <p:cNvSpPr>
            <a:spLocks noGrp="1"/>
          </p:cNvSpPr>
          <p:nvPr>
            <p:ph type="title"/>
          </p:nvPr>
        </p:nvSpPr>
        <p:spPr>
          <a:xfrm>
            <a:off x="132027" y="0"/>
            <a:ext cx="11308358" cy="1018552"/>
          </a:xfrm>
        </p:spPr>
        <p:txBody>
          <a:bodyPr>
            <a:normAutofit/>
          </a:bodyPr>
          <a:lstStyle/>
          <a:p>
            <a:r>
              <a:rPr lang="en-US" dirty="0"/>
              <a:t>Specific ASC Transparency Using Hospital MRF</a:t>
            </a:r>
          </a:p>
        </p:txBody>
      </p:sp>
      <p:pic>
        <p:nvPicPr>
          <p:cNvPr id="4" name="Picture 3">
            <a:extLst>
              <a:ext uri="{FF2B5EF4-FFF2-40B4-BE49-F238E27FC236}">
                <a16:creationId xmlns:a16="http://schemas.microsoft.com/office/drawing/2014/main" id="{896C0844-1C41-A21E-BBE4-44DBCF6B2D09}"/>
              </a:ext>
            </a:extLst>
          </p:cNvPr>
          <p:cNvPicPr>
            <a:picLocks noChangeAspect="1"/>
          </p:cNvPicPr>
          <p:nvPr/>
        </p:nvPicPr>
        <p:blipFill>
          <a:blip r:embed="rId2"/>
          <a:stretch>
            <a:fillRect/>
          </a:stretch>
        </p:blipFill>
        <p:spPr>
          <a:xfrm>
            <a:off x="241453" y="1384063"/>
            <a:ext cx="11198932" cy="2983657"/>
          </a:xfrm>
          <a:prstGeom prst="rect">
            <a:avLst/>
          </a:prstGeom>
        </p:spPr>
      </p:pic>
      <p:sp>
        <p:nvSpPr>
          <p:cNvPr id="2" name="TextBox 1">
            <a:extLst>
              <a:ext uri="{FF2B5EF4-FFF2-40B4-BE49-F238E27FC236}">
                <a16:creationId xmlns:a16="http://schemas.microsoft.com/office/drawing/2014/main" id="{BD37A887-6D8E-F958-0630-66DEC954FD4D}"/>
              </a:ext>
            </a:extLst>
          </p:cNvPr>
          <p:cNvSpPr txBox="1"/>
          <p:nvPr/>
        </p:nvSpPr>
        <p:spPr>
          <a:xfrm>
            <a:off x="1443441" y="4505468"/>
            <a:ext cx="8794955" cy="1200329"/>
          </a:xfrm>
          <a:prstGeom prst="rect">
            <a:avLst/>
          </a:prstGeom>
          <a:noFill/>
        </p:spPr>
        <p:txBody>
          <a:bodyPr wrap="square" rtlCol="0">
            <a:spAutoFit/>
          </a:bodyPr>
          <a:lstStyle/>
          <a:p>
            <a:pPr marL="285750" indent="-285750">
              <a:buFontTx/>
              <a:buChar char="-"/>
            </a:pPr>
            <a:r>
              <a:rPr lang="en-US" dirty="0"/>
              <a:t>Specific example from recent negotiation for payer rejecting proposal due to (a) market rates and (b) unacceptable client cost increases. </a:t>
            </a:r>
          </a:p>
          <a:p>
            <a:pPr marL="285750" indent="-285750">
              <a:buFontTx/>
              <a:buChar char="-"/>
            </a:pPr>
            <a:r>
              <a:rPr lang="en-US" dirty="0"/>
              <a:t>Goal to demonstrate to payer increased cost of ASC shifted cases and relative Medicare %’s between ASC and local hospital. </a:t>
            </a:r>
          </a:p>
        </p:txBody>
      </p:sp>
    </p:spTree>
    <p:extLst>
      <p:ext uri="{BB962C8B-B14F-4D97-AF65-F5344CB8AC3E}">
        <p14:creationId xmlns:p14="http://schemas.microsoft.com/office/powerpoint/2010/main" val="4256498286"/>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E32A31-78C1-1DD6-ED6E-E4796BDDF4F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07E7770-34AB-163E-057B-141F58E00D7E}"/>
              </a:ext>
            </a:extLst>
          </p:cNvPr>
          <p:cNvSpPr>
            <a:spLocks noGrp="1"/>
          </p:cNvSpPr>
          <p:nvPr>
            <p:ph type="title"/>
          </p:nvPr>
        </p:nvSpPr>
        <p:spPr>
          <a:xfrm>
            <a:off x="132027" y="0"/>
            <a:ext cx="11308358" cy="1018552"/>
          </a:xfrm>
        </p:spPr>
        <p:txBody>
          <a:bodyPr>
            <a:normAutofit/>
          </a:bodyPr>
          <a:lstStyle/>
          <a:p>
            <a:r>
              <a:rPr lang="en-US" dirty="0"/>
              <a:t>Specific ASC Transparency Using Payor MRF</a:t>
            </a:r>
          </a:p>
        </p:txBody>
      </p:sp>
      <p:pic>
        <p:nvPicPr>
          <p:cNvPr id="5" name="Picture 4">
            <a:extLst>
              <a:ext uri="{FF2B5EF4-FFF2-40B4-BE49-F238E27FC236}">
                <a16:creationId xmlns:a16="http://schemas.microsoft.com/office/drawing/2014/main" id="{406EF3F2-5D30-40D9-1D5D-7E6F86F0A365}"/>
              </a:ext>
            </a:extLst>
          </p:cNvPr>
          <p:cNvPicPr>
            <a:picLocks noChangeAspect="1"/>
          </p:cNvPicPr>
          <p:nvPr/>
        </p:nvPicPr>
        <p:blipFill>
          <a:blip r:embed="rId2"/>
          <a:stretch>
            <a:fillRect/>
          </a:stretch>
        </p:blipFill>
        <p:spPr>
          <a:xfrm>
            <a:off x="1353069" y="944880"/>
            <a:ext cx="4878901" cy="4097432"/>
          </a:xfrm>
          <a:prstGeom prst="rect">
            <a:avLst/>
          </a:prstGeom>
        </p:spPr>
      </p:pic>
      <p:sp>
        <p:nvSpPr>
          <p:cNvPr id="2" name="TextBox 1">
            <a:extLst>
              <a:ext uri="{FF2B5EF4-FFF2-40B4-BE49-F238E27FC236}">
                <a16:creationId xmlns:a16="http://schemas.microsoft.com/office/drawing/2014/main" id="{9CF892CA-2F3B-184B-F62C-9223AE27704C}"/>
              </a:ext>
            </a:extLst>
          </p:cNvPr>
          <p:cNvSpPr txBox="1"/>
          <p:nvPr/>
        </p:nvSpPr>
        <p:spPr>
          <a:xfrm>
            <a:off x="7071360" y="1117600"/>
            <a:ext cx="4998720" cy="2031325"/>
          </a:xfrm>
          <a:prstGeom prst="rect">
            <a:avLst/>
          </a:prstGeom>
          <a:noFill/>
        </p:spPr>
        <p:txBody>
          <a:bodyPr wrap="square" rtlCol="0">
            <a:spAutoFit/>
          </a:bodyPr>
          <a:lstStyle/>
          <a:p>
            <a:pPr marL="285750" indent="-285750">
              <a:buFontTx/>
              <a:buChar char="-"/>
            </a:pPr>
            <a:r>
              <a:rPr lang="en-US" dirty="0"/>
              <a:t>ASC vs. ASC analysis. Same specialty/same market.</a:t>
            </a:r>
          </a:p>
          <a:p>
            <a:pPr marL="285750" indent="-285750">
              <a:buFontTx/>
              <a:buChar char="-"/>
            </a:pPr>
            <a:r>
              <a:rPr lang="en-US" b="1" i="1" dirty="0"/>
              <a:t>Highest facility is 264% higher reimbursed than lowest in market for same code.</a:t>
            </a:r>
          </a:p>
          <a:p>
            <a:pPr marL="285750" indent="-285750">
              <a:buFontTx/>
              <a:buChar char="-"/>
            </a:pPr>
            <a:r>
              <a:rPr lang="en-US" dirty="0"/>
              <a:t>Not unexpected as payer opening offers/ unnegotiated agreements have dropped drastically over past several years. </a:t>
            </a:r>
          </a:p>
        </p:txBody>
      </p:sp>
    </p:spTree>
    <p:extLst>
      <p:ext uri="{BB962C8B-B14F-4D97-AF65-F5344CB8AC3E}">
        <p14:creationId xmlns:p14="http://schemas.microsoft.com/office/powerpoint/2010/main" val="2609807813"/>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0AE639-801A-700C-815C-F1A3F98700E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A32E2FB-38F2-1A28-22E3-7B788009018A}"/>
              </a:ext>
            </a:extLst>
          </p:cNvPr>
          <p:cNvSpPr>
            <a:spLocks noGrp="1"/>
          </p:cNvSpPr>
          <p:nvPr>
            <p:ph type="title"/>
          </p:nvPr>
        </p:nvSpPr>
        <p:spPr>
          <a:xfrm>
            <a:off x="132027" y="0"/>
            <a:ext cx="8729339" cy="1018552"/>
          </a:xfrm>
        </p:spPr>
        <p:txBody>
          <a:bodyPr>
            <a:normAutofit/>
          </a:bodyPr>
          <a:lstStyle/>
          <a:p>
            <a:r>
              <a:rPr lang="en-US" dirty="0"/>
              <a:t>Contract Modeling Issues</a:t>
            </a:r>
          </a:p>
        </p:txBody>
      </p:sp>
      <p:sp>
        <p:nvSpPr>
          <p:cNvPr id="4" name="Content Placeholder 3">
            <a:extLst>
              <a:ext uri="{FF2B5EF4-FFF2-40B4-BE49-F238E27FC236}">
                <a16:creationId xmlns:a16="http://schemas.microsoft.com/office/drawing/2014/main" id="{3FB0CF45-0C4B-4675-542D-4D3FE42E963A}"/>
              </a:ext>
            </a:extLst>
          </p:cNvPr>
          <p:cNvSpPr>
            <a:spLocks noGrp="1"/>
          </p:cNvSpPr>
          <p:nvPr>
            <p:ph idx="1"/>
          </p:nvPr>
        </p:nvSpPr>
        <p:spPr>
          <a:xfrm>
            <a:off x="0" y="1018552"/>
            <a:ext cx="11927946" cy="5026291"/>
          </a:xfrm>
        </p:spPr>
        <p:txBody>
          <a:bodyPr numCol="1">
            <a:normAutofit/>
          </a:bodyPr>
          <a:lstStyle/>
          <a:p>
            <a:pPr>
              <a:spcBef>
                <a:spcPts val="0"/>
              </a:spcBef>
              <a:spcAft>
                <a:spcPts val="1200"/>
              </a:spcAft>
            </a:pPr>
            <a:r>
              <a:rPr lang="en-US" sz="2400" dirty="0"/>
              <a:t>Modeling current reimbursement vs. current agreement as baseline. Sounds easy, but……</a:t>
            </a:r>
          </a:p>
          <a:p>
            <a:pPr>
              <a:spcBef>
                <a:spcPts val="0"/>
              </a:spcBef>
              <a:spcAft>
                <a:spcPts val="1200"/>
              </a:spcAft>
            </a:pPr>
            <a:r>
              <a:rPr lang="en-US" sz="2400" dirty="0"/>
              <a:t>Proposal methodology changes- COPPS vs. Groupers vs. Medicare, etc.</a:t>
            </a:r>
          </a:p>
          <a:p>
            <a:pPr>
              <a:spcBef>
                <a:spcPts val="0"/>
              </a:spcBef>
              <a:spcAft>
                <a:spcPts val="1200"/>
              </a:spcAft>
            </a:pPr>
            <a:r>
              <a:rPr lang="en-US" sz="2400" dirty="0"/>
              <a:t>Implant add on- Yes/No, Methodology</a:t>
            </a:r>
          </a:p>
          <a:p>
            <a:pPr>
              <a:spcBef>
                <a:spcPts val="0"/>
              </a:spcBef>
              <a:spcAft>
                <a:spcPts val="1200"/>
              </a:spcAft>
            </a:pPr>
            <a:r>
              <a:rPr lang="en-US" sz="2400" dirty="0"/>
              <a:t>Embedded bundling issues</a:t>
            </a:r>
          </a:p>
          <a:p>
            <a:pPr>
              <a:spcBef>
                <a:spcPts val="0"/>
              </a:spcBef>
              <a:spcAft>
                <a:spcPts val="1200"/>
              </a:spcAft>
            </a:pPr>
            <a:r>
              <a:rPr lang="en-US" sz="2400" dirty="0"/>
              <a:t>Differing multiple procedure rules (MPR) by payer </a:t>
            </a:r>
          </a:p>
          <a:p>
            <a:pPr>
              <a:spcBef>
                <a:spcPts val="0"/>
              </a:spcBef>
              <a:spcAft>
                <a:spcPts val="1200"/>
              </a:spcAft>
            </a:pPr>
            <a:r>
              <a:rPr lang="en-US" sz="2400" dirty="0"/>
              <a:t>Moving from one methodology to another….</a:t>
            </a:r>
          </a:p>
        </p:txBody>
      </p:sp>
    </p:spTree>
    <p:extLst>
      <p:ext uri="{BB962C8B-B14F-4D97-AF65-F5344CB8AC3E}">
        <p14:creationId xmlns:p14="http://schemas.microsoft.com/office/powerpoint/2010/main" val="3369795514"/>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AF0A61-4ADC-349C-E329-CCEE245C17C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0983BCA-DFB6-C9C5-DF48-C5EC67EF5645}"/>
              </a:ext>
            </a:extLst>
          </p:cNvPr>
          <p:cNvSpPr>
            <a:spLocks noGrp="1"/>
          </p:cNvSpPr>
          <p:nvPr>
            <p:ph type="title"/>
          </p:nvPr>
        </p:nvSpPr>
        <p:spPr>
          <a:xfrm>
            <a:off x="132027" y="0"/>
            <a:ext cx="8729339" cy="704797"/>
          </a:xfrm>
        </p:spPr>
        <p:txBody>
          <a:bodyPr>
            <a:normAutofit/>
          </a:bodyPr>
          <a:lstStyle/>
          <a:p>
            <a:r>
              <a:rPr lang="en-US" dirty="0"/>
              <a:t>Contract Modeling Grouper to COPPS</a:t>
            </a:r>
          </a:p>
        </p:txBody>
      </p:sp>
      <p:pic>
        <p:nvPicPr>
          <p:cNvPr id="5" name="Picture 4">
            <a:extLst>
              <a:ext uri="{FF2B5EF4-FFF2-40B4-BE49-F238E27FC236}">
                <a16:creationId xmlns:a16="http://schemas.microsoft.com/office/drawing/2014/main" id="{768A7C8F-E9B3-DCC3-7194-141646718281}"/>
              </a:ext>
            </a:extLst>
          </p:cNvPr>
          <p:cNvPicPr>
            <a:picLocks noChangeAspect="1"/>
          </p:cNvPicPr>
          <p:nvPr/>
        </p:nvPicPr>
        <p:blipFill>
          <a:blip r:embed="rId2"/>
          <a:stretch>
            <a:fillRect/>
          </a:stretch>
        </p:blipFill>
        <p:spPr>
          <a:xfrm>
            <a:off x="1504336" y="704797"/>
            <a:ext cx="8230892" cy="4304495"/>
          </a:xfrm>
          <a:prstGeom prst="rect">
            <a:avLst/>
          </a:prstGeom>
        </p:spPr>
      </p:pic>
      <p:sp>
        <p:nvSpPr>
          <p:cNvPr id="2" name="TextBox 1">
            <a:extLst>
              <a:ext uri="{FF2B5EF4-FFF2-40B4-BE49-F238E27FC236}">
                <a16:creationId xmlns:a16="http://schemas.microsoft.com/office/drawing/2014/main" id="{C2E8BB61-7342-13B3-3636-6A8E4D4D61EB}"/>
              </a:ext>
            </a:extLst>
          </p:cNvPr>
          <p:cNvSpPr txBox="1"/>
          <p:nvPr/>
        </p:nvSpPr>
        <p:spPr>
          <a:xfrm>
            <a:off x="1789472" y="5009292"/>
            <a:ext cx="7808105" cy="923330"/>
          </a:xfrm>
          <a:prstGeom prst="rect">
            <a:avLst/>
          </a:prstGeom>
          <a:noFill/>
        </p:spPr>
        <p:txBody>
          <a:bodyPr wrap="square" rtlCol="0">
            <a:spAutoFit/>
          </a:bodyPr>
          <a:lstStyle/>
          <a:p>
            <a:pPr marL="285750" indent="-285750">
              <a:buFontTx/>
              <a:buChar char="-"/>
            </a:pPr>
            <a:r>
              <a:rPr lang="en-US" dirty="0"/>
              <a:t>Contract methodology being pushed by Anthem. Similar to Medicare APC reimbursement with some nuances.</a:t>
            </a:r>
          </a:p>
          <a:p>
            <a:pPr marL="285750" indent="-285750">
              <a:buFontTx/>
              <a:buChar char="-"/>
            </a:pPr>
            <a:r>
              <a:rPr lang="en-US" dirty="0"/>
              <a:t>Comes with push to eliminate implant reimbursement typically. </a:t>
            </a:r>
          </a:p>
        </p:txBody>
      </p:sp>
    </p:spTree>
    <p:extLst>
      <p:ext uri="{BB962C8B-B14F-4D97-AF65-F5344CB8AC3E}">
        <p14:creationId xmlns:p14="http://schemas.microsoft.com/office/powerpoint/2010/main" val="1095280908"/>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CB8A6E-0E47-37CE-2E91-4879930D601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9917D13-9EFC-987F-6E89-1E27EF66B67E}"/>
              </a:ext>
            </a:extLst>
          </p:cNvPr>
          <p:cNvSpPr>
            <a:spLocks noGrp="1"/>
          </p:cNvSpPr>
          <p:nvPr>
            <p:ph type="title"/>
          </p:nvPr>
        </p:nvSpPr>
        <p:spPr>
          <a:xfrm>
            <a:off x="132027" y="0"/>
            <a:ext cx="11637186" cy="661481"/>
          </a:xfrm>
        </p:spPr>
        <p:txBody>
          <a:bodyPr>
            <a:normAutofit fontScale="90000"/>
          </a:bodyPr>
          <a:lstStyle/>
          <a:p>
            <a:r>
              <a:rPr lang="en-US" dirty="0"/>
              <a:t>Contract Modeling Examples- Groupers Plus Carveouts</a:t>
            </a:r>
          </a:p>
        </p:txBody>
      </p:sp>
      <p:pic>
        <p:nvPicPr>
          <p:cNvPr id="5" name="Picture 4">
            <a:extLst>
              <a:ext uri="{FF2B5EF4-FFF2-40B4-BE49-F238E27FC236}">
                <a16:creationId xmlns:a16="http://schemas.microsoft.com/office/drawing/2014/main" id="{1C359EC4-69E5-A9DD-274C-493DFA364691}"/>
              </a:ext>
            </a:extLst>
          </p:cNvPr>
          <p:cNvPicPr>
            <a:picLocks noChangeAspect="1"/>
          </p:cNvPicPr>
          <p:nvPr/>
        </p:nvPicPr>
        <p:blipFill>
          <a:blip r:embed="rId2"/>
          <a:stretch>
            <a:fillRect/>
          </a:stretch>
        </p:blipFill>
        <p:spPr>
          <a:xfrm>
            <a:off x="1292941" y="661481"/>
            <a:ext cx="7728654" cy="3961420"/>
          </a:xfrm>
          <a:prstGeom prst="rect">
            <a:avLst/>
          </a:prstGeom>
        </p:spPr>
      </p:pic>
      <p:sp>
        <p:nvSpPr>
          <p:cNvPr id="2" name="TextBox 1">
            <a:extLst>
              <a:ext uri="{FF2B5EF4-FFF2-40B4-BE49-F238E27FC236}">
                <a16:creationId xmlns:a16="http://schemas.microsoft.com/office/drawing/2014/main" id="{D4E58C57-551E-4CF5-E8F6-84D6ACE42016}"/>
              </a:ext>
            </a:extLst>
          </p:cNvPr>
          <p:cNvSpPr txBox="1"/>
          <p:nvPr/>
        </p:nvSpPr>
        <p:spPr>
          <a:xfrm>
            <a:off x="1147561" y="4822717"/>
            <a:ext cx="9606117" cy="923330"/>
          </a:xfrm>
          <a:prstGeom prst="rect">
            <a:avLst/>
          </a:prstGeom>
          <a:noFill/>
        </p:spPr>
        <p:txBody>
          <a:bodyPr wrap="square" rtlCol="0">
            <a:spAutoFit/>
          </a:bodyPr>
          <a:lstStyle/>
          <a:p>
            <a:pPr marL="285750" indent="-285750">
              <a:buFontTx/>
              <a:buChar char="-"/>
            </a:pPr>
            <a:r>
              <a:rPr lang="en-US" b="1" i="1" dirty="0"/>
              <a:t>Modeling strictly from rate sheet is insufficient. Other payment rules can be significant.  </a:t>
            </a:r>
          </a:p>
          <a:p>
            <a:pPr marL="285750" indent="-285750">
              <a:buFontTx/>
              <a:buChar char="-"/>
            </a:pPr>
            <a:r>
              <a:rPr lang="en-US" dirty="0"/>
              <a:t>Must understand payer grouping rules as Medicare no longer standard.</a:t>
            </a:r>
          </a:p>
          <a:p>
            <a:pPr marL="285750" indent="-285750">
              <a:buFontTx/>
              <a:buChar char="-"/>
            </a:pPr>
            <a:r>
              <a:rPr lang="en-US" dirty="0"/>
              <a:t>Allow understand implant method, MPR rule, codes with no additional reimbursement, etc.</a:t>
            </a:r>
          </a:p>
        </p:txBody>
      </p:sp>
    </p:spTree>
    <p:extLst>
      <p:ext uri="{BB962C8B-B14F-4D97-AF65-F5344CB8AC3E}">
        <p14:creationId xmlns:p14="http://schemas.microsoft.com/office/powerpoint/2010/main" val="4134871260"/>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95425-6EA1-E700-5839-AD7A203C6EA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4D3A00F-110B-A217-E866-C38504E0409E}"/>
              </a:ext>
            </a:extLst>
          </p:cNvPr>
          <p:cNvSpPr>
            <a:spLocks noGrp="1"/>
          </p:cNvSpPr>
          <p:nvPr>
            <p:ph type="title"/>
          </p:nvPr>
        </p:nvSpPr>
        <p:spPr>
          <a:xfrm>
            <a:off x="132027" y="0"/>
            <a:ext cx="12059973" cy="1018552"/>
          </a:xfrm>
        </p:spPr>
        <p:txBody>
          <a:bodyPr>
            <a:normAutofit/>
          </a:bodyPr>
          <a:lstStyle/>
          <a:p>
            <a:pPr algn="ctr"/>
            <a:r>
              <a:rPr lang="en-US" dirty="0"/>
              <a:t>Wrap Up &amp; Questions </a:t>
            </a:r>
          </a:p>
        </p:txBody>
      </p:sp>
      <p:sp>
        <p:nvSpPr>
          <p:cNvPr id="4" name="Content Placeholder 3">
            <a:extLst>
              <a:ext uri="{FF2B5EF4-FFF2-40B4-BE49-F238E27FC236}">
                <a16:creationId xmlns:a16="http://schemas.microsoft.com/office/drawing/2014/main" id="{DB0D197E-DCA4-1242-275F-6B0A9E3A05D9}"/>
              </a:ext>
            </a:extLst>
          </p:cNvPr>
          <p:cNvSpPr>
            <a:spLocks noGrp="1"/>
          </p:cNvSpPr>
          <p:nvPr>
            <p:ph idx="1"/>
          </p:nvPr>
        </p:nvSpPr>
        <p:spPr>
          <a:xfrm>
            <a:off x="0" y="1018552"/>
            <a:ext cx="11927946" cy="5026291"/>
          </a:xfrm>
        </p:spPr>
        <p:txBody>
          <a:bodyPr numCol="1">
            <a:normAutofit/>
          </a:bodyPr>
          <a:lstStyle/>
          <a:p>
            <a:pPr>
              <a:spcBef>
                <a:spcPts val="0"/>
              </a:spcBef>
              <a:spcAft>
                <a:spcPts val="1200"/>
              </a:spcAft>
              <a:buFont typeface="Wingdings" panose="05000000000000000000" pitchFamily="2" charset="2"/>
              <a:buChar char="Ø"/>
            </a:pPr>
            <a:r>
              <a:rPr lang="en-US" sz="2400" i="1" dirty="0"/>
              <a:t>Questions?</a:t>
            </a:r>
          </a:p>
          <a:p>
            <a:pPr marL="0" indent="0">
              <a:spcBef>
                <a:spcPts val="0"/>
              </a:spcBef>
              <a:spcAft>
                <a:spcPts val="1200"/>
              </a:spcAft>
              <a:buNone/>
            </a:pPr>
            <a:endParaRPr lang="en-US" sz="2400" i="1" dirty="0"/>
          </a:p>
          <a:p>
            <a:pPr>
              <a:spcBef>
                <a:spcPts val="0"/>
              </a:spcBef>
              <a:spcAft>
                <a:spcPts val="1200"/>
              </a:spcAft>
              <a:buFont typeface="Wingdings" panose="05000000000000000000" pitchFamily="2" charset="2"/>
              <a:buChar char="Ø"/>
            </a:pPr>
            <a:r>
              <a:rPr lang="en-US" sz="2400" i="1" dirty="0"/>
              <a:t>Contact Us @ </a:t>
            </a:r>
            <a:r>
              <a:rPr lang="en-US" sz="2400" i="1" dirty="0">
                <a:hlinkClick r:id="rId2"/>
              </a:rPr>
              <a:t>https://shpllc.com/contact/</a:t>
            </a:r>
            <a:endParaRPr lang="en-US" sz="2400" i="1" dirty="0"/>
          </a:p>
          <a:p>
            <a:pPr marL="0" indent="0">
              <a:spcBef>
                <a:spcPts val="0"/>
              </a:spcBef>
              <a:spcAft>
                <a:spcPts val="1200"/>
              </a:spcAft>
              <a:buNone/>
            </a:pPr>
            <a:endParaRPr lang="en-US" sz="2400" i="1" dirty="0"/>
          </a:p>
          <a:p>
            <a:pPr>
              <a:spcBef>
                <a:spcPts val="0"/>
              </a:spcBef>
              <a:spcAft>
                <a:spcPts val="1200"/>
              </a:spcAft>
              <a:buFont typeface="Wingdings" panose="05000000000000000000" pitchFamily="2" charset="2"/>
              <a:buChar char="Ø"/>
            </a:pPr>
            <a:r>
              <a:rPr lang="en-US" sz="2400" i="1" dirty="0"/>
              <a:t>Recording to be uploaded in the coming days: </a:t>
            </a:r>
            <a:r>
              <a:rPr lang="en-US" sz="2400" i="1" dirty="0">
                <a:hlinkClick r:id="rId3"/>
              </a:rPr>
              <a:t>https://shpllc.com/managed-care-resources/webinars/</a:t>
            </a:r>
            <a:endParaRPr lang="en-US" sz="2400" i="1" dirty="0"/>
          </a:p>
          <a:p>
            <a:pPr>
              <a:spcBef>
                <a:spcPts val="0"/>
              </a:spcBef>
              <a:spcAft>
                <a:spcPts val="1200"/>
              </a:spcAft>
              <a:buFont typeface="Wingdings" panose="05000000000000000000" pitchFamily="2" charset="2"/>
              <a:buChar char="Ø"/>
            </a:pPr>
            <a:endParaRPr lang="en-US" sz="2400" i="1" dirty="0"/>
          </a:p>
          <a:p>
            <a:pPr>
              <a:spcBef>
                <a:spcPts val="0"/>
              </a:spcBef>
              <a:spcAft>
                <a:spcPts val="1200"/>
              </a:spcAft>
              <a:buFont typeface="Wingdings" panose="05000000000000000000" pitchFamily="2" charset="2"/>
              <a:buChar char="Ø"/>
            </a:pPr>
            <a:r>
              <a:rPr lang="en-US" sz="2400" i="1" dirty="0"/>
              <a:t>Podcast and other recording on YouTube - @strategichealthcarepartners</a:t>
            </a:r>
          </a:p>
          <a:p>
            <a:pPr marL="0" indent="0">
              <a:spcBef>
                <a:spcPts val="0"/>
              </a:spcBef>
              <a:spcAft>
                <a:spcPts val="1200"/>
              </a:spcAft>
              <a:buNone/>
            </a:pPr>
            <a:endParaRPr lang="en-US" sz="2400" dirty="0"/>
          </a:p>
        </p:txBody>
      </p:sp>
    </p:spTree>
    <p:extLst>
      <p:ext uri="{BB962C8B-B14F-4D97-AF65-F5344CB8AC3E}">
        <p14:creationId xmlns:p14="http://schemas.microsoft.com/office/powerpoint/2010/main" val="1975913505"/>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622383-FEA6-A25C-4754-7244FEAE0EC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DBFC46DD-ECDD-BB2F-87CD-7EDBAF60905E}"/>
              </a:ext>
            </a:extLst>
          </p:cNvPr>
          <p:cNvSpPr>
            <a:spLocks noGrp="1"/>
          </p:cNvSpPr>
          <p:nvPr>
            <p:ph type="title"/>
          </p:nvPr>
        </p:nvSpPr>
        <p:spPr>
          <a:xfrm>
            <a:off x="326169" y="203759"/>
            <a:ext cx="11297663" cy="1018552"/>
          </a:xfrm>
        </p:spPr>
        <p:txBody>
          <a:bodyPr>
            <a:noAutofit/>
          </a:bodyPr>
          <a:lstStyle/>
          <a:p>
            <a:r>
              <a:rPr lang="en-US" sz="3600" b="1" dirty="0">
                <a:latin typeface="+mj-lt"/>
              </a:rPr>
              <a:t>What We Typically See…..</a:t>
            </a:r>
          </a:p>
        </p:txBody>
      </p:sp>
      <p:sp>
        <p:nvSpPr>
          <p:cNvPr id="9" name="Content Placeholder 8">
            <a:extLst>
              <a:ext uri="{FF2B5EF4-FFF2-40B4-BE49-F238E27FC236}">
                <a16:creationId xmlns:a16="http://schemas.microsoft.com/office/drawing/2014/main" id="{D9D697C8-36D8-EB82-7508-A2FECF75790C}"/>
              </a:ext>
            </a:extLst>
          </p:cNvPr>
          <p:cNvSpPr>
            <a:spLocks noGrp="1"/>
          </p:cNvSpPr>
          <p:nvPr>
            <p:ph idx="1"/>
          </p:nvPr>
        </p:nvSpPr>
        <p:spPr>
          <a:xfrm>
            <a:off x="326169" y="1133061"/>
            <a:ext cx="10912702" cy="4214827"/>
          </a:xfrm>
        </p:spPr>
        <p:txBody>
          <a:bodyPr>
            <a:normAutofit/>
          </a:bodyPr>
          <a:lstStyle/>
          <a:p>
            <a:r>
              <a:rPr lang="en-US" sz="1800" dirty="0">
                <a:effectLst/>
                <a:latin typeface="Segoe UI" panose="020B0502040204020203" pitchFamily="34" charset="0"/>
              </a:rPr>
              <a:t>ASCs, particularly independent surgeon owned ASCs, run administratively lean without a CFO or in-house analyst support.</a:t>
            </a:r>
          </a:p>
          <a:p>
            <a:r>
              <a:rPr lang="en-US" sz="1800" b="1" i="1" dirty="0">
                <a:effectLst/>
                <a:latin typeface="Segoe UI" panose="020B0502040204020203" pitchFamily="34" charset="0"/>
              </a:rPr>
              <a:t>Practice/ASC systems produce more data than ever but how is that translating into interpretation and action?</a:t>
            </a:r>
          </a:p>
          <a:p>
            <a:pPr lvl="1"/>
            <a:r>
              <a:rPr lang="en-US" sz="1800" dirty="0"/>
              <a:t>Cash based accounting for financial statements are helpful but incomplete cash collections are a lagging indicator of literally anything affecting revenue in the business:</a:t>
            </a:r>
          </a:p>
          <a:p>
            <a:pPr lvl="2"/>
            <a:r>
              <a:rPr lang="en-US" sz="1400" dirty="0"/>
              <a:t>Volume slowdown</a:t>
            </a:r>
          </a:p>
          <a:p>
            <a:pPr lvl="2"/>
            <a:r>
              <a:rPr lang="en-US" sz="1400" dirty="0"/>
              <a:t>Cash flow interruption</a:t>
            </a:r>
          </a:p>
          <a:p>
            <a:pPr lvl="2"/>
            <a:r>
              <a:rPr lang="en-US" sz="1400" dirty="0"/>
              <a:t>Adverse payer mix</a:t>
            </a:r>
          </a:p>
          <a:p>
            <a:pPr lvl="2"/>
            <a:r>
              <a:rPr lang="en-US" sz="1400" dirty="0"/>
              <a:t>Increased denials, etc.</a:t>
            </a:r>
          </a:p>
          <a:p>
            <a:pPr lvl="1"/>
            <a:r>
              <a:rPr lang="en-US" sz="1800" dirty="0"/>
              <a:t>Ad hoc data analysis vs. established rhythm of replicable reporting with digestible benchmarks and targets that can be easily digested.</a:t>
            </a:r>
          </a:p>
          <a:p>
            <a:r>
              <a:rPr lang="en-US" sz="2200" b="1" i="1" dirty="0"/>
              <a:t>Data points without a trend, target, or benchmark are unhelpful. Critical to have trend direction and target/benchmark comparison to provide relevancy to all data. </a:t>
            </a:r>
          </a:p>
          <a:p>
            <a:endParaRPr lang="en-US" sz="2200" dirty="0"/>
          </a:p>
          <a:p>
            <a:endParaRPr lang="en-US" sz="2200" dirty="0"/>
          </a:p>
          <a:p>
            <a:endParaRPr lang="en-US" dirty="0"/>
          </a:p>
        </p:txBody>
      </p:sp>
    </p:spTree>
    <p:extLst>
      <p:ext uri="{BB962C8B-B14F-4D97-AF65-F5344CB8AC3E}">
        <p14:creationId xmlns:p14="http://schemas.microsoft.com/office/powerpoint/2010/main" val="8446842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1"/>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t="13213" b="13213"/>
          <a:stretch/>
        </p:blipFill>
        <p:spPr>
          <a:prstGeom prst="rect">
            <a:avLst/>
          </a:prstGeom>
        </p:spPr>
      </p:pic>
      <p:sp>
        <p:nvSpPr>
          <p:cNvPr id="5" name="Rectangle 4"/>
          <p:cNvSpPr/>
          <p:nvPr/>
        </p:nvSpPr>
        <p:spPr>
          <a:xfrm>
            <a:off x="0" y="1698171"/>
            <a:ext cx="12192000" cy="2122715"/>
          </a:xfrm>
          <a:prstGeom prst="rect">
            <a:avLst/>
          </a:prstGeom>
          <a:solidFill>
            <a:srgbClr val="2E75B6">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ctrTitle"/>
          </p:nvPr>
        </p:nvSpPr>
        <p:spPr>
          <a:xfrm>
            <a:off x="1524000" y="2250961"/>
            <a:ext cx="9144000" cy="1017134"/>
          </a:xfrm>
        </p:spPr>
        <p:txBody>
          <a:bodyPr>
            <a:normAutofit/>
          </a:bodyPr>
          <a:lstStyle/>
          <a:p>
            <a:r>
              <a:rPr lang="en-US" sz="6600" dirty="0"/>
              <a:t>Wrap Up &amp; Questions</a:t>
            </a:r>
          </a:p>
        </p:txBody>
      </p:sp>
    </p:spTree>
    <p:extLst>
      <p:ext uri="{BB962C8B-B14F-4D97-AF65-F5344CB8AC3E}">
        <p14:creationId xmlns:p14="http://schemas.microsoft.com/office/powerpoint/2010/main" val="19560064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8A107E-7D13-379A-F5B4-7201D63FB76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38C086C-143B-E880-7165-7791902E78FA}"/>
              </a:ext>
            </a:extLst>
          </p:cNvPr>
          <p:cNvSpPr>
            <a:spLocks noGrp="1"/>
          </p:cNvSpPr>
          <p:nvPr>
            <p:ph type="title"/>
          </p:nvPr>
        </p:nvSpPr>
        <p:spPr>
          <a:xfrm>
            <a:off x="326169" y="203759"/>
            <a:ext cx="11297663" cy="1018552"/>
          </a:xfrm>
        </p:spPr>
        <p:txBody>
          <a:bodyPr>
            <a:noAutofit/>
          </a:bodyPr>
          <a:lstStyle/>
          <a:p>
            <a:r>
              <a:rPr lang="en-US" sz="3600" b="1" dirty="0">
                <a:latin typeface="+mj-lt"/>
              </a:rPr>
              <a:t>Driving Information Into Action</a:t>
            </a:r>
            <a:endParaRPr lang="en-US" sz="3600" dirty="0">
              <a:latin typeface="+mj-lt"/>
            </a:endParaRPr>
          </a:p>
        </p:txBody>
      </p:sp>
      <p:sp>
        <p:nvSpPr>
          <p:cNvPr id="9" name="Content Placeholder 8">
            <a:extLst>
              <a:ext uri="{FF2B5EF4-FFF2-40B4-BE49-F238E27FC236}">
                <a16:creationId xmlns:a16="http://schemas.microsoft.com/office/drawing/2014/main" id="{74467EE4-31F6-9553-74E5-81A244104B34}"/>
              </a:ext>
            </a:extLst>
          </p:cNvPr>
          <p:cNvSpPr>
            <a:spLocks noGrp="1"/>
          </p:cNvSpPr>
          <p:nvPr>
            <p:ph idx="1"/>
          </p:nvPr>
        </p:nvSpPr>
        <p:spPr>
          <a:xfrm>
            <a:off x="326169" y="961535"/>
            <a:ext cx="10912702" cy="4386354"/>
          </a:xfrm>
        </p:spPr>
        <p:txBody>
          <a:bodyPr>
            <a:normAutofit/>
          </a:bodyPr>
          <a:lstStyle/>
          <a:p>
            <a:endParaRPr lang="en-US" sz="2200" dirty="0"/>
          </a:p>
          <a:p>
            <a:r>
              <a:rPr lang="en-US" sz="2200" dirty="0"/>
              <a:t>What do we know??? What are we guessing at????</a:t>
            </a:r>
          </a:p>
          <a:p>
            <a:pPr lvl="1"/>
            <a:r>
              <a:rPr lang="en-US" sz="2200" dirty="0"/>
              <a:t>Volume of denials? By code? By payer? high-cost the net revenue lost vs. charges?</a:t>
            </a:r>
          </a:p>
          <a:p>
            <a:pPr lvl="1"/>
            <a:r>
              <a:rPr lang="en-US" sz="2200" dirty="0"/>
              <a:t>Days in AR…by payer? Which are outliers to address specifically? </a:t>
            </a:r>
          </a:p>
          <a:p>
            <a:pPr lvl="1"/>
            <a:r>
              <a:rPr lang="en-US" sz="2200" dirty="0"/>
              <a:t>Are we being paid correctly by at least the top payers?</a:t>
            </a:r>
          </a:p>
          <a:p>
            <a:pPr lvl="1"/>
            <a:r>
              <a:rPr lang="en-US" sz="2200" dirty="0"/>
              <a:t>Top referral sources volume trend over past year? Payer mix trend? </a:t>
            </a:r>
          </a:p>
          <a:p>
            <a:pPr lvl="1"/>
            <a:r>
              <a:rPr lang="en-US" sz="2200" dirty="0"/>
              <a:t>Profitability of high-cost implant surgeries? By payer? </a:t>
            </a:r>
          </a:p>
          <a:p>
            <a:pPr lvl="1"/>
            <a:r>
              <a:rPr lang="en-US" sz="2200" dirty="0"/>
              <a:t>Projected volume and net revenue for next couple of years?</a:t>
            </a:r>
          </a:p>
          <a:p>
            <a:pPr lvl="1"/>
            <a:r>
              <a:rPr lang="en-US" sz="2200" dirty="0"/>
              <a:t>Patient liability collections by payer vs. total collectible patient liability?</a:t>
            </a:r>
          </a:p>
          <a:p>
            <a:r>
              <a:rPr lang="en-US" sz="2600" dirty="0"/>
              <a:t>The question isn’t what reporting can the system do.  The question is what do I need to know, and when do I need to know it?</a:t>
            </a:r>
          </a:p>
          <a:p>
            <a:endParaRPr lang="en-US" dirty="0"/>
          </a:p>
        </p:txBody>
      </p:sp>
    </p:spTree>
    <p:extLst>
      <p:ext uri="{BB962C8B-B14F-4D97-AF65-F5344CB8AC3E}">
        <p14:creationId xmlns:p14="http://schemas.microsoft.com/office/powerpoint/2010/main" val="3771011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08CBF-2C1E-D8FF-94D4-EAECAF25A0C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AE8CDE9-0820-132C-A8D8-F9C50FFB9C6E}"/>
              </a:ext>
            </a:extLst>
          </p:cNvPr>
          <p:cNvSpPr>
            <a:spLocks noGrp="1"/>
          </p:cNvSpPr>
          <p:nvPr>
            <p:ph type="title"/>
          </p:nvPr>
        </p:nvSpPr>
        <p:spPr>
          <a:xfrm>
            <a:off x="132027" y="0"/>
            <a:ext cx="10211508" cy="1018552"/>
          </a:xfrm>
        </p:spPr>
        <p:txBody>
          <a:bodyPr>
            <a:normAutofit/>
          </a:bodyPr>
          <a:lstStyle/>
          <a:p>
            <a:r>
              <a:rPr lang="en-US" b="1" dirty="0"/>
              <a:t>So What Do I Need to Know…. And When?</a:t>
            </a:r>
          </a:p>
        </p:txBody>
      </p:sp>
      <p:sp>
        <p:nvSpPr>
          <p:cNvPr id="4" name="Content Placeholder 3">
            <a:extLst>
              <a:ext uri="{FF2B5EF4-FFF2-40B4-BE49-F238E27FC236}">
                <a16:creationId xmlns:a16="http://schemas.microsoft.com/office/drawing/2014/main" id="{4A83245B-A152-7FA5-4030-74FE76D44D36}"/>
              </a:ext>
            </a:extLst>
          </p:cNvPr>
          <p:cNvSpPr>
            <a:spLocks noGrp="1"/>
          </p:cNvSpPr>
          <p:nvPr>
            <p:ph idx="1"/>
          </p:nvPr>
        </p:nvSpPr>
        <p:spPr>
          <a:xfrm>
            <a:off x="254524" y="1018552"/>
            <a:ext cx="11673422" cy="5026291"/>
          </a:xfrm>
        </p:spPr>
        <p:txBody>
          <a:bodyPr numCol="1">
            <a:normAutofit/>
          </a:bodyPr>
          <a:lstStyle/>
          <a:p>
            <a:pPr marL="457200" indent="-457200">
              <a:spcBef>
                <a:spcPts val="0"/>
              </a:spcBef>
              <a:spcAft>
                <a:spcPts val="1200"/>
              </a:spcAft>
              <a:buAutoNum type="arabicPeriod"/>
            </a:pPr>
            <a:endParaRPr lang="en-US" sz="2000" dirty="0"/>
          </a:p>
          <a:p>
            <a:pPr>
              <a:spcBef>
                <a:spcPts val="0"/>
              </a:spcBef>
              <a:spcAft>
                <a:spcPts val="1800"/>
              </a:spcAft>
            </a:pPr>
            <a:r>
              <a:rPr lang="en-US" sz="2400" dirty="0"/>
              <a:t>Report frequency and replicability</a:t>
            </a:r>
          </a:p>
          <a:p>
            <a:pPr>
              <a:spcBef>
                <a:spcPts val="0"/>
              </a:spcBef>
              <a:spcAft>
                <a:spcPts val="1800"/>
              </a:spcAft>
            </a:pPr>
            <a:r>
              <a:rPr lang="en-US" sz="2400" dirty="0"/>
              <a:t>Key Tracks:</a:t>
            </a:r>
          </a:p>
          <a:p>
            <a:pPr lvl="1">
              <a:spcBef>
                <a:spcPts val="0"/>
              </a:spcBef>
              <a:spcAft>
                <a:spcPts val="1800"/>
              </a:spcAft>
            </a:pPr>
            <a:r>
              <a:rPr lang="en-US" sz="2000" dirty="0"/>
              <a:t>Revenue Cycle </a:t>
            </a:r>
          </a:p>
          <a:p>
            <a:pPr lvl="1">
              <a:spcBef>
                <a:spcPts val="0"/>
              </a:spcBef>
              <a:spcAft>
                <a:spcPts val="1800"/>
              </a:spcAft>
            </a:pPr>
            <a:r>
              <a:rPr lang="en-US" sz="2000" dirty="0"/>
              <a:t>Volume/Growth</a:t>
            </a:r>
          </a:p>
          <a:p>
            <a:pPr lvl="1">
              <a:spcBef>
                <a:spcPts val="0"/>
              </a:spcBef>
              <a:spcAft>
                <a:spcPts val="1800"/>
              </a:spcAft>
            </a:pPr>
            <a:r>
              <a:rPr lang="en-US" sz="2000" dirty="0"/>
              <a:t>Profitability</a:t>
            </a:r>
          </a:p>
          <a:p>
            <a:pPr lvl="1">
              <a:spcBef>
                <a:spcPts val="0"/>
              </a:spcBef>
              <a:spcAft>
                <a:spcPts val="1800"/>
              </a:spcAft>
            </a:pPr>
            <a:r>
              <a:rPr lang="en-US" sz="2000" dirty="0"/>
              <a:t>Managed Care</a:t>
            </a:r>
          </a:p>
          <a:p>
            <a:pPr>
              <a:spcBef>
                <a:spcPts val="0"/>
              </a:spcBef>
              <a:spcAft>
                <a:spcPts val="1800"/>
              </a:spcAft>
            </a:pPr>
            <a:r>
              <a:rPr lang="en-US" sz="2400" dirty="0"/>
              <a:t>Prioritizing high return activities by quantifying results. </a:t>
            </a:r>
          </a:p>
        </p:txBody>
      </p:sp>
    </p:spTree>
    <p:extLst>
      <p:ext uri="{BB962C8B-B14F-4D97-AF65-F5344CB8AC3E}">
        <p14:creationId xmlns:p14="http://schemas.microsoft.com/office/powerpoint/2010/main" val="1252685815"/>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C547F3-2E6B-3AF1-E21A-EBC92634EF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910D030-721E-F3F8-DA1E-CB55FCFBB3F1}"/>
              </a:ext>
            </a:extLst>
          </p:cNvPr>
          <p:cNvSpPr>
            <a:spLocks noGrp="1"/>
          </p:cNvSpPr>
          <p:nvPr>
            <p:ph type="title"/>
          </p:nvPr>
        </p:nvSpPr>
        <p:spPr>
          <a:xfrm>
            <a:off x="132027" y="0"/>
            <a:ext cx="10211508" cy="1018552"/>
          </a:xfrm>
        </p:spPr>
        <p:txBody>
          <a:bodyPr>
            <a:normAutofit fontScale="90000"/>
          </a:bodyPr>
          <a:lstStyle/>
          <a:p>
            <a:r>
              <a:rPr lang="en-US" dirty="0"/>
              <a:t>What Do I Need to Know…. And When? </a:t>
            </a:r>
            <a:r>
              <a:rPr lang="en-US" sz="3600" dirty="0"/>
              <a:t>(</a:t>
            </a:r>
            <a:r>
              <a:rPr lang="en-US" sz="3600" dirty="0" err="1"/>
              <a:t>Con’t</a:t>
            </a:r>
            <a:r>
              <a:rPr lang="en-US" sz="3600" dirty="0"/>
              <a:t>…)</a:t>
            </a:r>
          </a:p>
        </p:txBody>
      </p:sp>
      <p:pic>
        <p:nvPicPr>
          <p:cNvPr id="2" name="Content Placeholder 1">
            <a:extLst>
              <a:ext uri="{FF2B5EF4-FFF2-40B4-BE49-F238E27FC236}">
                <a16:creationId xmlns:a16="http://schemas.microsoft.com/office/drawing/2014/main" id="{CDF1D733-9DD1-F1B2-1E4B-60E62A68BCD1}"/>
              </a:ext>
            </a:extLst>
          </p:cNvPr>
          <p:cNvPicPr>
            <a:picLocks noGrp="1" noChangeAspect="1"/>
          </p:cNvPicPr>
          <p:nvPr>
            <p:ph idx="1"/>
          </p:nvPr>
        </p:nvPicPr>
        <p:blipFill>
          <a:blip r:embed="rId2"/>
          <a:stretch>
            <a:fillRect/>
          </a:stretch>
        </p:blipFill>
        <p:spPr>
          <a:xfrm>
            <a:off x="1848465" y="1018552"/>
            <a:ext cx="7090647" cy="4739568"/>
          </a:xfrm>
          <a:prstGeom prst="rect">
            <a:avLst/>
          </a:prstGeom>
        </p:spPr>
      </p:pic>
    </p:spTree>
    <p:extLst>
      <p:ext uri="{BB962C8B-B14F-4D97-AF65-F5344CB8AC3E}">
        <p14:creationId xmlns:p14="http://schemas.microsoft.com/office/powerpoint/2010/main" val="3930177556"/>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7F0497-DB6B-951B-8A3A-54EDB555D39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8A077BC-A19C-D745-6E38-ABC678CB7009}"/>
              </a:ext>
            </a:extLst>
          </p:cNvPr>
          <p:cNvSpPr>
            <a:spLocks noGrp="1"/>
          </p:cNvSpPr>
          <p:nvPr>
            <p:ph type="title"/>
          </p:nvPr>
        </p:nvSpPr>
        <p:spPr>
          <a:xfrm>
            <a:off x="132027" y="0"/>
            <a:ext cx="8729339" cy="1018552"/>
          </a:xfrm>
        </p:spPr>
        <p:txBody>
          <a:bodyPr>
            <a:normAutofit/>
          </a:bodyPr>
          <a:lstStyle/>
          <a:p>
            <a:r>
              <a:rPr lang="en-US" dirty="0"/>
              <a:t>Flash Reporting Example</a:t>
            </a:r>
          </a:p>
        </p:txBody>
      </p:sp>
      <p:pic>
        <p:nvPicPr>
          <p:cNvPr id="2" name="Content Placeholder 1">
            <a:extLst>
              <a:ext uri="{FF2B5EF4-FFF2-40B4-BE49-F238E27FC236}">
                <a16:creationId xmlns:a16="http://schemas.microsoft.com/office/drawing/2014/main" id="{D1D103C3-DDF6-173D-8B64-78D97FED86BC}"/>
              </a:ext>
            </a:extLst>
          </p:cNvPr>
          <p:cNvPicPr>
            <a:picLocks noGrp="1" noChangeAspect="1"/>
          </p:cNvPicPr>
          <p:nvPr>
            <p:ph idx="1"/>
          </p:nvPr>
        </p:nvPicPr>
        <p:blipFill>
          <a:blip r:embed="rId2"/>
          <a:stretch>
            <a:fillRect/>
          </a:stretch>
        </p:blipFill>
        <p:spPr>
          <a:xfrm>
            <a:off x="132027" y="1018552"/>
            <a:ext cx="11215625" cy="3764463"/>
          </a:xfrm>
          <a:prstGeom prst="rect">
            <a:avLst/>
          </a:prstGeom>
        </p:spPr>
      </p:pic>
      <p:sp>
        <p:nvSpPr>
          <p:cNvPr id="6" name="TextBox 5">
            <a:extLst>
              <a:ext uri="{FF2B5EF4-FFF2-40B4-BE49-F238E27FC236}">
                <a16:creationId xmlns:a16="http://schemas.microsoft.com/office/drawing/2014/main" id="{676AB452-DE4B-570B-2D6F-14C3C1F361C9}"/>
              </a:ext>
            </a:extLst>
          </p:cNvPr>
          <p:cNvSpPr txBox="1"/>
          <p:nvPr/>
        </p:nvSpPr>
        <p:spPr>
          <a:xfrm>
            <a:off x="698435" y="4878237"/>
            <a:ext cx="11313033" cy="1200329"/>
          </a:xfrm>
          <a:prstGeom prst="rect">
            <a:avLst/>
          </a:prstGeom>
          <a:noFill/>
        </p:spPr>
        <p:txBody>
          <a:bodyPr wrap="non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1" u="none" strike="noStrike" kern="1200" cap="none" spc="0" normalizeH="0" baseline="0" noProof="0" dirty="0">
                <a:ln>
                  <a:noFill/>
                </a:ln>
                <a:solidFill>
                  <a:prstClr val="black"/>
                </a:solidFill>
                <a:effectLst/>
                <a:uLnTx/>
                <a:uFillTx/>
                <a:latin typeface="Calibri" panose="020F0502020204030204"/>
                <a:ea typeface="+mn-ea"/>
                <a:cs typeface="+mn-cs"/>
              </a:rPr>
              <a:t>Sample flash report tracking cash flow, charge posting, AP, AR, and general volume.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1" u="none" strike="noStrike" kern="1200" cap="none" spc="0" normalizeH="0" baseline="0" noProof="0" dirty="0">
                <a:ln>
                  <a:noFill/>
                </a:ln>
                <a:solidFill>
                  <a:prstClr val="black"/>
                </a:solidFill>
                <a:effectLst/>
                <a:uLnTx/>
                <a:uFillTx/>
                <a:latin typeface="Calibri" panose="020F0502020204030204"/>
                <a:ea typeface="+mn-ea"/>
                <a:cs typeface="+mn-cs"/>
              </a:rPr>
              <a:t>Looking for quick info on slow cash, AR drift, volume drops, etc.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1" dirty="0">
                <a:solidFill>
                  <a:prstClr val="black"/>
                </a:solidFill>
                <a:latin typeface="Calibri" panose="020F0502020204030204"/>
              </a:rPr>
              <a:t>Do this 3 months in a row, and you’ll accurately predict financial bottom line before the accountant sends them….</a:t>
            </a:r>
            <a:r>
              <a:rPr kumimoji="0" lang="en-US" sz="1800" b="1" i="1" u="none" strike="noStrike" kern="1200" cap="none" spc="0" normalizeH="0" baseline="0" noProof="0" dirty="0">
                <a:ln>
                  <a:noFill/>
                </a:ln>
                <a:solidFill>
                  <a:prstClr val="black"/>
                </a:solidFill>
                <a:effectLst/>
                <a:uLnTx/>
                <a:uFillTx/>
                <a:latin typeface="Calibri" panose="020F0502020204030204"/>
                <a:ea typeface="+mn-ea"/>
                <a:cs typeface="+mn-cs"/>
              </a:rPr>
              <a:t>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1"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7833602"/>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D8B8EA-D6E4-6054-4DB2-A8448C5CD84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C1DF16E-1C69-FE39-5602-3D535C738057}"/>
              </a:ext>
            </a:extLst>
          </p:cNvPr>
          <p:cNvSpPr>
            <a:spLocks noGrp="1"/>
          </p:cNvSpPr>
          <p:nvPr>
            <p:ph type="title"/>
          </p:nvPr>
        </p:nvSpPr>
        <p:spPr>
          <a:xfrm>
            <a:off x="132027" y="0"/>
            <a:ext cx="8729339" cy="1018552"/>
          </a:xfrm>
        </p:spPr>
        <p:txBody>
          <a:bodyPr>
            <a:normAutofit/>
          </a:bodyPr>
          <a:lstStyle/>
          <a:p>
            <a:r>
              <a:rPr lang="en-US" dirty="0"/>
              <a:t>Rolling Cash Projection</a:t>
            </a:r>
          </a:p>
        </p:txBody>
      </p:sp>
      <p:sp>
        <p:nvSpPr>
          <p:cNvPr id="6" name="TextBox 5">
            <a:extLst>
              <a:ext uri="{FF2B5EF4-FFF2-40B4-BE49-F238E27FC236}">
                <a16:creationId xmlns:a16="http://schemas.microsoft.com/office/drawing/2014/main" id="{59D77691-3815-9F17-B13E-451FCFC1074B}"/>
              </a:ext>
            </a:extLst>
          </p:cNvPr>
          <p:cNvSpPr txBox="1"/>
          <p:nvPr/>
        </p:nvSpPr>
        <p:spPr>
          <a:xfrm>
            <a:off x="1091978" y="5256229"/>
            <a:ext cx="10310451" cy="646331"/>
          </a:xfrm>
          <a:prstGeom prst="rect">
            <a:avLst/>
          </a:prstGeom>
          <a:noFill/>
        </p:spPr>
        <p:txBody>
          <a:bodyPr wrap="non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1" u="none" strike="noStrike" kern="1200" cap="none" spc="0" normalizeH="0" baseline="0" noProof="0" dirty="0">
                <a:ln>
                  <a:noFill/>
                </a:ln>
                <a:solidFill>
                  <a:prstClr val="black"/>
                </a:solidFill>
                <a:effectLst/>
                <a:uLnTx/>
                <a:uFillTx/>
                <a:latin typeface="Calibri" panose="020F0502020204030204"/>
                <a:ea typeface="+mn-ea"/>
                <a:cs typeface="+mn-cs"/>
              </a:rPr>
              <a:t>Intended to be daily/weekly updated projection of cash flow to anticipate issues/one off paybacks, etc.</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1" u="none" strike="noStrike" kern="1200" cap="none" spc="0" normalizeH="0" baseline="0" noProof="0" dirty="0">
                <a:ln>
                  <a:noFill/>
                </a:ln>
                <a:solidFill>
                  <a:prstClr val="black"/>
                </a:solidFill>
                <a:effectLst/>
                <a:uLnTx/>
                <a:uFillTx/>
                <a:latin typeface="Calibri" panose="020F0502020204030204"/>
                <a:ea typeface="+mn-ea"/>
                <a:cs typeface="+mn-cs"/>
              </a:rPr>
              <a:t>Not as big a pain to do each day/week as you’d think…. </a:t>
            </a:r>
          </a:p>
        </p:txBody>
      </p:sp>
      <p:pic>
        <p:nvPicPr>
          <p:cNvPr id="7" name="Content Placeholder 6">
            <a:extLst>
              <a:ext uri="{FF2B5EF4-FFF2-40B4-BE49-F238E27FC236}">
                <a16:creationId xmlns:a16="http://schemas.microsoft.com/office/drawing/2014/main" id="{B7925E5A-D2B1-9294-706E-0158C2F93074}"/>
              </a:ext>
            </a:extLst>
          </p:cNvPr>
          <p:cNvPicPr>
            <a:picLocks noGrp="1" noChangeAspect="1"/>
          </p:cNvPicPr>
          <p:nvPr>
            <p:ph idx="1"/>
          </p:nvPr>
        </p:nvPicPr>
        <p:blipFill>
          <a:blip r:embed="rId2"/>
          <a:stretch>
            <a:fillRect/>
          </a:stretch>
        </p:blipFill>
        <p:spPr>
          <a:xfrm>
            <a:off x="1901952" y="895832"/>
            <a:ext cx="6959414" cy="4360397"/>
          </a:xfrm>
          <a:prstGeom prst="rect">
            <a:avLst/>
          </a:prstGeom>
        </p:spPr>
      </p:pic>
    </p:spTree>
    <p:extLst>
      <p:ext uri="{BB962C8B-B14F-4D97-AF65-F5344CB8AC3E}">
        <p14:creationId xmlns:p14="http://schemas.microsoft.com/office/powerpoint/2010/main" val="3134247874"/>
      </p:ext>
    </p:extLst>
  </p:cSld>
  <p:clrMapOvr>
    <a:masterClrMapping/>
  </p:clrMapOvr>
  <p:transition spd="slow">
    <p:push dir="u"/>
  </p:transition>
</p:sld>
</file>

<file path=ppt/theme/theme1.xml><?xml version="1.0" encoding="utf-8"?>
<a:theme xmlns:a="http://schemas.openxmlformats.org/drawingml/2006/main" name="Office Theme">
  <a:themeElements>
    <a:clrScheme name="SHP">
      <a:dk1>
        <a:sysClr val="windowText" lastClr="000000"/>
      </a:dk1>
      <a:lt1>
        <a:sysClr val="window" lastClr="FFFFFF"/>
      </a:lt1>
      <a:dk2>
        <a:srgbClr val="44546A"/>
      </a:dk2>
      <a:lt2>
        <a:srgbClr val="E7E6E6"/>
      </a:lt2>
      <a:accent1>
        <a:srgbClr val="5B9BD5"/>
      </a:accent1>
      <a:accent2>
        <a:srgbClr val="BDD7EE"/>
      </a:accent2>
      <a:accent3>
        <a:srgbClr val="A5A5A5"/>
      </a:accent3>
      <a:accent4>
        <a:srgbClr val="DEEBF6"/>
      </a:accent4>
      <a:accent5>
        <a:srgbClr val="4472C4"/>
      </a:accent5>
      <a:accent6>
        <a:srgbClr val="70AD47"/>
      </a:accent6>
      <a:hlink>
        <a:srgbClr val="0563C1"/>
      </a:hlink>
      <a:folHlink>
        <a:srgbClr val="0563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e8c750f-43dd-4a6b-bb14-326029640b61" xsi:nil="true"/>
    <_Flow_SignoffStatus xmlns="289ee5d5-d09e-4796-863e-5ff179364d72" xsi:nil="true"/>
    <lcf76f155ced4ddcb4097134ff3c332f xmlns="289ee5d5-d09e-4796-863e-5ff179364d7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26573463C65224291B749F659C43105" ma:contentTypeVersion="16" ma:contentTypeDescription="Create a new document." ma:contentTypeScope="" ma:versionID="7224cd6bf6a83b8272e621645237ea3e">
  <xsd:schema xmlns:xsd="http://www.w3.org/2001/XMLSchema" xmlns:xs="http://www.w3.org/2001/XMLSchema" xmlns:p="http://schemas.microsoft.com/office/2006/metadata/properties" xmlns:ns2="2e8c750f-43dd-4a6b-bb14-326029640b61" xmlns:ns3="289ee5d5-d09e-4796-863e-5ff179364d72" targetNamespace="http://schemas.microsoft.com/office/2006/metadata/properties" ma:root="true" ma:fieldsID="c641f89212d854e541693f95af6c132f" ns2:_="" ns3:_="">
    <xsd:import namespace="2e8c750f-43dd-4a6b-bb14-326029640b61"/>
    <xsd:import namespace="289ee5d5-d09e-4796-863e-5ff179364d7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LengthInSeconds" minOccurs="0"/>
                <xsd:element ref="ns3:MediaServiceDateTaken" minOccurs="0"/>
                <xsd:element ref="ns3:lcf76f155ced4ddcb4097134ff3c332f" minOccurs="0"/>
                <xsd:element ref="ns2:TaxCatchAll" minOccurs="0"/>
                <xsd:element ref="ns3:MediaServiceGenerationTime" minOccurs="0"/>
                <xsd:element ref="ns3:MediaServiceEventHashCode" minOccurs="0"/>
                <xsd:element ref="ns3:MediaServiceLocation" minOccurs="0"/>
                <xsd:element ref="ns3:MediaServiceOCR" minOccurs="0"/>
                <xsd:element ref="ns3:_Flow_SignoffStatus"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8c750f-43dd-4a6b-bb14-326029640b6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8e13d1f4-125c-492b-a23d-25c97e3f7b2e}" ma:internalName="TaxCatchAll" ma:showField="CatchAllData" ma:web="2e8c750f-43dd-4a6b-bb14-326029640b6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89ee5d5-d09e-4796-863e-5ff179364d7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description="" ma:hidden="true" ma:indexed="true" ma:internalName="MediaServiceDateTaken"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146e410a-ba98-406c-bc72-47d589db330f"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description="" ma:indexed="true"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_Flow_SignoffStatus" ma:index="21" nillable="true" ma:displayName="Sign-off status" ma:internalName="Sign_x002d_off_x0020_status">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74D0870-9444-49C2-93EE-33EFB4A96FD5}">
  <ds:schemaRefs>
    <ds:schemaRef ds:uri="http://schemas.microsoft.com/office/2006/metadata/properties"/>
    <ds:schemaRef ds:uri="http://schemas.microsoft.com/office/infopath/2007/PartnerControls"/>
    <ds:schemaRef ds:uri="2e8c750f-43dd-4a6b-bb14-326029640b61"/>
    <ds:schemaRef ds:uri="289ee5d5-d09e-4796-863e-5ff179364d72"/>
  </ds:schemaRefs>
</ds:datastoreItem>
</file>

<file path=customXml/itemProps2.xml><?xml version="1.0" encoding="utf-8"?>
<ds:datastoreItem xmlns:ds="http://schemas.openxmlformats.org/officeDocument/2006/customXml" ds:itemID="{A243368D-49B3-499E-A002-177846F5297D}">
  <ds:schemaRefs>
    <ds:schemaRef ds:uri="http://schemas.microsoft.com/sharepoint/v3/contenttype/forms"/>
  </ds:schemaRefs>
</ds:datastoreItem>
</file>

<file path=customXml/itemProps3.xml><?xml version="1.0" encoding="utf-8"?>
<ds:datastoreItem xmlns:ds="http://schemas.openxmlformats.org/officeDocument/2006/customXml" ds:itemID="{961ECCC5-9BBE-4340-A458-04BD7236E9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8c750f-43dd-4a6b-bb14-326029640b61"/>
    <ds:schemaRef ds:uri="289ee5d5-d09e-4796-863e-5ff179364d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9496</TotalTime>
  <Words>1987</Words>
  <Application>Microsoft Office PowerPoint</Application>
  <PresentationFormat>Widescreen</PresentationFormat>
  <Paragraphs>190</Paragraphs>
  <Slides>40</Slides>
  <Notes>12</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Calibri Light</vt:lpstr>
      <vt:lpstr>Segoe UI</vt:lpstr>
      <vt:lpstr>Wingdings</vt:lpstr>
      <vt:lpstr>Office Theme</vt:lpstr>
      <vt:lpstr>Webinar: Turning Data Into Information</vt:lpstr>
      <vt:lpstr>Turning Data Into Information</vt:lpstr>
      <vt:lpstr>Strategic Healthcare Partners, LLC – Who We Still Are and Who We Still Serve</vt:lpstr>
      <vt:lpstr>What We Typically See…..</vt:lpstr>
      <vt:lpstr>Driving Information Into Action</vt:lpstr>
      <vt:lpstr>So What Do I Need to Know…. And When?</vt:lpstr>
      <vt:lpstr>What Do I Need to Know…. And When? (Con’t…)</vt:lpstr>
      <vt:lpstr>Flash Reporting Example</vt:lpstr>
      <vt:lpstr>Rolling Cash Projection</vt:lpstr>
      <vt:lpstr>PowerPoint Presentation</vt:lpstr>
      <vt:lpstr>Volume Snapshot</vt:lpstr>
      <vt:lpstr>Overall Analysis of Resolved Claims by  Financial Class/Payer</vt:lpstr>
      <vt:lpstr>Payer Snapshot</vt:lpstr>
      <vt:lpstr>Monitor Days in AR by Payer</vt:lpstr>
      <vt:lpstr>Monitoring Collections/Encounter/Payer Trended</vt:lpstr>
      <vt:lpstr>Patient Liability Collections Analysis</vt:lpstr>
      <vt:lpstr>Denials by Payer by Code</vt:lpstr>
      <vt:lpstr>Details to research points of denial</vt:lpstr>
      <vt:lpstr>100% Paid  by Payer by Code</vt:lpstr>
      <vt:lpstr>Details to Target Pricing Increase</vt:lpstr>
      <vt:lpstr>PowerPoint Presentation</vt:lpstr>
      <vt:lpstr>Payer Mix Trend Aggregated</vt:lpstr>
      <vt:lpstr>Payer Mix Trend Detailed</vt:lpstr>
      <vt:lpstr>Remember this . . . </vt:lpstr>
      <vt:lpstr>Practice Referral Source Trending </vt:lpstr>
      <vt:lpstr>Referral Source </vt:lpstr>
      <vt:lpstr>Referral Sources Payor Mix</vt:lpstr>
      <vt:lpstr>PowerPoint Presentation</vt:lpstr>
      <vt:lpstr>Surgical Case Profitability</vt:lpstr>
      <vt:lpstr>Implant/Drug Profitability</vt:lpstr>
      <vt:lpstr>PowerPoint Presentation</vt:lpstr>
      <vt:lpstr>Payer Scorecard</vt:lpstr>
      <vt:lpstr>Hospital vs. ASC Reimbursement</vt:lpstr>
      <vt:lpstr>Specific ASC Transparency Using Hospital MRF</vt:lpstr>
      <vt:lpstr>Specific ASC Transparency Using Payor MRF</vt:lpstr>
      <vt:lpstr>Contract Modeling Issues</vt:lpstr>
      <vt:lpstr>Contract Modeling Grouper to COPPS</vt:lpstr>
      <vt:lpstr>Contract Modeling Examples- Groupers Plus Carveouts</vt:lpstr>
      <vt:lpstr>Wrap Up &amp; Questions </vt:lpstr>
      <vt:lpstr>Wrap Up &amp;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Company-Wide Meeting</dc:title>
  <dc:creator>Lorrie Ingram</dc:creator>
  <cp:lastModifiedBy>Jason Crosby</cp:lastModifiedBy>
  <cp:revision>194</cp:revision>
  <cp:lastPrinted>2019-10-15T18:28:09Z</cp:lastPrinted>
  <dcterms:created xsi:type="dcterms:W3CDTF">2019-08-19T18:02:45Z</dcterms:created>
  <dcterms:modified xsi:type="dcterms:W3CDTF">2025-09-30T15:25:51Z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0x010100F26573463C65224291B749F659C43105</vt:lpwstr>
  </property>
  <property fmtid="{D5CDD505-2E9C-101B-9397-08002B2CF9AE}" pid="3" name="Order">
    <vt:r8>5118600</vt:r8>
  </property>
  <property fmtid="{D5CDD505-2E9C-101B-9397-08002B2CF9AE}" pid="4" name="MediaServiceImageTags">
    <vt:lpwstr/>
  </property>
</Properties>
</file>