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0"/>
  </p:notesMasterIdLst>
  <p:sldIdLst>
    <p:sldId id="661" r:id="rId5"/>
    <p:sldId id="649" r:id="rId6"/>
    <p:sldId id="884" r:id="rId7"/>
    <p:sldId id="885" r:id="rId8"/>
    <p:sldId id="906" r:id="rId9"/>
    <p:sldId id="850" r:id="rId10"/>
    <p:sldId id="855" r:id="rId11"/>
    <p:sldId id="856" r:id="rId12"/>
    <p:sldId id="857" r:id="rId13"/>
    <p:sldId id="903" r:id="rId14"/>
    <p:sldId id="907" r:id="rId15"/>
    <p:sldId id="859" r:id="rId16"/>
    <p:sldId id="893" r:id="rId17"/>
    <p:sldId id="904" r:id="rId18"/>
    <p:sldId id="908" r:id="rId19"/>
    <p:sldId id="895" r:id="rId20"/>
    <p:sldId id="874" r:id="rId21"/>
    <p:sldId id="896" r:id="rId22"/>
    <p:sldId id="897" r:id="rId23"/>
    <p:sldId id="891" r:id="rId24"/>
    <p:sldId id="862" r:id="rId25"/>
    <p:sldId id="706" r:id="rId26"/>
    <p:sldId id="677" r:id="rId27"/>
    <p:sldId id="888" r:id="rId28"/>
    <p:sldId id="905" r:id="rId29"/>
    <p:sldId id="877" r:id="rId30"/>
    <p:sldId id="875" r:id="rId31"/>
    <p:sldId id="878" r:id="rId32"/>
    <p:sldId id="879" r:id="rId33"/>
    <p:sldId id="880" r:id="rId34"/>
    <p:sldId id="881" r:id="rId35"/>
    <p:sldId id="882" r:id="rId36"/>
    <p:sldId id="883" r:id="rId37"/>
    <p:sldId id="421" r:id="rId38"/>
    <p:sldId id="725" r:id="rId3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BF5F7"/>
    <a:srgbClr val="2E75B6"/>
    <a:srgbClr val="FF822D"/>
    <a:srgbClr val="FF6600"/>
    <a:srgbClr val="7CC3EC"/>
    <a:srgbClr val="E7E6E6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829CB2-409D-4563-AA2D-1DA20C5C9428}" v="1" dt="2026-02-12T17:56:24.3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45" y="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123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lly Mooney" userId="253f4b7b-7322-49cb-b5f5-67748d91c656" providerId="ADAL" clId="{38829CB2-409D-4563-AA2D-1DA20C5C9428}"/>
    <pc:docChg chg="addSld delSld modSld">
      <pc:chgData name="Kelly Mooney" userId="253f4b7b-7322-49cb-b5f5-67748d91c656" providerId="ADAL" clId="{38829CB2-409D-4563-AA2D-1DA20C5C9428}" dt="2026-02-12T17:56:24.353" v="1"/>
      <pc:docMkLst>
        <pc:docMk/>
      </pc:docMkLst>
      <pc:sldChg chg="del">
        <pc:chgData name="Kelly Mooney" userId="253f4b7b-7322-49cb-b5f5-67748d91c656" providerId="ADAL" clId="{38829CB2-409D-4563-AA2D-1DA20C5C9428}" dt="2026-02-12T17:56:10.636" v="0" actId="2696"/>
        <pc:sldMkLst>
          <pc:docMk/>
          <pc:sldMk cId="988198431" sldId="850"/>
        </pc:sldMkLst>
      </pc:sldChg>
      <pc:sldChg chg="add">
        <pc:chgData name="Kelly Mooney" userId="253f4b7b-7322-49cb-b5f5-67748d91c656" providerId="ADAL" clId="{38829CB2-409D-4563-AA2D-1DA20C5C9428}" dt="2026-02-12T17:56:24.353" v="1"/>
        <pc:sldMkLst>
          <pc:docMk/>
          <pc:sldMk cId="2748342092" sldId="85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D30E66-EB27-4B04-BAA0-4C4235350497}" type="doc">
      <dgm:prSet loTypeId="urn:microsoft.com/office/officeart/2005/8/layout/process1" loCatId="process" qsTypeId="urn:microsoft.com/office/officeart/2005/8/quickstyle/3d1" qsCatId="3D" csTypeId="urn:microsoft.com/office/officeart/2005/8/colors/accent1_3" csCatId="accent1" phldr="1"/>
      <dgm:spPr/>
    </dgm:pt>
    <dgm:pt modelId="{F6600515-1CB1-46E5-B2A4-20893673C9D5}">
      <dgm:prSet phldrT="[Text]"/>
      <dgm:spPr/>
      <dgm:t>
        <a:bodyPr/>
        <a:lstStyle/>
        <a:p>
          <a:r>
            <a:rPr lang="en-US"/>
            <a:t>Financial Analysis</a:t>
          </a:r>
        </a:p>
      </dgm:t>
    </dgm:pt>
    <dgm:pt modelId="{72F17318-DFCB-4A30-A626-63B13D4041A1}" type="parTrans" cxnId="{B5AF6B46-EEEE-4F04-970E-60A269027A54}">
      <dgm:prSet/>
      <dgm:spPr/>
      <dgm:t>
        <a:bodyPr/>
        <a:lstStyle/>
        <a:p>
          <a:endParaRPr lang="en-US"/>
        </a:p>
      </dgm:t>
    </dgm:pt>
    <dgm:pt modelId="{C4278E6B-7B28-4228-AA44-399DB1DC02B8}" type="sibTrans" cxnId="{B5AF6B46-EEEE-4F04-970E-60A269027A54}">
      <dgm:prSet/>
      <dgm:spPr/>
      <dgm:t>
        <a:bodyPr/>
        <a:lstStyle/>
        <a:p>
          <a:endParaRPr lang="en-US"/>
        </a:p>
      </dgm:t>
    </dgm:pt>
    <dgm:pt modelId="{099D659B-4D2D-4797-BB33-0F52CA1764CF}">
      <dgm:prSet phldrT="[Text]"/>
      <dgm:spPr/>
      <dgm:t>
        <a:bodyPr/>
        <a:lstStyle/>
        <a:p>
          <a:r>
            <a:rPr lang="en-US"/>
            <a:t>Market Analysis</a:t>
          </a:r>
        </a:p>
      </dgm:t>
    </dgm:pt>
    <dgm:pt modelId="{866E4CEB-9C20-4ED7-A38A-4AE6B92EB317}" type="parTrans" cxnId="{1213333F-7E1C-49A0-B315-3D7A118CB2BE}">
      <dgm:prSet/>
      <dgm:spPr/>
      <dgm:t>
        <a:bodyPr/>
        <a:lstStyle/>
        <a:p>
          <a:endParaRPr lang="en-US"/>
        </a:p>
      </dgm:t>
    </dgm:pt>
    <dgm:pt modelId="{F8FFAAE3-0E1A-4F2B-B7D3-DA4C9403BE1E}" type="sibTrans" cxnId="{1213333F-7E1C-49A0-B315-3D7A118CB2BE}">
      <dgm:prSet/>
      <dgm:spPr/>
      <dgm:t>
        <a:bodyPr/>
        <a:lstStyle/>
        <a:p>
          <a:endParaRPr lang="en-US"/>
        </a:p>
      </dgm:t>
    </dgm:pt>
    <dgm:pt modelId="{A37E30A0-7015-4685-A027-605F8444C702}">
      <dgm:prSet/>
      <dgm:spPr/>
      <dgm:t>
        <a:bodyPr/>
        <a:lstStyle/>
        <a:p>
          <a:r>
            <a:rPr lang="en-US"/>
            <a:t>In-Network vs. Out-of-Network</a:t>
          </a:r>
        </a:p>
      </dgm:t>
    </dgm:pt>
    <dgm:pt modelId="{6BA9D368-64F3-420D-8791-19BBF283766A}" type="parTrans" cxnId="{2164828E-C7DA-4001-807A-D3FFA76E8FBD}">
      <dgm:prSet/>
      <dgm:spPr/>
      <dgm:t>
        <a:bodyPr/>
        <a:lstStyle/>
        <a:p>
          <a:endParaRPr lang="en-US"/>
        </a:p>
      </dgm:t>
    </dgm:pt>
    <dgm:pt modelId="{6396A64A-EA33-4B87-B52B-34863FFA33C2}" type="sibTrans" cxnId="{2164828E-C7DA-4001-807A-D3FFA76E8FBD}">
      <dgm:prSet/>
      <dgm:spPr/>
      <dgm:t>
        <a:bodyPr/>
        <a:lstStyle/>
        <a:p>
          <a:endParaRPr lang="en-US"/>
        </a:p>
      </dgm:t>
    </dgm:pt>
    <dgm:pt modelId="{95453713-2F91-424E-B1E7-871AE99C79D4}" type="pres">
      <dgm:prSet presAssocID="{22D30E66-EB27-4B04-BAA0-4C4235350497}" presName="Name0" presStyleCnt="0">
        <dgm:presLayoutVars>
          <dgm:dir/>
          <dgm:resizeHandles val="exact"/>
        </dgm:presLayoutVars>
      </dgm:prSet>
      <dgm:spPr/>
    </dgm:pt>
    <dgm:pt modelId="{DEB60C14-C434-486F-8AD8-06E4A66E2B5D}" type="pres">
      <dgm:prSet presAssocID="{F6600515-1CB1-46E5-B2A4-20893673C9D5}" presName="node" presStyleLbl="node1" presStyleIdx="0" presStyleCnt="3">
        <dgm:presLayoutVars>
          <dgm:bulletEnabled val="1"/>
        </dgm:presLayoutVars>
      </dgm:prSet>
      <dgm:spPr/>
    </dgm:pt>
    <dgm:pt modelId="{210C03DA-9DD5-426F-A130-02AC9719B4A8}" type="pres">
      <dgm:prSet presAssocID="{C4278E6B-7B28-4228-AA44-399DB1DC02B8}" presName="sibTrans" presStyleLbl="sibTrans2D1" presStyleIdx="0" presStyleCnt="2"/>
      <dgm:spPr/>
    </dgm:pt>
    <dgm:pt modelId="{9DA6B2CE-D081-4606-AEFA-9C4C51BBD79C}" type="pres">
      <dgm:prSet presAssocID="{C4278E6B-7B28-4228-AA44-399DB1DC02B8}" presName="connectorText" presStyleLbl="sibTrans2D1" presStyleIdx="0" presStyleCnt="2"/>
      <dgm:spPr/>
    </dgm:pt>
    <dgm:pt modelId="{0FFB56F4-59DC-413A-91E8-0F5C9BF0C2E8}" type="pres">
      <dgm:prSet presAssocID="{099D659B-4D2D-4797-BB33-0F52CA1764CF}" presName="node" presStyleLbl="node1" presStyleIdx="1" presStyleCnt="3">
        <dgm:presLayoutVars>
          <dgm:bulletEnabled val="1"/>
        </dgm:presLayoutVars>
      </dgm:prSet>
      <dgm:spPr/>
    </dgm:pt>
    <dgm:pt modelId="{703B4C4A-F8F5-4A5D-953C-5AEA7654D00A}" type="pres">
      <dgm:prSet presAssocID="{F8FFAAE3-0E1A-4F2B-B7D3-DA4C9403BE1E}" presName="sibTrans" presStyleLbl="sibTrans2D1" presStyleIdx="1" presStyleCnt="2"/>
      <dgm:spPr/>
    </dgm:pt>
    <dgm:pt modelId="{FD1D85DA-D0D6-4A7B-9C86-4A3DA1B1326D}" type="pres">
      <dgm:prSet presAssocID="{F8FFAAE3-0E1A-4F2B-B7D3-DA4C9403BE1E}" presName="connectorText" presStyleLbl="sibTrans2D1" presStyleIdx="1" presStyleCnt="2"/>
      <dgm:spPr/>
    </dgm:pt>
    <dgm:pt modelId="{71D50D39-7436-4323-B004-78E4E6FA6D29}" type="pres">
      <dgm:prSet presAssocID="{A37E30A0-7015-4685-A027-605F8444C702}" presName="node" presStyleLbl="node1" presStyleIdx="2" presStyleCnt="3">
        <dgm:presLayoutVars>
          <dgm:bulletEnabled val="1"/>
        </dgm:presLayoutVars>
      </dgm:prSet>
      <dgm:spPr/>
    </dgm:pt>
  </dgm:ptLst>
  <dgm:cxnLst>
    <dgm:cxn modelId="{1213333F-7E1C-49A0-B315-3D7A118CB2BE}" srcId="{22D30E66-EB27-4B04-BAA0-4C4235350497}" destId="{099D659B-4D2D-4797-BB33-0F52CA1764CF}" srcOrd="1" destOrd="0" parTransId="{866E4CEB-9C20-4ED7-A38A-4AE6B92EB317}" sibTransId="{F8FFAAE3-0E1A-4F2B-B7D3-DA4C9403BE1E}"/>
    <dgm:cxn modelId="{B5AF6B46-EEEE-4F04-970E-60A269027A54}" srcId="{22D30E66-EB27-4B04-BAA0-4C4235350497}" destId="{F6600515-1CB1-46E5-B2A4-20893673C9D5}" srcOrd="0" destOrd="0" parTransId="{72F17318-DFCB-4A30-A626-63B13D4041A1}" sibTransId="{C4278E6B-7B28-4228-AA44-399DB1DC02B8}"/>
    <dgm:cxn modelId="{BD74B967-9B1C-4C02-9954-CE4B8F3B85B4}" type="presOf" srcId="{099D659B-4D2D-4797-BB33-0F52CA1764CF}" destId="{0FFB56F4-59DC-413A-91E8-0F5C9BF0C2E8}" srcOrd="0" destOrd="0" presId="urn:microsoft.com/office/officeart/2005/8/layout/process1"/>
    <dgm:cxn modelId="{1D633C80-F405-412F-A774-1660A57E5E5B}" type="presOf" srcId="{F8FFAAE3-0E1A-4F2B-B7D3-DA4C9403BE1E}" destId="{FD1D85DA-D0D6-4A7B-9C86-4A3DA1B1326D}" srcOrd="1" destOrd="0" presId="urn:microsoft.com/office/officeart/2005/8/layout/process1"/>
    <dgm:cxn modelId="{2164828E-C7DA-4001-807A-D3FFA76E8FBD}" srcId="{22D30E66-EB27-4B04-BAA0-4C4235350497}" destId="{A37E30A0-7015-4685-A027-605F8444C702}" srcOrd="2" destOrd="0" parTransId="{6BA9D368-64F3-420D-8791-19BBF283766A}" sibTransId="{6396A64A-EA33-4B87-B52B-34863FFA33C2}"/>
    <dgm:cxn modelId="{BC72F19A-DACD-4D6C-8A61-5189AB64D7FD}" type="presOf" srcId="{F8FFAAE3-0E1A-4F2B-B7D3-DA4C9403BE1E}" destId="{703B4C4A-F8F5-4A5D-953C-5AEA7654D00A}" srcOrd="0" destOrd="0" presId="urn:microsoft.com/office/officeart/2005/8/layout/process1"/>
    <dgm:cxn modelId="{43F847AA-D0AE-40DA-B5AD-2D1E268001DC}" type="presOf" srcId="{22D30E66-EB27-4B04-BAA0-4C4235350497}" destId="{95453713-2F91-424E-B1E7-871AE99C79D4}" srcOrd="0" destOrd="0" presId="urn:microsoft.com/office/officeart/2005/8/layout/process1"/>
    <dgm:cxn modelId="{1AC83EB8-8115-4E27-BDD3-A2FD1A9EA0CB}" type="presOf" srcId="{C4278E6B-7B28-4228-AA44-399DB1DC02B8}" destId="{210C03DA-9DD5-426F-A130-02AC9719B4A8}" srcOrd="0" destOrd="0" presId="urn:microsoft.com/office/officeart/2005/8/layout/process1"/>
    <dgm:cxn modelId="{975E5BC7-5E9E-4D13-B9DA-2D5664021970}" type="presOf" srcId="{A37E30A0-7015-4685-A027-605F8444C702}" destId="{71D50D39-7436-4323-B004-78E4E6FA6D29}" srcOrd="0" destOrd="0" presId="urn:microsoft.com/office/officeart/2005/8/layout/process1"/>
    <dgm:cxn modelId="{88D54DF1-AEC0-4549-AA83-70A48011A4A8}" type="presOf" srcId="{C4278E6B-7B28-4228-AA44-399DB1DC02B8}" destId="{9DA6B2CE-D081-4606-AEFA-9C4C51BBD79C}" srcOrd="1" destOrd="0" presId="urn:microsoft.com/office/officeart/2005/8/layout/process1"/>
    <dgm:cxn modelId="{75FE64F3-A16E-4190-BEFB-30403D625A06}" type="presOf" srcId="{F6600515-1CB1-46E5-B2A4-20893673C9D5}" destId="{DEB60C14-C434-486F-8AD8-06E4A66E2B5D}" srcOrd="0" destOrd="0" presId="urn:microsoft.com/office/officeart/2005/8/layout/process1"/>
    <dgm:cxn modelId="{1A5B0DB1-3A12-4E3F-8614-0964E8C8663B}" type="presParOf" srcId="{95453713-2F91-424E-B1E7-871AE99C79D4}" destId="{DEB60C14-C434-486F-8AD8-06E4A66E2B5D}" srcOrd="0" destOrd="0" presId="urn:microsoft.com/office/officeart/2005/8/layout/process1"/>
    <dgm:cxn modelId="{201DE0AB-2073-4A2C-B82F-A440E4CF2C15}" type="presParOf" srcId="{95453713-2F91-424E-B1E7-871AE99C79D4}" destId="{210C03DA-9DD5-426F-A130-02AC9719B4A8}" srcOrd="1" destOrd="0" presId="urn:microsoft.com/office/officeart/2005/8/layout/process1"/>
    <dgm:cxn modelId="{9924FCCC-B257-40DF-894D-9232589CBF11}" type="presParOf" srcId="{210C03DA-9DD5-426F-A130-02AC9719B4A8}" destId="{9DA6B2CE-D081-4606-AEFA-9C4C51BBD79C}" srcOrd="0" destOrd="0" presId="urn:microsoft.com/office/officeart/2005/8/layout/process1"/>
    <dgm:cxn modelId="{5114BFD3-2748-4BBC-8AFB-AED276D44828}" type="presParOf" srcId="{95453713-2F91-424E-B1E7-871AE99C79D4}" destId="{0FFB56F4-59DC-413A-91E8-0F5C9BF0C2E8}" srcOrd="2" destOrd="0" presId="urn:microsoft.com/office/officeart/2005/8/layout/process1"/>
    <dgm:cxn modelId="{4263F3F1-3219-45E5-8F8A-2ED488DF4776}" type="presParOf" srcId="{95453713-2F91-424E-B1E7-871AE99C79D4}" destId="{703B4C4A-F8F5-4A5D-953C-5AEA7654D00A}" srcOrd="3" destOrd="0" presId="urn:microsoft.com/office/officeart/2005/8/layout/process1"/>
    <dgm:cxn modelId="{B7E55A5A-0214-4F5A-9044-27DC33C45518}" type="presParOf" srcId="{703B4C4A-F8F5-4A5D-953C-5AEA7654D00A}" destId="{FD1D85DA-D0D6-4A7B-9C86-4A3DA1B1326D}" srcOrd="0" destOrd="0" presId="urn:microsoft.com/office/officeart/2005/8/layout/process1"/>
    <dgm:cxn modelId="{E18B2B6A-D40C-4F9F-AF29-6C1FB2FA0288}" type="presParOf" srcId="{95453713-2F91-424E-B1E7-871AE99C79D4}" destId="{71D50D39-7436-4323-B004-78E4E6FA6D29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774D99-E0B9-455A-AD0B-B07A13C4B402}" type="doc">
      <dgm:prSet loTypeId="urn:microsoft.com/office/officeart/2005/8/layout/cycle5" loCatId="cycle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4BC3BAE4-96E4-419A-868E-624A4D107929}">
      <dgm:prSet phldrT="[Text]"/>
      <dgm:spPr/>
      <dgm:t>
        <a:bodyPr/>
        <a:lstStyle/>
        <a:p>
          <a:r>
            <a:rPr lang="en-US" dirty="0"/>
            <a:t>Overall Financial Analysis (FFS and VBC)</a:t>
          </a:r>
        </a:p>
      </dgm:t>
    </dgm:pt>
    <dgm:pt modelId="{00FC828E-79E6-4D84-A7B9-3C9036EE9048}" type="parTrans" cxnId="{58178FA9-AFB6-4596-BEBB-4ABFAD487ADB}">
      <dgm:prSet/>
      <dgm:spPr/>
      <dgm:t>
        <a:bodyPr/>
        <a:lstStyle/>
        <a:p>
          <a:endParaRPr lang="en-US"/>
        </a:p>
      </dgm:t>
    </dgm:pt>
    <dgm:pt modelId="{A44AE8AA-A34A-402A-90B8-03475A07B2A2}" type="sibTrans" cxnId="{58178FA9-AFB6-4596-BEBB-4ABFAD487ADB}">
      <dgm:prSet/>
      <dgm:spPr/>
      <dgm:t>
        <a:bodyPr/>
        <a:lstStyle/>
        <a:p>
          <a:endParaRPr lang="en-US"/>
        </a:p>
      </dgm:t>
    </dgm:pt>
    <dgm:pt modelId="{CFC7C4B9-57D7-45CF-B6F7-8BCDB097E0BD}">
      <dgm:prSet phldrT="[Text]"/>
      <dgm:spPr/>
      <dgm:t>
        <a:bodyPr/>
        <a:lstStyle/>
        <a:p>
          <a:r>
            <a:rPr lang="en-US" dirty="0"/>
            <a:t>What’s ASC Value Prop?</a:t>
          </a:r>
        </a:p>
      </dgm:t>
    </dgm:pt>
    <dgm:pt modelId="{425CC722-25C2-4F5E-9D10-0F73457A47D2}" type="parTrans" cxnId="{45630ECE-DBEE-496F-99F4-77C1D749035E}">
      <dgm:prSet/>
      <dgm:spPr/>
      <dgm:t>
        <a:bodyPr/>
        <a:lstStyle/>
        <a:p>
          <a:endParaRPr lang="en-US"/>
        </a:p>
      </dgm:t>
    </dgm:pt>
    <dgm:pt modelId="{0F5301D1-ECB9-48CA-BF1C-5D9D2ABB22F3}" type="sibTrans" cxnId="{45630ECE-DBEE-496F-99F4-77C1D749035E}">
      <dgm:prSet/>
      <dgm:spPr/>
      <dgm:t>
        <a:bodyPr/>
        <a:lstStyle/>
        <a:p>
          <a:endParaRPr lang="en-US"/>
        </a:p>
      </dgm:t>
    </dgm:pt>
    <dgm:pt modelId="{B2C3C7D5-891E-4DF2-8D86-3D0074917473}">
      <dgm:prSet phldrT="[Text]"/>
      <dgm:spPr/>
      <dgm:t>
        <a:bodyPr/>
        <a:lstStyle/>
        <a:p>
          <a:r>
            <a:rPr lang="en-US" dirty="0"/>
            <a:t>Collaboration Mechanisms</a:t>
          </a:r>
        </a:p>
      </dgm:t>
    </dgm:pt>
    <dgm:pt modelId="{07E45B40-2331-45BD-9657-B6D0D623DEDF}" type="parTrans" cxnId="{6308FD21-22B2-45DF-8096-2387150B6E1C}">
      <dgm:prSet/>
      <dgm:spPr/>
      <dgm:t>
        <a:bodyPr/>
        <a:lstStyle/>
        <a:p>
          <a:endParaRPr lang="en-US"/>
        </a:p>
      </dgm:t>
    </dgm:pt>
    <dgm:pt modelId="{59081079-A74F-4660-B393-4E95867FB5E9}" type="sibTrans" cxnId="{6308FD21-22B2-45DF-8096-2387150B6E1C}">
      <dgm:prSet/>
      <dgm:spPr/>
      <dgm:t>
        <a:bodyPr/>
        <a:lstStyle/>
        <a:p>
          <a:endParaRPr lang="en-US"/>
        </a:p>
      </dgm:t>
    </dgm:pt>
    <dgm:pt modelId="{5E0E5055-384D-4731-8F60-C2C994700D82}">
      <dgm:prSet phldrT="[Text]"/>
      <dgm:spPr/>
      <dgm:t>
        <a:bodyPr/>
        <a:lstStyle/>
        <a:p>
          <a:r>
            <a:rPr lang="en-US" dirty="0"/>
            <a:t>Ease of Patient Access/ Payer Admin Burden</a:t>
          </a:r>
        </a:p>
      </dgm:t>
    </dgm:pt>
    <dgm:pt modelId="{7F06F1CB-0DDA-400B-90FA-1295EB1F1897}" type="parTrans" cxnId="{18025430-34AF-48C6-9F54-D10F133A7B2D}">
      <dgm:prSet/>
      <dgm:spPr/>
      <dgm:t>
        <a:bodyPr/>
        <a:lstStyle/>
        <a:p>
          <a:endParaRPr lang="en-US"/>
        </a:p>
      </dgm:t>
    </dgm:pt>
    <dgm:pt modelId="{C2F4EC43-7CE7-433C-A34E-80D73BBD387A}" type="sibTrans" cxnId="{18025430-34AF-48C6-9F54-D10F133A7B2D}">
      <dgm:prSet/>
      <dgm:spPr/>
      <dgm:t>
        <a:bodyPr/>
        <a:lstStyle/>
        <a:p>
          <a:endParaRPr lang="en-US"/>
        </a:p>
      </dgm:t>
    </dgm:pt>
    <dgm:pt modelId="{5DF44BD7-08DC-450E-80DE-1FE7C66BDAE9}">
      <dgm:prSet phldrT="[Text]"/>
      <dgm:spPr/>
      <dgm:t>
        <a:bodyPr/>
        <a:lstStyle/>
        <a:p>
          <a:r>
            <a:rPr lang="en-US" dirty="0"/>
            <a:t>Value Based Care Strategy</a:t>
          </a:r>
        </a:p>
      </dgm:t>
    </dgm:pt>
    <dgm:pt modelId="{CCF64EBC-3D90-4F05-9A7E-AA4DC6A0A8FA}" type="parTrans" cxnId="{342A24E4-068D-45D4-8D92-35C78E9CBD0E}">
      <dgm:prSet/>
      <dgm:spPr/>
      <dgm:t>
        <a:bodyPr/>
        <a:lstStyle/>
        <a:p>
          <a:endParaRPr lang="en-US"/>
        </a:p>
      </dgm:t>
    </dgm:pt>
    <dgm:pt modelId="{E43AD0C4-9225-4A1E-83A2-D95B8EF3A601}" type="sibTrans" cxnId="{342A24E4-068D-45D4-8D92-35C78E9CBD0E}">
      <dgm:prSet/>
      <dgm:spPr/>
      <dgm:t>
        <a:bodyPr/>
        <a:lstStyle/>
        <a:p>
          <a:endParaRPr lang="en-US"/>
        </a:p>
      </dgm:t>
    </dgm:pt>
    <dgm:pt modelId="{0007FB43-6BC2-4F54-8845-96D4D7A3AE2B}">
      <dgm:prSet phldrT="[Text]"/>
      <dgm:spPr/>
      <dgm:t>
        <a:bodyPr/>
        <a:lstStyle/>
        <a:p>
          <a:r>
            <a:rPr lang="en-US" dirty="0"/>
            <a:t>D2E Strategy</a:t>
          </a:r>
        </a:p>
      </dgm:t>
    </dgm:pt>
    <dgm:pt modelId="{126E3674-3E2C-4492-A8A5-5B5F7651E477}" type="parTrans" cxnId="{338D0460-E95C-440A-A547-02D433F88004}">
      <dgm:prSet/>
      <dgm:spPr/>
      <dgm:t>
        <a:bodyPr/>
        <a:lstStyle/>
        <a:p>
          <a:endParaRPr lang="en-US"/>
        </a:p>
      </dgm:t>
    </dgm:pt>
    <dgm:pt modelId="{EE8E318F-7F51-493A-A602-C60EDC48D07F}" type="sibTrans" cxnId="{338D0460-E95C-440A-A547-02D433F88004}">
      <dgm:prSet/>
      <dgm:spPr/>
      <dgm:t>
        <a:bodyPr/>
        <a:lstStyle/>
        <a:p>
          <a:endParaRPr lang="en-US"/>
        </a:p>
      </dgm:t>
    </dgm:pt>
    <dgm:pt modelId="{92AC26CE-9FB5-40DE-A18A-6B306F1357FE}" type="pres">
      <dgm:prSet presAssocID="{16774D99-E0B9-455A-AD0B-B07A13C4B402}" presName="cycle" presStyleCnt="0">
        <dgm:presLayoutVars>
          <dgm:dir/>
          <dgm:resizeHandles val="exact"/>
        </dgm:presLayoutVars>
      </dgm:prSet>
      <dgm:spPr/>
    </dgm:pt>
    <dgm:pt modelId="{5B255385-7ED6-4C15-9101-2A47FF7588B4}" type="pres">
      <dgm:prSet presAssocID="{4BC3BAE4-96E4-419A-868E-624A4D107929}" presName="node" presStyleLbl="node1" presStyleIdx="0" presStyleCnt="6">
        <dgm:presLayoutVars>
          <dgm:bulletEnabled val="1"/>
        </dgm:presLayoutVars>
      </dgm:prSet>
      <dgm:spPr/>
    </dgm:pt>
    <dgm:pt modelId="{2328A3B2-C6E0-4919-89C5-FFCDCFB33238}" type="pres">
      <dgm:prSet presAssocID="{4BC3BAE4-96E4-419A-868E-624A4D107929}" presName="spNode" presStyleCnt="0"/>
      <dgm:spPr/>
    </dgm:pt>
    <dgm:pt modelId="{53007FFD-3F05-4477-95C2-914BF55E85FA}" type="pres">
      <dgm:prSet presAssocID="{A44AE8AA-A34A-402A-90B8-03475A07B2A2}" presName="sibTrans" presStyleLbl="sibTrans1D1" presStyleIdx="0" presStyleCnt="6"/>
      <dgm:spPr/>
    </dgm:pt>
    <dgm:pt modelId="{3829FF6E-E216-41BB-B72D-117D3A62A816}" type="pres">
      <dgm:prSet presAssocID="{CFC7C4B9-57D7-45CF-B6F7-8BCDB097E0BD}" presName="node" presStyleLbl="node1" presStyleIdx="1" presStyleCnt="6">
        <dgm:presLayoutVars>
          <dgm:bulletEnabled val="1"/>
        </dgm:presLayoutVars>
      </dgm:prSet>
      <dgm:spPr/>
    </dgm:pt>
    <dgm:pt modelId="{AFA41971-9E71-4D16-99A5-258812E25996}" type="pres">
      <dgm:prSet presAssocID="{CFC7C4B9-57D7-45CF-B6F7-8BCDB097E0BD}" presName="spNode" presStyleCnt="0"/>
      <dgm:spPr/>
    </dgm:pt>
    <dgm:pt modelId="{21457B79-1F96-46E8-B224-50CE73EF3F16}" type="pres">
      <dgm:prSet presAssocID="{0F5301D1-ECB9-48CA-BF1C-5D9D2ABB22F3}" presName="sibTrans" presStyleLbl="sibTrans1D1" presStyleIdx="1" presStyleCnt="6"/>
      <dgm:spPr/>
    </dgm:pt>
    <dgm:pt modelId="{3B1466EE-B242-45ED-B33D-D416B3BEF5AA}" type="pres">
      <dgm:prSet presAssocID="{B2C3C7D5-891E-4DF2-8D86-3D0074917473}" presName="node" presStyleLbl="node1" presStyleIdx="2" presStyleCnt="6">
        <dgm:presLayoutVars>
          <dgm:bulletEnabled val="1"/>
        </dgm:presLayoutVars>
      </dgm:prSet>
      <dgm:spPr/>
    </dgm:pt>
    <dgm:pt modelId="{75EAFDA5-D780-4F96-A34C-F5F5E3538D44}" type="pres">
      <dgm:prSet presAssocID="{B2C3C7D5-891E-4DF2-8D86-3D0074917473}" presName="spNode" presStyleCnt="0"/>
      <dgm:spPr/>
    </dgm:pt>
    <dgm:pt modelId="{642CA7B1-7E17-47B1-AA55-AA0977AEF80A}" type="pres">
      <dgm:prSet presAssocID="{59081079-A74F-4660-B393-4E95867FB5E9}" presName="sibTrans" presStyleLbl="sibTrans1D1" presStyleIdx="2" presStyleCnt="6"/>
      <dgm:spPr/>
    </dgm:pt>
    <dgm:pt modelId="{EFD7F8D2-5458-4190-84FD-8EB5B63D8731}" type="pres">
      <dgm:prSet presAssocID="{5E0E5055-384D-4731-8F60-C2C994700D82}" presName="node" presStyleLbl="node1" presStyleIdx="3" presStyleCnt="6">
        <dgm:presLayoutVars>
          <dgm:bulletEnabled val="1"/>
        </dgm:presLayoutVars>
      </dgm:prSet>
      <dgm:spPr/>
    </dgm:pt>
    <dgm:pt modelId="{C0B95AC7-3DFB-47AC-ACD8-0B666A585A59}" type="pres">
      <dgm:prSet presAssocID="{5E0E5055-384D-4731-8F60-C2C994700D82}" presName="spNode" presStyleCnt="0"/>
      <dgm:spPr/>
    </dgm:pt>
    <dgm:pt modelId="{7901F1D8-3E7C-4B46-A3C1-357FD1694D43}" type="pres">
      <dgm:prSet presAssocID="{C2F4EC43-7CE7-433C-A34E-80D73BBD387A}" presName="sibTrans" presStyleLbl="sibTrans1D1" presStyleIdx="3" presStyleCnt="6"/>
      <dgm:spPr/>
    </dgm:pt>
    <dgm:pt modelId="{E134823D-92AB-4A90-B276-08C1A31F84E0}" type="pres">
      <dgm:prSet presAssocID="{5DF44BD7-08DC-450E-80DE-1FE7C66BDAE9}" presName="node" presStyleLbl="node1" presStyleIdx="4" presStyleCnt="6">
        <dgm:presLayoutVars>
          <dgm:bulletEnabled val="1"/>
        </dgm:presLayoutVars>
      </dgm:prSet>
      <dgm:spPr/>
    </dgm:pt>
    <dgm:pt modelId="{6DF45966-DEA9-4396-8DB1-8FD5A6843185}" type="pres">
      <dgm:prSet presAssocID="{5DF44BD7-08DC-450E-80DE-1FE7C66BDAE9}" presName="spNode" presStyleCnt="0"/>
      <dgm:spPr/>
    </dgm:pt>
    <dgm:pt modelId="{3A7227E9-4FFE-4744-A23C-ACA1122DF4B1}" type="pres">
      <dgm:prSet presAssocID="{E43AD0C4-9225-4A1E-83A2-D95B8EF3A601}" presName="sibTrans" presStyleLbl="sibTrans1D1" presStyleIdx="4" presStyleCnt="6"/>
      <dgm:spPr/>
    </dgm:pt>
    <dgm:pt modelId="{C314A67D-6451-4CC3-BBE7-4074768CCF20}" type="pres">
      <dgm:prSet presAssocID="{0007FB43-6BC2-4F54-8845-96D4D7A3AE2B}" presName="node" presStyleLbl="node1" presStyleIdx="5" presStyleCnt="6">
        <dgm:presLayoutVars>
          <dgm:bulletEnabled val="1"/>
        </dgm:presLayoutVars>
      </dgm:prSet>
      <dgm:spPr/>
    </dgm:pt>
    <dgm:pt modelId="{1990A4F7-A03C-456B-9F21-C4A1D08D096E}" type="pres">
      <dgm:prSet presAssocID="{0007FB43-6BC2-4F54-8845-96D4D7A3AE2B}" presName="spNode" presStyleCnt="0"/>
      <dgm:spPr/>
    </dgm:pt>
    <dgm:pt modelId="{A39C9F90-904F-4760-AFFE-48BF7AE399EF}" type="pres">
      <dgm:prSet presAssocID="{EE8E318F-7F51-493A-A602-C60EDC48D07F}" presName="sibTrans" presStyleLbl="sibTrans1D1" presStyleIdx="5" presStyleCnt="6"/>
      <dgm:spPr/>
    </dgm:pt>
  </dgm:ptLst>
  <dgm:cxnLst>
    <dgm:cxn modelId="{0EC1B90D-1691-4891-9A9B-960E9CEF4001}" type="presOf" srcId="{B2C3C7D5-891E-4DF2-8D86-3D0074917473}" destId="{3B1466EE-B242-45ED-B33D-D416B3BEF5AA}" srcOrd="0" destOrd="0" presId="urn:microsoft.com/office/officeart/2005/8/layout/cycle5"/>
    <dgm:cxn modelId="{9758260E-4287-4C23-8E24-14A0C6D7554A}" type="presOf" srcId="{C2F4EC43-7CE7-433C-A34E-80D73BBD387A}" destId="{7901F1D8-3E7C-4B46-A3C1-357FD1694D43}" srcOrd="0" destOrd="0" presId="urn:microsoft.com/office/officeart/2005/8/layout/cycle5"/>
    <dgm:cxn modelId="{6308FD21-22B2-45DF-8096-2387150B6E1C}" srcId="{16774D99-E0B9-455A-AD0B-B07A13C4B402}" destId="{B2C3C7D5-891E-4DF2-8D86-3D0074917473}" srcOrd="2" destOrd="0" parTransId="{07E45B40-2331-45BD-9657-B6D0D623DEDF}" sibTransId="{59081079-A74F-4660-B393-4E95867FB5E9}"/>
    <dgm:cxn modelId="{18025430-34AF-48C6-9F54-D10F133A7B2D}" srcId="{16774D99-E0B9-455A-AD0B-B07A13C4B402}" destId="{5E0E5055-384D-4731-8F60-C2C994700D82}" srcOrd="3" destOrd="0" parTransId="{7F06F1CB-0DDA-400B-90FA-1295EB1F1897}" sibTransId="{C2F4EC43-7CE7-433C-A34E-80D73BBD387A}"/>
    <dgm:cxn modelId="{338D0460-E95C-440A-A547-02D433F88004}" srcId="{16774D99-E0B9-455A-AD0B-B07A13C4B402}" destId="{0007FB43-6BC2-4F54-8845-96D4D7A3AE2B}" srcOrd="5" destOrd="0" parTransId="{126E3674-3E2C-4492-A8A5-5B5F7651E477}" sibTransId="{EE8E318F-7F51-493A-A602-C60EDC48D07F}"/>
    <dgm:cxn modelId="{B5245B60-EF34-4EAE-9729-D1377530C70E}" type="presOf" srcId="{59081079-A74F-4660-B393-4E95867FB5E9}" destId="{642CA7B1-7E17-47B1-AA55-AA0977AEF80A}" srcOrd="0" destOrd="0" presId="urn:microsoft.com/office/officeart/2005/8/layout/cycle5"/>
    <dgm:cxn modelId="{24036366-E1CA-459D-8B13-A30636A84B31}" type="presOf" srcId="{E43AD0C4-9225-4A1E-83A2-D95B8EF3A601}" destId="{3A7227E9-4FFE-4744-A23C-ACA1122DF4B1}" srcOrd="0" destOrd="0" presId="urn:microsoft.com/office/officeart/2005/8/layout/cycle5"/>
    <dgm:cxn modelId="{A5C05C7A-02A7-493E-9B6D-D1CC81D9D748}" type="presOf" srcId="{0F5301D1-ECB9-48CA-BF1C-5D9D2ABB22F3}" destId="{21457B79-1F96-46E8-B224-50CE73EF3F16}" srcOrd="0" destOrd="0" presId="urn:microsoft.com/office/officeart/2005/8/layout/cycle5"/>
    <dgm:cxn modelId="{0CD8EE8B-9500-4D3E-930C-5D2F8AC08347}" type="presOf" srcId="{4BC3BAE4-96E4-419A-868E-624A4D107929}" destId="{5B255385-7ED6-4C15-9101-2A47FF7588B4}" srcOrd="0" destOrd="0" presId="urn:microsoft.com/office/officeart/2005/8/layout/cycle5"/>
    <dgm:cxn modelId="{6AA69EA1-5298-484F-BF5A-83DCB3A18319}" type="presOf" srcId="{CFC7C4B9-57D7-45CF-B6F7-8BCDB097E0BD}" destId="{3829FF6E-E216-41BB-B72D-117D3A62A816}" srcOrd="0" destOrd="0" presId="urn:microsoft.com/office/officeart/2005/8/layout/cycle5"/>
    <dgm:cxn modelId="{88EF38A9-D63D-4DB2-B587-85CD7B0E557B}" type="presOf" srcId="{5E0E5055-384D-4731-8F60-C2C994700D82}" destId="{EFD7F8D2-5458-4190-84FD-8EB5B63D8731}" srcOrd="0" destOrd="0" presId="urn:microsoft.com/office/officeart/2005/8/layout/cycle5"/>
    <dgm:cxn modelId="{389B82A9-9006-4B18-A5C3-25B92921E1FF}" type="presOf" srcId="{0007FB43-6BC2-4F54-8845-96D4D7A3AE2B}" destId="{C314A67D-6451-4CC3-BBE7-4074768CCF20}" srcOrd="0" destOrd="0" presId="urn:microsoft.com/office/officeart/2005/8/layout/cycle5"/>
    <dgm:cxn modelId="{58178FA9-AFB6-4596-BEBB-4ABFAD487ADB}" srcId="{16774D99-E0B9-455A-AD0B-B07A13C4B402}" destId="{4BC3BAE4-96E4-419A-868E-624A4D107929}" srcOrd="0" destOrd="0" parTransId="{00FC828E-79E6-4D84-A7B9-3C9036EE9048}" sibTransId="{A44AE8AA-A34A-402A-90B8-03475A07B2A2}"/>
    <dgm:cxn modelId="{73C539CB-2F22-418E-9672-31E533B9CA20}" type="presOf" srcId="{A44AE8AA-A34A-402A-90B8-03475A07B2A2}" destId="{53007FFD-3F05-4477-95C2-914BF55E85FA}" srcOrd="0" destOrd="0" presId="urn:microsoft.com/office/officeart/2005/8/layout/cycle5"/>
    <dgm:cxn modelId="{45630ECE-DBEE-496F-99F4-77C1D749035E}" srcId="{16774D99-E0B9-455A-AD0B-B07A13C4B402}" destId="{CFC7C4B9-57D7-45CF-B6F7-8BCDB097E0BD}" srcOrd="1" destOrd="0" parTransId="{425CC722-25C2-4F5E-9D10-0F73457A47D2}" sibTransId="{0F5301D1-ECB9-48CA-BF1C-5D9D2ABB22F3}"/>
    <dgm:cxn modelId="{B509FDD9-8203-49C5-83E3-19E078916CF0}" type="presOf" srcId="{16774D99-E0B9-455A-AD0B-B07A13C4B402}" destId="{92AC26CE-9FB5-40DE-A18A-6B306F1357FE}" srcOrd="0" destOrd="0" presId="urn:microsoft.com/office/officeart/2005/8/layout/cycle5"/>
    <dgm:cxn modelId="{342A24E4-068D-45D4-8D92-35C78E9CBD0E}" srcId="{16774D99-E0B9-455A-AD0B-B07A13C4B402}" destId="{5DF44BD7-08DC-450E-80DE-1FE7C66BDAE9}" srcOrd="4" destOrd="0" parTransId="{CCF64EBC-3D90-4F05-9A7E-AA4DC6A0A8FA}" sibTransId="{E43AD0C4-9225-4A1E-83A2-D95B8EF3A601}"/>
    <dgm:cxn modelId="{A61AE6E4-2F16-4574-ABC7-4AC72FE5CAF0}" type="presOf" srcId="{5DF44BD7-08DC-450E-80DE-1FE7C66BDAE9}" destId="{E134823D-92AB-4A90-B276-08C1A31F84E0}" srcOrd="0" destOrd="0" presId="urn:microsoft.com/office/officeart/2005/8/layout/cycle5"/>
    <dgm:cxn modelId="{3A0557FC-271B-4020-8E6C-3723DC6EC5E0}" type="presOf" srcId="{EE8E318F-7F51-493A-A602-C60EDC48D07F}" destId="{A39C9F90-904F-4760-AFFE-48BF7AE399EF}" srcOrd="0" destOrd="0" presId="urn:microsoft.com/office/officeart/2005/8/layout/cycle5"/>
    <dgm:cxn modelId="{B784AF54-2C5A-4F06-86F2-BB95DEE50854}" type="presParOf" srcId="{92AC26CE-9FB5-40DE-A18A-6B306F1357FE}" destId="{5B255385-7ED6-4C15-9101-2A47FF7588B4}" srcOrd="0" destOrd="0" presId="urn:microsoft.com/office/officeart/2005/8/layout/cycle5"/>
    <dgm:cxn modelId="{78B03B27-6632-4A7B-A5E6-33F2E2F9DC31}" type="presParOf" srcId="{92AC26CE-9FB5-40DE-A18A-6B306F1357FE}" destId="{2328A3B2-C6E0-4919-89C5-FFCDCFB33238}" srcOrd="1" destOrd="0" presId="urn:microsoft.com/office/officeart/2005/8/layout/cycle5"/>
    <dgm:cxn modelId="{6C4AA684-F27A-4F80-8A83-80885E57F90E}" type="presParOf" srcId="{92AC26CE-9FB5-40DE-A18A-6B306F1357FE}" destId="{53007FFD-3F05-4477-95C2-914BF55E85FA}" srcOrd="2" destOrd="0" presId="urn:microsoft.com/office/officeart/2005/8/layout/cycle5"/>
    <dgm:cxn modelId="{4097D586-E706-4269-94B4-22165BAFA8EF}" type="presParOf" srcId="{92AC26CE-9FB5-40DE-A18A-6B306F1357FE}" destId="{3829FF6E-E216-41BB-B72D-117D3A62A816}" srcOrd="3" destOrd="0" presId="urn:microsoft.com/office/officeart/2005/8/layout/cycle5"/>
    <dgm:cxn modelId="{160C7E21-03A8-4E05-AA7D-0FFF065D07FD}" type="presParOf" srcId="{92AC26CE-9FB5-40DE-A18A-6B306F1357FE}" destId="{AFA41971-9E71-4D16-99A5-258812E25996}" srcOrd="4" destOrd="0" presId="urn:microsoft.com/office/officeart/2005/8/layout/cycle5"/>
    <dgm:cxn modelId="{47719D9F-8D05-4CDD-8A7F-EFBD8AD0112F}" type="presParOf" srcId="{92AC26CE-9FB5-40DE-A18A-6B306F1357FE}" destId="{21457B79-1F96-46E8-B224-50CE73EF3F16}" srcOrd="5" destOrd="0" presId="urn:microsoft.com/office/officeart/2005/8/layout/cycle5"/>
    <dgm:cxn modelId="{E7E3B316-1316-4CF1-BDA4-40F3DBD8B019}" type="presParOf" srcId="{92AC26CE-9FB5-40DE-A18A-6B306F1357FE}" destId="{3B1466EE-B242-45ED-B33D-D416B3BEF5AA}" srcOrd="6" destOrd="0" presId="urn:microsoft.com/office/officeart/2005/8/layout/cycle5"/>
    <dgm:cxn modelId="{9E5DE126-E508-446C-8A8F-6D7F400B337C}" type="presParOf" srcId="{92AC26CE-9FB5-40DE-A18A-6B306F1357FE}" destId="{75EAFDA5-D780-4F96-A34C-F5F5E3538D44}" srcOrd="7" destOrd="0" presId="urn:microsoft.com/office/officeart/2005/8/layout/cycle5"/>
    <dgm:cxn modelId="{E7201AE0-D3B8-4E71-9141-52A868CB5AE6}" type="presParOf" srcId="{92AC26CE-9FB5-40DE-A18A-6B306F1357FE}" destId="{642CA7B1-7E17-47B1-AA55-AA0977AEF80A}" srcOrd="8" destOrd="0" presId="urn:microsoft.com/office/officeart/2005/8/layout/cycle5"/>
    <dgm:cxn modelId="{856E2C30-C1DA-4AF5-8361-95E311CB0F1E}" type="presParOf" srcId="{92AC26CE-9FB5-40DE-A18A-6B306F1357FE}" destId="{EFD7F8D2-5458-4190-84FD-8EB5B63D8731}" srcOrd="9" destOrd="0" presId="urn:microsoft.com/office/officeart/2005/8/layout/cycle5"/>
    <dgm:cxn modelId="{2471122B-80EA-4B3B-868B-5088F343D719}" type="presParOf" srcId="{92AC26CE-9FB5-40DE-A18A-6B306F1357FE}" destId="{C0B95AC7-3DFB-47AC-ACD8-0B666A585A59}" srcOrd="10" destOrd="0" presId="urn:microsoft.com/office/officeart/2005/8/layout/cycle5"/>
    <dgm:cxn modelId="{ADA8AFBD-127A-4B6A-AC84-F7C4F3282C52}" type="presParOf" srcId="{92AC26CE-9FB5-40DE-A18A-6B306F1357FE}" destId="{7901F1D8-3E7C-4B46-A3C1-357FD1694D43}" srcOrd="11" destOrd="0" presId="urn:microsoft.com/office/officeart/2005/8/layout/cycle5"/>
    <dgm:cxn modelId="{D9D1252C-1D5D-4C36-8752-03AF816E930A}" type="presParOf" srcId="{92AC26CE-9FB5-40DE-A18A-6B306F1357FE}" destId="{E134823D-92AB-4A90-B276-08C1A31F84E0}" srcOrd="12" destOrd="0" presId="urn:microsoft.com/office/officeart/2005/8/layout/cycle5"/>
    <dgm:cxn modelId="{0A7AA312-05E0-40AD-835A-672999524A01}" type="presParOf" srcId="{92AC26CE-9FB5-40DE-A18A-6B306F1357FE}" destId="{6DF45966-DEA9-4396-8DB1-8FD5A6843185}" srcOrd="13" destOrd="0" presId="urn:microsoft.com/office/officeart/2005/8/layout/cycle5"/>
    <dgm:cxn modelId="{B12B27B5-43D1-485E-A3FC-AFAD5D7045B7}" type="presParOf" srcId="{92AC26CE-9FB5-40DE-A18A-6B306F1357FE}" destId="{3A7227E9-4FFE-4744-A23C-ACA1122DF4B1}" srcOrd="14" destOrd="0" presId="urn:microsoft.com/office/officeart/2005/8/layout/cycle5"/>
    <dgm:cxn modelId="{A0ACF20F-02F9-4BB2-AA4C-D7E0ED40E5A7}" type="presParOf" srcId="{92AC26CE-9FB5-40DE-A18A-6B306F1357FE}" destId="{C314A67D-6451-4CC3-BBE7-4074768CCF20}" srcOrd="15" destOrd="0" presId="urn:microsoft.com/office/officeart/2005/8/layout/cycle5"/>
    <dgm:cxn modelId="{6DF3823A-3DAB-430E-98A4-0728E2C0CF41}" type="presParOf" srcId="{92AC26CE-9FB5-40DE-A18A-6B306F1357FE}" destId="{1990A4F7-A03C-456B-9F21-C4A1D08D096E}" srcOrd="16" destOrd="0" presId="urn:microsoft.com/office/officeart/2005/8/layout/cycle5"/>
    <dgm:cxn modelId="{98008481-A893-4350-AA58-3F2420CDC15D}" type="presParOf" srcId="{92AC26CE-9FB5-40DE-A18A-6B306F1357FE}" destId="{A39C9F90-904F-4760-AFFE-48BF7AE399EF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B60C14-C434-486F-8AD8-06E4A66E2B5D}">
      <dsp:nvSpPr>
        <dsp:cNvPr id="0" name=""/>
        <dsp:cNvSpPr/>
      </dsp:nvSpPr>
      <dsp:spPr>
        <a:xfrm>
          <a:off x="7669" y="1024598"/>
          <a:ext cx="2292425" cy="13754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Financial Analysis</a:t>
          </a:r>
        </a:p>
      </dsp:txBody>
      <dsp:txXfrm>
        <a:off x="47955" y="1064884"/>
        <a:ext cx="2211853" cy="1294883"/>
      </dsp:txXfrm>
    </dsp:sp>
    <dsp:sp modelId="{210C03DA-9DD5-426F-A130-02AC9719B4A8}">
      <dsp:nvSpPr>
        <dsp:cNvPr id="0" name=""/>
        <dsp:cNvSpPr/>
      </dsp:nvSpPr>
      <dsp:spPr>
        <a:xfrm>
          <a:off x="2529338" y="1428065"/>
          <a:ext cx="485994" cy="5685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2529338" y="1541769"/>
        <a:ext cx="340196" cy="341113"/>
      </dsp:txXfrm>
    </dsp:sp>
    <dsp:sp modelId="{0FFB56F4-59DC-413A-91E8-0F5C9BF0C2E8}">
      <dsp:nvSpPr>
        <dsp:cNvPr id="0" name=""/>
        <dsp:cNvSpPr/>
      </dsp:nvSpPr>
      <dsp:spPr>
        <a:xfrm>
          <a:off x="3217065" y="1024598"/>
          <a:ext cx="2292425" cy="13754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135632"/>
                <a:satOff val="2588"/>
                <a:lumOff val="114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35632"/>
                <a:satOff val="2588"/>
                <a:lumOff val="114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35632"/>
                <a:satOff val="2588"/>
                <a:lumOff val="114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Market Analysis</a:t>
          </a:r>
        </a:p>
      </dsp:txBody>
      <dsp:txXfrm>
        <a:off x="3257351" y="1064884"/>
        <a:ext cx="2211853" cy="1294883"/>
      </dsp:txXfrm>
    </dsp:sp>
    <dsp:sp modelId="{703B4C4A-F8F5-4A5D-953C-5AEA7654D00A}">
      <dsp:nvSpPr>
        <dsp:cNvPr id="0" name=""/>
        <dsp:cNvSpPr/>
      </dsp:nvSpPr>
      <dsp:spPr>
        <a:xfrm>
          <a:off x="5738733" y="1428065"/>
          <a:ext cx="485994" cy="5685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271295"/>
                <a:satOff val="-626"/>
                <a:lumOff val="198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271295"/>
                <a:satOff val="-626"/>
                <a:lumOff val="198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271295"/>
                <a:satOff val="-626"/>
                <a:lumOff val="198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5738733" y="1541769"/>
        <a:ext cx="340196" cy="341113"/>
      </dsp:txXfrm>
    </dsp:sp>
    <dsp:sp modelId="{71D50D39-7436-4323-B004-78E4E6FA6D29}">
      <dsp:nvSpPr>
        <dsp:cNvPr id="0" name=""/>
        <dsp:cNvSpPr/>
      </dsp:nvSpPr>
      <dsp:spPr>
        <a:xfrm>
          <a:off x="6426461" y="1024598"/>
          <a:ext cx="2292425" cy="13754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271263"/>
                <a:satOff val="5175"/>
                <a:lumOff val="228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71263"/>
                <a:satOff val="5175"/>
                <a:lumOff val="228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71263"/>
                <a:satOff val="5175"/>
                <a:lumOff val="228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In-Network vs. Out-of-Network</a:t>
          </a:r>
        </a:p>
      </dsp:txBody>
      <dsp:txXfrm>
        <a:off x="6466747" y="1064884"/>
        <a:ext cx="2211853" cy="12948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255385-7ED6-4C15-9101-2A47FF7588B4}">
      <dsp:nvSpPr>
        <dsp:cNvPr id="0" name=""/>
        <dsp:cNvSpPr/>
      </dsp:nvSpPr>
      <dsp:spPr>
        <a:xfrm>
          <a:off x="3152763" y="782"/>
          <a:ext cx="1107630" cy="719959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Overall Financial Analysis (FFS and VBC)</a:t>
          </a:r>
        </a:p>
      </dsp:txBody>
      <dsp:txXfrm>
        <a:off x="3187909" y="35928"/>
        <a:ext cx="1037338" cy="649667"/>
      </dsp:txXfrm>
    </dsp:sp>
    <dsp:sp modelId="{53007FFD-3F05-4477-95C2-914BF55E85FA}">
      <dsp:nvSpPr>
        <dsp:cNvPr id="0" name=""/>
        <dsp:cNvSpPr/>
      </dsp:nvSpPr>
      <dsp:spPr>
        <a:xfrm>
          <a:off x="2012143" y="360761"/>
          <a:ext cx="3388870" cy="3388870"/>
        </a:xfrm>
        <a:custGeom>
          <a:avLst/>
          <a:gdLst/>
          <a:ahLst/>
          <a:cxnLst/>
          <a:rect l="0" t="0" r="0" b="0"/>
          <a:pathLst>
            <a:path>
              <a:moveTo>
                <a:pt x="2387215" y="148095"/>
              </a:moveTo>
              <a:arcTo wR="1694435" hR="1694435" stAng="17647981" swAng="922608"/>
            </a:path>
          </a:pathLst>
        </a:custGeom>
        <a:noFill/>
        <a:ln w="6350" cap="flat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9FF6E-E216-41BB-B72D-117D3A62A816}">
      <dsp:nvSpPr>
        <dsp:cNvPr id="0" name=""/>
        <dsp:cNvSpPr/>
      </dsp:nvSpPr>
      <dsp:spPr>
        <a:xfrm>
          <a:off x="4620187" y="847999"/>
          <a:ext cx="1107630" cy="719959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54253"/>
                <a:satOff val="1035"/>
                <a:lumOff val="45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54253"/>
                <a:satOff val="1035"/>
                <a:lumOff val="45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54253"/>
                <a:satOff val="1035"/>
                <a:lumOff val="45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What’s ASC Value Prop?</a:t>
          </a:r>
        </a:p>
      </dsp:txBody>
      <dsp:txXfrm>
        <a:off x="4655333" y="883145"/>
        <a:ext cx="1037338" cy="649667"/>
      </dsp:txXfrm>
    </dsp:sp>
    <dsp:sp modelId="{21457B79-1F96-46E8-B224-50CE73EF3F16}">
      <dsp:nvSpPr>
        <dsp:cNvPr id="0" name=""/>
        <dsp:cNvSpPr/>
      </dsp:nvSpPr>
      <dsp:spPr>
        <a:xfrm>
          <a:off x="2012143" y="360761"/>
          <a:ext cx="3388870" cy="3388870"/>
        </a:xfrm>
        <a:custGeom>
          <a:avLst/>
          <a:gdLst/>
          <a:ahLst/>
          <a:cxnLst/>
          <a:rect l="0" t="0" r="0" b="0"/>
          <a:pathLst>
            <a:path>
              <a:moveTo>
                <a:pt x="3362501" y="1396669"/>
              </a:moveTo>
              <a:arcTo wR="1694435" hR="1694435" stAng="20992726" swAng="1214549"/>
            </a:path>
          </a:pathLst>
        </a:custGeom>
        <a:noFill/>
        <a:ln w="6350" cap="flat" cmpd="sng" algn="ctr">
          <a:solidFill>
            <a:schemeClr val="accent1">
              <a:shade val="90000"/>
              <a:hueOff val="54259"/>
              <a:satOff val="-125"/>
              <a:lumOff val="3974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1466EE-B242-45ED-B33D-D416B3BEF5AA}">
      <dsp:nvSpPr>
        <dsp:cNvPr id="0" name=""/>
        <dsp:cNvSpPr/>
      </dsp:nvSpPr>
      <dsp:spPr>
        <a:xfrm>
          <a:off x="4620187" y="2542434"/>
          <a:ext cx="1107630" cy="719959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08505"/>
                <a:satOff val="2070"/>
                <a:lumOff val="914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08505"/>
                <a:satOff val="2070"/>
                <a:lumOff val="914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08505"/>
                <a:satOff val="2070"/>
                <a:lumOff val="914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Collaboration Mechanisms</a:t>
          </a:r>
        </a:p>
      </dsp:txBody>
      <dsp:txXfrm>
        <a:off x="4655333" y="2577580"/>
        <a:ext cx="1037338" cy="649667"/>
      </dsp:txXfrm>
    </dsp:sp>
    <dsp:sp modelId="{642CA7B1-7E17-47B1-AA55-AA0977AEF80A}">
      <dsp:nvSpPr>
        <dsp:cNvPr id="0" name=""/>
        <dsp:cNvSpPr/>
      </dsp:nvSpPr>
      <dsp:spPr>
        <a:xfrm>
          <a:off x="2012143" y="360761"/>
          <a:ext cx="3388870" cy="3388870"/>
        </a:xfrm>
        <a:custGeom>
          <a:avLst/>
          <a:gdLst/>
          <a:ahLst/>
          <a:cxnLst/>
          <a:rect l="0" t="0" r="0" b="0"/>
          <a:pathLst>
            <a:path>
              <a:moveTo>
                <a:pt x="2772452" y="3001718"/>
              </a:moveTo>
              <a:arcTo wR="1694435" hR="1694435" stAng="3029411" swAng="922608"/>
            </a:path>
          </a:pathLst>
        </a:custGeom>
        <a:noFill/>
        <a:ln w="6350" cap="flat" cmpd="sng" algn="ctr">
          <a:solidFill>
            <a:schemeClr val="accent1">
              <a:shade val="90000"/>
              <a:hueOff val="108518"/>
              <a:satOff val="-250"/>
              <a:lumOff val="7948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7F8D2-5458-4190-84FD-8EB5B63D8731}">
      <dsp:nvSpPr>
        <dsp:cNvPr id="0" name=""/>
        <dsp:cNvSpPr/>
      </dsp:nvSpPr>
      <dsp:spPr>
        <a:xfrm>
          <a:off x="3152763" y="3389652"/>
          <a:ext cx="1107630" cy="719959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62758"/>
                <a:satOff val="3105"/>
                <a:lumOff val="1371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62758"/>
                <a:satOff val="3105"/>
                <a:lumOff val="1371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62758"/>
                <a:satOff val="3105"/>
                <a:lumOff val="1371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Ease of Patient Access/ Payer Admin Burden</a:t>
          </a:r>
        </a:p>
      </dsp:txBody>
      <dsp:txXfrm>
        <a:off x="3187909" y="3424798"/>
        <a:ext cx="1037338" cy="649667"/>
      </dsp:txXfrm>
    </dsp:sp>
    <dsp:sp modelId="{7901F1D8-3E7C-4B46-A3C1-357FD1694D43}">
      <dsp:nvSpPr>
        <dsp:cNvPr id="0" name=""/>
        <dsp:cNvSpPr/>
      </dsp:nvSpPr>
      <dsp:spPr>
        <a:xfrm>
          <a:off x="2012143" y="360761"/>
          <a:ext cx="3388870" cy="3388870"/>
        </a:xfrm>
        <a:custGeom>
          <a:avLst/>
          <a:gdLst/>
          <a:ahLst/>
          <a:cxnLst/>
          <a:rect l="0" t="0" r="0" b="0"/>
          <a:pathLst>
            <a:path>
              <a:moveTo>
                <a:pt x="1001654" y="3240774"/>
              </a:moveTo>
              <a:arcTo wR="1694435" hR="1694435" stAng="6847981" swAng="922608"/>
            </a:path>
          </a:pathLst>
        </a:custGeom>
        <a:noFill/>
        <a:ln w="6350" cap="flat" cmpd="sng" algn="ctr">
          <a:solidFill>
            <a:schemeClr val="accent1">
              <a:shade val="90000"/>
              <a:hueOff val="162777"/>
              <a:satOff val="-376"/>
              <a:lumOff val="11923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4823D-92AB-4A90-B276-08C1A31F84E0}">
      <dsp:nvSpPr>
        <dsp:cNvPr id="0" name=""/>
        <dsp:cNvSpPr/>
      </dsp:nvSpPr>
      <dsp:spPr>
        <a:xfrm>
          <a:off x="1685340" y="2542434"/>
          <a:ext cx="1107630" cy="719959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17011"/>
                <a:satOff val="4140"/>
                <a:lumOff val="182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17011"/>
                <a:satOff val="4140"/>
                <a:lumOff val="182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17011"/>
                <a:satOff val="4140"/>
                <a:lumOff val="182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Value Based Care Strategy</a:t>
          </a:r>
        </a:p>
      </dsp:txBody>
      <dsp:txXfrm>
        <a:off x="1720486" y="2577580"/>
        <a:ext cx="1037338" cy="649667"/>
      </dsp:txXfrm>
    </dsp:sp>
    <dsp:sp modelId="{3A7227E9-4FFE-4744-A23C-ACA1122DF4B1}">
      <dsp:nvSpPr>
        <dsp:cNvPr id="0" name=""/>
        <dsp:cNvSpPr/>
      </dsp:nvSpPr>
      <dsp:spPr>
        <a:xfrm>
          <a:off x="2012143" y="360761"/>
          <a:ext cx="3388870" cy="3388870"/>
        </a:xfrm>
        <a:custGeom>
          <a:avLst/>
          <a:gdLst/>
          <a:ahLst/>
          <a:cxnLst/>
          <a:rect l="0" t="0" r="0" b="0"/>
          <a:pathLst>
            <a:path>
              <a:moveTo>
                <a:pt x="26368" y="1992201"/>
              </a:moveTo>
              <a:arcTo wR="1694435" hR="1694435" stAng="10192726" swAng="1214549"/>
            </a:path>
          </a:pathLst>
        </a:custGeom>
        <a:noFill/>
        <a:ln w="6350" cap="flat" cmpd="sng" algn="ctr">
          <a:solidFill>
            <a:schemeClr val="accent1">
              <a:shade val="90000"/>
              <a:hueOff val="217036"/>
              <a:satOff val="-501"/>
              <a:lumOff val="15897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14A67D-6451-4CC3-BBE7-4074768CCF20}">
      <dsp:nvSpPr>
        <dsp:cNvPr id="0" name=""/>
        <dsp:cNvSpPr/>
      </dsp:nvSpPr>
      <dsp:spPr>
        <a:xfrm>
          <a:off x="1685340" y="847999"/>
          <a:ext cx="1107630" cy="719959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71263"/>
                <a:satOff val="5175"/>
                <a:lumOff val="2285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71263"/>
                <a:satOff val="5175"/>
                <a:lumOff val="2285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71263"/>
                <a:satOff val="5175"/>
                <a:lumOff val="2285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D2E Strategy</a:t>
          </a:r>
        </a:p>
      </dsp:txBody>
      <dsp:txXfrm>
        <a:off x="1720486" y="883145"/>
        <a:ext cx="1037338" cy="649667"/>
      </dsp:txXfrm>
    </dsp:sp>
    <dsp:sp modelId="{A39C9F90-904F-4760-AFFE-48BF7AE399EF}">
      <dsp:nvSpPr>
        <dsp:cNvPr id="0" name=""/>
        <dsp:cNvSpPr/>
      </dsp:nvSpPr>
      <dsp:spPr>
        <a:xfrm>
          <a:off x="2012143" y="360761"/>
          <a:ext cx="3388870" cy="3388870"/>
        </a:xfrm>
        <a:custGeom>
          <a:avLst/>
          <a:gdLst/>
          <a:ahLst/>
          <a:cxnLst/>
          <a:rect l="0" t="0" r="0" b="0"/>
          <a:pathLst>
            <a:path>
              <a:moveTo>
                <a:pt x="616417" y="387152"/>
              </a:moveTo>
              <a:arcTo wR="1694435" hR="1694435" stAng="13829411" swAng="922608"/>
            </a:path>
          </a:pathLst>
        </a:custGeom>
        <a:noFill/>
        <a:ln w="6350" cap="flat" cmpd="sng" algn="ctr">
          <a:solidFill>
            <a:schemeClr val="accent1">
              <a:shade val="90000"/>
              <a:hueOff val="271295"/>
              <a:satOff val="-626"/>
              <a:lumOff val="19871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BABFA-1411-43FB-889F-80B325327598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69FE8-5791-4588-B8F4-0682D05F3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98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491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1"/>
                </a:solidFill>
              </a:rPr>
              <a:t>Market Forces are Changing Things</a:t>
            </a:r>
            <a:endParaRPr lang="en-US" sz="12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805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81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589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382E8-3DF6-84D4-3E5D-F59F5E4D6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0F9CD0-8856-AD4C-A9E8-9714AC8E4F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14F6FA-D5F2-BFF4-2139-3175C891CB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Often antagonistic payor relationships.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Only conversation was ever about money or administrative pain to get paid.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/>
              <a:t>Basically asking “Mother may I?” when time to fix issues/address rates. 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1200"/>
              <a:t>-  Managing patient burdens to continue providing care.</a:t>
            </a:r>
            <a:endParaRPr lang="en-US" sz="1200" b="0" i="0">
              <a:effectLst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229128-DE3B-A4EB-F8E9-F619D502E1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46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CDF41-9FE3-6E32-BB9A-7874D0F1A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D44019-A861-8806-3D77-BD070CB416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842C51-B83D-1A79-9080-3352D22F1C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Often antagonistic payor relationships.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Only conversation was ever about money or administrative pain to get paid.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/>
              <a:t>Basically asking “Mother may I?” when time to fix issues/address rates. 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1200"/>
              <a:t>-  Managing patient burdens to continue providing care.</a:t>
            </a:r>
            <a:endParaRPr lang="en-US" sz="1200" b="0" i="0">
              <a:effectLst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DF2485-73FB-5A0F-A7E7-27FD353245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691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69631-979A-3A8E-9599-7BAD60F0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BEE718-574B-9439-4686-10788CB9AC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07D698-B5F7-3C63-E951-C4153A8488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Often antagonistic payor relationships.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Only conversation was ever about money or administrative pain to get paid.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/>
              <a:t>Basically asking “Mother may I?” when time to fix issues/address rates. 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1200"/>
              <a:t>-  Managing patient burdens to continue providing care.</a:t>
            </a:r>
            <a:endParaRPr lang="en-US" sz="1200" b="0" i="0">
              <a:effectLst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BAC1A-B833-4159-6F52-E542DF107E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585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D2BF3-1219-8370-DBF0-B360AC2AB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8E3AD5-0FB5-84ED-D2E1-229EDDFA0F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3C75B2-F92D-E6A2-3C9A-3197BC1343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Often antagonistic payor relationships.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Only conversation was ever about money or administrative pain to get paid.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/>
              <a:t>Basically asking “Mother may I?” when time to fix issues/address rates. 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1200"/>
              <a:t>-  Managing patient burdens to continue providing care.</a:t>
            </a:r>
            <a:endParaRPr lang="en-US" sz="1200" b="0" i="0">
              <a:effectLst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CE742-A809-073F-3EA0-104B5D5393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1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73C9E-C5BF-4051-CA6C-856F0BFA8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874A6E-BB93-3407-6369-F5EB33D665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E0809B-DC6E-E778-580B-0967043D28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Often antagonistic payor relationships.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Only conversation was ever about money or administrative pain to get paid.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/>
              <a:t>Basically asking “Mother may I?” when time to fix issues/address rates. 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1200"/>
              <a:t>-  Managing patient burdens to continue providing care.</a:t>
            </a:r>
            <a:endParaRPr lang="en-US" sz="1200" b="0" i="0">
              <a:effectLst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79A3B-AF13-EFBF-E6CC-B2A4319449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825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965F7-124F-F695-058B-2A86360F8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2C8309-CB01-1B51-17E6-EF3B31DE54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5DDDD1-D697-FE67-684D-A8E8B3882C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Often antagonistic payor relationships.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Only conversation was ever about money or administrative pain to get paid.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/>
              <a:t>Basically asking “Mother may I?” when time to fix issues/address rates. 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1200"/>
              <a:t>-  Managing patient burdens to continue providing care.</a:t>
            </a:r>
            <a:endParaRPr lang="en-US" sz="1200" b="0" i="0">
              <a:effectLst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2CEA9-333B-B133-3449-71647E1F4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666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C55D3-C1B6-F9BC-C0C7-B3C0B097F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990FA6-1B16-F1F0-E3D0-F127CA785F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2E93CA-492F-3FA6-090E-C5A3537CC4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Often antagonistic payor relationships.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Only conversation was ever about money or administrative pain to get paid.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/>
              <a:t>Basically asking “Mother may I?” when time to fix issues/address rates. 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1200"/>
              <a:t>-  Managing patient burdens to continue providing care.</a:t>
            </a:r>
            <a:endParaRPr lang="en-US" sz="1200" b="0" i="0">
              <a:effectLst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3D196-3D92-1312-2103-2B3638F96B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60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b="0" i="0">
                <a:effectLst/>
              </a:rPr>
              <a:t>Strategic Healthcare Partners was founded by Principals John Crew and Mike Scribner in 2009.</a:t>
            </a:r>
          </a:p>
          <a:p>
            <a:pPr marL="0" indent="0">
              <a:buFontTx/>
              <a:buNone/>
            </a:pPr>
            <a:endParaRPr lang="en-US" sz="1200" b="0" i="0">
              <a:effectLst/>
            </a:endParaRPr>
          </a:p>
          <a:p>
            <a:pPr marL="171450" indent="-171450">
              <a:buFontTx/>
              <a:buChar char="-"/>
            </a:pPr>
            <a:r>
              <a:rPr lang="en-US" sz="1200"/>
              <a:t>SHP brings over 30 years experience fighting alongside rural/smaller healthcare providers to ensure ongoing viability and success. </a:t>
            </a:r>
          </a:p>
          <a:p>
            <a:pPr marL="171450" indent="-171450">
              <a:buFontTx/>
              <a:buChar char="-"/>
            </a:pPr>
            <a:endParaRPr lang="en-US" sz="1200"/>
          </a:p>
          <a:p>
            <a:pPr marL="171450" indent="-171450">
              <a:buFontTx/>
              <a:buChar char="-"/>
            </a:pPr>
            <a:r>
              <a:rPr lang="en-US" sz="1200" b="0" i="0">
                <a:effectLst/>
              </a:rPr>
              <a:t>SHP serves a broad spectrum of healthcare clients; including 35+ hospitals, </a:t>
            </a:r>
            <a:r>
              <a:rPr lang="en-US" sz="1200"/>
              <a:t>over</a:t>
            </a:r>
            <a:r>
              <a:rPr lang="en-US" sz="1200" b="0" i="0">
                <a:effectLst/>
              </a:rPr>
              <a:t> 1,000 physicians/extenders, IPAs/CINs, ASCs, and all 22 of the community mental health centers </a:t>
            </a:r>
            <a:r>
              <a:rPr lang="en-US" sz="1200"/>
              <a:t>in Georgia.</a:t>
            </a:r>
          </a:p>
          <a:p>
            <a:pPr marL="171450" indent="-171450">
              <a:buFontTx/>
              <a:buChar char="-"/>
            </a:pPr>
            <a:endParaRPr lang="en-US" sz="1200"/>
          </a:p>
          <a:p>
            <a:r>
              <a:rPr lang="en-US" sz="1200"/>
              <a:t>-  ASC Services include </a:t>
            </a:r>
            <a:r>
              <a:rPr lang="en-US" sz="1200" b="0" i="0">
                <a:effectLst/>
              </a:rPr>
              <a:t>contract negotiation, managed care strategic planning, financial analysis, supply chain analysis, and revenue cycle analytics.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109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3B840-D178-7C31-7019-0CD569B49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08A723-4AF5-4DF6-3FB3-85DEA7D436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9AE807-12BD-ED54-5DEA-4E44FE6BC7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Often antagonistic payor relationships.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 b="0" i="0">
                <a:effectLst/>
              </a:rPr>
              <a:t>Only conversation was ever about money or administrative pain to get paid.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 marL="171450" indent="-171450">
              <a:spcBef>
                <a:spcPts val="1800"/>
              </a:spcBef>
              <a:buFontTx/>
              <a:buChar char="-"/>
            </a:pPr>
            <a:r>
              <a:rPr lang="en-US" sz="1200"/>
              <a:t>Basically asking “Mother may I?” when time to fix issues/address rates. </a:t>
            </a:r>
          </a:p>
          <a:p>
            <a:pPr marL="171450" indent="-171450">
              <a:spcBef>
                <a:spcPts val="1800"/>
              </a:spcBef>
              <a:buFontTx/>
              <a:buChar char="-"/>
            </a:pPr>
            <a:endParaRPr lang="en-US" sz="1200" b="0" i="0">
              <a:effectLst/>
            </a:endParaRPr>
          </a:p>
          <a:p>
            <a:pPr>
              <a:spcBef>
                <a:spcPts val="1800"/>
              </a:spcBef>
            </a:pPr>
            <a:r>
              <a:rPr lang="en-US" sz="1200"/>
              <a:t>-  Managing patient burdens to continue providing care.</a:t>
            </a:r>
            <a:endParaRPr lang="en-US" sz="1200" b="0" i="0">
              <a:effectLst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C5FCF0-F59C-670C-445E-258A745C6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43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75C5F-0ABD-B3D3-4638-6BC8836F1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0BF071-A4B8-EB9A-8853-5D8D332B85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C02665-5C0C-90B8-52E4-E9CA221E06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- Payer Mix has been relatively stable for the last five years but that is rapidly changing thanks to expansion &amp; growth of governmental carriers.</a:t>
            </a:r>
          </a:p>
          <a:p>
            <a:r>
              <a:rPr lang="en-US" sz="2000"/>
              <a:t>- Commercial Plan growth really limited to the Big Five….Aetna, Anthem, Cigna, Humana &amp; United.</a:t>
            </a:r>
          </a:p>
          <a:p>
            <a:pPr lvl="1"/>
            <a:r>
              <a:rPr lang="en-US" sz="1600"/>
              <a:t>- Major mergers appear to be off the table for now.</a:t>
            </a:r>
          </a:p>
          <a:p>
            <a:r>
              <a:rPr lang="en-US" sz="2000"/>
              <a:t>- Exchange plan growth has disrupted this established hierarchy.</a:t>
            </a:r>
          </a:p>
          <a:p>
            <a:pPr lvl="1"/>
            <a:r>
              <a:rPr lang="en-US" sz="2000"/>
              <a:t>- With the bolstered exchange plan subsidies, enrollment in the Exchange remains off the charts.</a:t>
            </a:r>
          </a:p>
          <a:p>
            <a:pPr lvl="1"/>
            <a:r>
              <a:rPr lang="en-US" sz="2000"/>
              <a:t>- From 2021 to 2022:</a:t>
            </a:r>
          </a:p>
          <a:p>
            <a:pPr lvl="2"/>
            <a:r>
              <a:rPr lang="en-US"/>
              <a:t>- Georgia enrollment jumped from 514,000 to 654,000.</a:t>
            </a:r>
          </a:p>
          <a:p>
            <a:pPr lvl="2"/>
            <a:r>
              <a:rPr lang="en-US"/>
              <a:t>- South Carolina enrollment jumped from 230,050 to 300,392.</a:t>
            </a:r>
          </a:p>
          <a:p>
            <a:pPr lvl="1"/>
            <a:r>
              <a:rPr lang="en-US" sz="2000"/>
              <a:t>- South Carolina’s Exchange market has been static since 2020; with BCBSSC, Molina, Bright and Ambetter in the market </a:t>
            </a:r>
          </a:p>
          <a:p>
            <a:pPr lvl="1"/>
            <a:r>
              <a:rPr lang="en-US" sz="2000"/>
              <a:t>- Georgia has seen greater market deployment for the Exchange; in 2022, five new payers entered the market.</a:t>
            </a:r>
          </a:p>
          <a:p>
            <a:pPr lvl="1"/>
            <a:r>
              <a:rPr lang="en-US" sz="2000"/>
              <a:t>- BUT, a free for all for Exchange volume has tied more carriers into a desire to compete in both GA and SC markets. 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C1F97-1E4F-E4B5-4A19-BE89C94600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95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522F8-E9B0-B8D5-0E15-FE0B59D80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C6348B-DA5E-033F-9354-BE0FA3E3AF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E2B074-E207-8103-DC16-85B597D64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- Payer Mix has been relatively stable for the last five years but that is rapidly changing thanks to expansion &amp; growth of governmental carriers.</a:t>
            </a:r>
          </a:p>
          <a:p>
            <a:r>
              <a:rPr lang="en-US" sz="2000"/>
              <a:t>- Commercial Plan growth really limited to the Big Five….Aetna, Anthem, Cigna, Humana &amp; United.</a:t>
            </a:r>
          </a:p>
          <a:p>
            <a:pPr lvl="1"/>
            <a:r>
              <a:rPr lang="en-US" sz="1600"/>
              <a:t>- Major mergers appear to be off the table for now.</a:t>
            </a:r>
          </a:p>
          <a:p>
            <a:r>
              <a:rPr lang="en-US" sz="2000"/>
              <a:t>- Exchange plan growth has disrupted this established hierarchy.</a:t>
            </a:r>
          </a:p>
          <a:p>
            <a:pPr lvl="1"/>
            <a:r>
              <a:rPr lang="en-US" sz="2000"/>
              <a:t>- With the bolstered exchange plan subsidies, enrollment in the Exchange remains off the charts.</a:t>
            </a:r>
          </a:p>
          <a:p>
            <a:pPr lvl="1"/>
            <a:r>
              <a:rPr lang="en-US" sz="2000"/>
              <a:t>- From 2021 to 2022:</a:t>
            </a:r>
          </a:p>
          <a:p>
            <a:pPr lvl="2"/>
            <a:r>
              <a:rPr lang="en-US"/>
              <a:t>- Georgia enrollment jumped from 514,000 to 654,000.</a:t>
            </a:r>
          </a:p>
          <a:p>
            <a:pPr lvl="2"/>
            <a:r>
              <a:rPr lang="en-US"/>
              <a:t>- South Carolina enrollment jumped from 230,050 to 300,392.</a:t>
            </a:r>
          </a:p>
          <a:p>
            <a:pPr lvl="1"/>
            <a:r>
              <a:rPr lang="en-US" sz="2000"/>
              <a:t>- South Carolina’s Exchange market has been static since 2020; with BCBSSC, Molina, Bright and Ambetter in the market </a:t>
            </a:r>
          </a:p>
          <a:p>
            <a:pPr lvl="1"/>
            <a:r>
              <a:rPr lang="en-US" sz="2000"/>
              <a:t>- Georgia has seen greater market deployment for the Exchange; in 2022, five new payers entered the market.</a:t>
            </a:r>
          </a:p>
          <a:p>
            <a:pPr lvl="1"/>
            <a:r>
              <a:rPr lang="en-US" sz="2000"/>
              <a:t>- BUT, a free for all for Exchange volume has tied more carriers into a desire to compete in both GA and SC markets. 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42E85-6289-49E8-6E8A-261DD42A45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19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0C0E1-599C-3EFE-CB45-0D5312E79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7DAB3F-CF8E-6CBA-DDC4-699C855E0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2B5498-4333-500B-CFBF-AC36A53DFF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chemeClr val="accent1"/>
                </a:solidFill>
              </a:rPr>
              <a:t>Market Forces are Changing Things</a:t>
            </a:r>
            <a:endParaRPr lang="en-US" sz="1200" b="1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C678B-D9D4-BA6F-4418-A1EB9A8444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12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90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1091B-0905-74BA-7691-C8CD64DEE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B8AABB-0102-7249-D5E4-643DA6A1A2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E7B41C-0B7F-7B0A-0596-95697C6F0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chemeClr val="accent1"/>
                </a:solidFill>
              </a:rPr>
              <a:t>Market Forces are Changing Things</a:t>
            </a:r>
            <a:endParaRPr lang="en-US" sz="1200" b="1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79034C-DE9A-0C8C-C604-466959EBA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52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DD5B1-3E13-6946-12C9-1BE82B024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2E8454-8085-F4EC-224A-BB0CB846A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7C4446-2666-4568-DDBB-ABA0059248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chemeClr val="accent1"/>
                </a:solidFill>
              </a:rPr>
              <a:t>Market Forces are Changing Things</a:t>
            </a:r>
            <a:endParaRPr lang="en-US" sz="1200" b="1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4B1B0-C95F-9B99-01A6-99251FED0B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83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2F296-C29C-016D-12E6-E2E75E87B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D38CBE-CAF1-B88E-D644-4E20EC8BAC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99D902-F44A-F964-3C44-2E0755E2C4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- Payer Mix has been relatively stable for the last five years but that is rapidly changing thanks to expansion &amp; growth of governmental carriers.</a:t>
            </a:r>
          </a:p>
          <a:p>
            <a:r>
              <a:rPr lang="en-US" sz="2000"/>
              <a:t>- Commercial Plan growth really limited to the Big Five….Aetna, Anthem, Cigna, Humana &amp; United.</a:t>
            </a:r>
          </a:p>
          <a:p>
            <a:pPr lvl="1"/>
            <a:r>
              <a:rPr lang="en-US" sz="1600"/>
              <a:t>- Major mergers appear to be off the table for now.</a:t>
            </a:r>
          </a:p>
          <a:p>
            <a:r>
              <a:rPr lang="en-US" sz="2000"/>
              <a:t>- Exchange plan growth has disrupted this established hierarchy.</a:t>
            </a:r>
          </a:p>
          <a:p>
            <a:pPr lvl="1"/>
            <a:r>
              <a:rPr lang="en-US" sz="2000"/>
              <a:t>- With the bolstered exchange plan subsidies, enrollment in the Exchange remains off the charts.</a:t>
            </a:r>
          </a:p>
          <a:p>
            <a:pPr lvl="1"/>
            <a:r>
              <a:rPr lang="en-US" sz="2000"/>
              <a:t>- From 2021 to 2022:</a:t>
            </a:r>
          </a:p>
          <a:p>
            <a:pPr lvl="2"/>
            <a:r>
              <a:rPr lang="en-US"/>
              <a:t>- Georgia enrollment jumped from 514,000 to 654,000.</a:t>
            </a:r>
          </a:p>
          <a:p>
            <a:pPr lvl="2"/>
            <a:r>
              <a:rPr lang="en-US"/>
              <a:t>- South Carolina enrollment jumped from 230,050 to 300,392.</a:t>
            </a:r>
          </a:p>
          <a:p>
            <a:pPr lvl="1"/>
            <a:r>
              <a:rPr lang="en-US" sz="2000"/>
              <a:t>- South Carolina’s Exchange market has been static since 2020; with BCBSSC, Molina, Bright and Ambetter in the market </a:t>
            </a:r>
          </a:p>
          <a:p>
            <a:pPr lvl="1"/>
            <a:r>
              <a:rPr lang="en-US" sz="2000"/>
              <a:t>- Georgia has seen greater market deployment for the Exchange; in 2022, five new payers entered the market.</a:t>
            </a:r>
          </a:p>
          <a:p>
            <a:pPr lvl="1"/>
            <a:r>
              <a:rPr lang="en-US" sz="2000"/>
              <a:t>- BUT, a free for all for Exchange volume has tied more carriers into a desire to compete in both GA and SC markets. 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71B83-8F3A-8072-B103-FF856BFFB5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F69FE8-5791-4588-B8F4-0682D05F30A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94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069098"/>
            <a:ext cx="9144000" cy="1017134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178307"/>
            <a:ext cx="9144000" cy="1326668"/>
          </a:xfrm>
        </p:spPr>
        <p:txBody>
          <a:bodyPr/>
          <a:lstStyle>
            <a:lvl1pPr marL="0" indent="0" algn="ctr">
              <a:buNone/>
              <a:defRPr sz="24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Speaker Name, Speaker Title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1" name="Picture 10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2" name="Picture 11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5" y="6047624"/>
            <a:ext cx="311045" cy="311045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75" y="6048259"/>
            <a:ext cx="311045" cy="311045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955" y="6047624"/>
            <a:ext cx="311045" cy="3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21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C1EDA442-156E-4E7F-B13F-61A30A151DE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38700" y="1529828"/>
            <a:ext cx="2514600" cy="2325144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5DA2DB44-BC59-4C0D-B6BA-D0618B68915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5300" y="1529828"/>
            <a:ext cx="2514600" cy="2325144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794320A-928B-49B7-B0F6-514D2665841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562100" y="1529828"/>
            <a:ext cx="2514600" cy="2325144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5" name="Picture 14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6" name="Picture 15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7" name="Picture 16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8" name="Picture 17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43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5DA2DB44-BC59-4C0D-B6BA-D0618B68915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5450" y="481903"/>
            <a:ext cx="5483754" cy="5070595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5" name="Picture 14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6" name="Picture 15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7" name="Picture 16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8" name="Picture 17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312966" y="481903"/>
            <a:ext cx="5396434" cy="1018552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Page Heading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6312966" y="1797913"/>
            <a:ext cx="5396434" cy="3754586"/>
          </a:xfrm>
        </p:spPr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127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5DA2DB44-BC59-4C0D-B6BA-D0618B68915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69306" y="481903"/>
            <a:ext cx="5483754" cy="5070595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5" name="Picture 14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6" name="Picture 15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7" name="Picture 16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8" name="Picture 17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414661" y="481903"/>
            <a:ext cx="5396434" cy="1018552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Page Heading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14661" y="1797913"/>
            <a:ext cx="5396434" cy="3754586"/>
          </a:xfrm>
        </p:spPr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6023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5DA2DB44-BC59-4C0D-B6BA-D0618B68915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32103" y="1673630"/>
            <a:ext cx="4084319" cy="2313940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84D11FC-9EA1-4EA8-A49E-0279A98E3E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407" y="1500455"/>
            <a:ext cx="4393712" cy="3517392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5" name="Picture 14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6" name="Picture 15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7" name="Picture 16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8" name="Picture 17"/>
          <p:cNvPicPr/>
          <p:nvPr userDrawn="1"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414661" y="481903"/>
            <a:ext cx="5396434" cy="1018552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Page Heading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14661" y="1797913"/>
            <a:ext cx="5396434" cy="3754586"/>
          </a:xfrm>
        </p:spPr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2237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9140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5E6ACAB-C341-4F22-B4CC-C99801714F1D}"/>
              </a:ext>
            </a:extLst>
          </p:cNvPr>
          <p:cNvSpPr/>
          <p:nvPr userDrawn="1"/>
        </p:nvSpPr>
        <p:spPr>
          <a:xfrm>
            <a:off x="0" y="-22783"/>
            <a:ext cx="12192000" cy="5483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069098"/>
            <a:ext cx="9144000" cy="101713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178307"/>
            <a:ext cx="9144000" cy="1326668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Speaker Name, Speaker Title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1" name="Picture 10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2" name="Picture 11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1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085CADB1-C9FF-48EF-BF24-959E292AA09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5545660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1" name="Picture 10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2" name="Picture 11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959439"/>
            <a:ext cx="9144000" cy="101713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068648"/>
            <a:ext cx="9144000" cy="1326668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Speaker Name, Speaker Title</a:t>
            </a:r>
          </a:p>
        </p:txBody>
      </p:sp>
    </p:spTree>
    <p:extLst>
      <p:ext uri="{BB962C8B-B14F-4D97-AF65-F5344CB8AC3E}">
        <p14:creationId xmlns:p14="http://schemas.microsoft.com/office/powerpoint/2010/main" val="106356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950037"/>
            <a:ext cx="9144000" cy="1017134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059246"/>
            <a:ext cx="9144000" cy="1326668"/>
          </a:xfrm>
        </p:spPr>
        <p:txBody>
          <a:bodyPr/>
          <a:lstStyle>
            <a:lvl1pPr marL="0" indent="0" algn="ctr">
              <a:buNone/>
              <a:defRPr sz="24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Speaker Name, Speaker Title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1" name="Picture 10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2" name="Picture 11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085CADB1-C9FF-48EF-BF24-959E292AA09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2492829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74279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085CADB1-C9FF-48EF-BF24-959E292AA09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106886" cy="5849957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Drag and drop your picture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455229" y="1315839"/>
            <a:ext cx="5366658" cy="1746453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455228" y="3391507"/>
            <a:ext cx="5366659" cy="656380"/>
          </a:xfrm>
        </p:spPr>
        <p:txBody>
          <a:bodyPr/>
          <a:lstStyle>
            <a:lvl1pPr marL="0" indent="0" algn="ctr">
              <a:buNone/>
              <a:defRPr sz="24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Speaker Name, Speaker Title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1" name="Picture 10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2" name="Picture 11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32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Page 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3" name="Picture 12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5" name="Picture 14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6" name="Picture 15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11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5E6ACAB-C341-4F22-B4CC-C99801714F1D}"/>
              </a:ext>
            </a:extLst>
          </p:cNvPr>
          <p:cNvSpPr/>
          <p:nvPr userDrawn="1"/>
        </p:nvSpPr>
        <p:spPr>
          <a:xfrm>
            <a:off x="0" y="-22783"/>
            <a:ext cx="12192000" cy="54837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Page 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3" name="Picture 12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5" name="Picture 14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6" name="Picture 15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68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2" name="Picture 11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4" name="Picture 13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5" name="Picture 14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612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5849957"/>
            <a:ext cx="12192000" cy="6720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9397389" y="5552499"/>
            <a:ext cx="2093206" cy="122287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029" y="5712245"/>
            <a:ext cx="1784028" cy="94745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2020991" y="6047624"/>
            <a:ext cx="2573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shpllc.com | 912-691-5711 </a:t>
            </a:r>
          </a:p>
        </p:txBody>
      </p:sp>
      <p:pic>
        <p:nvPicPr>
          <p:cNvPr id="10" name="Picture 9"/>
          <p:cNvPicPr/>
          <p:nvPr userDrawn="1"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77" y="6047624"/>
            <a:ext cx="311045" cy="311045"/>
          </a:xfrm>
          <a:prstGeom prst="rect">
            <a:avLst/>
          </a:prstGeom>
        </p:spPr>
      </p:pic>
      <p:pic>
        <p:nvPicPr>
          <p:cNvPr id="11" name="Picture 10"/>
          <p:cNvPicPr/>
          <p:nvPr userDrawn="1"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623" y="6047624"/>
            <a:ext cx="311045" cy="311045"/>
          </a:xfrm>
          <a:prstGeom prst="rect">
            <a:avLst/>
          </a:prstGeom>
        </p:spPr>
      </p:pic>
      <p:pic>
        <p:nvPicPr>
          <p:cNvPr id="12" name="Picture 11"/>
          <p:cNvPicPr/>
          <p:nvPr userDrawn="1"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83" y="6048259"/>
            <a:ext cx="311045" cy="311045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63" y="6047624"/>
            <a:ext cx="311045" cy="3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1E55E-8F58-4779-A2BA-2C3674DF3649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AB898-7ABB-41FD-8433-8D2218E0D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08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1" r:id="rId2"/>
    <p:sldLayoutId id="2147483683" r:id="rId3"/>
    <p:sldLayoutId id="2147483661" r:id="rId4"/>
    <p:sldLayoutId id="2147483673" r:id="rId5"/>
    <p:sldLayoutId id="2147483662" r:id="rId6"/>
    <p:sldLayoutId id="2147483682" r:id="rId7"/>
    <p:sldLayoutId id="2147483664" r:id="rId8"/>
    <p:sldLayoutId id="2147483666" r:id="rId9"/>
    <p:sldLayoutId id="2147483667" r:id="rId10"/>
    <p:sldLayoutId id="2147483676" r:id="rId11"/>
    <p:sldLayoutId id="2147483677" r:id="rId12"/>
    <p:sldLayoutId id="2147483679" r:id="rId13"/>
    <p:sldLayoutId id="214748368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ullstack.com.au/expense-reimbursement/" TargetMode="External"/><Relationship Id="rId3" Type="http://schemas.openxmlformats.org/officeDocument/2006/relationships/hyperlink" Target="https://www.commonwealthfund.org/publications/maps-and-interactives/2022/feb/map-no-surprises-act" TargetMode="External"/><Relationship Id="rId7" Type="http://schemas.openxmlformats.org/officeDocument/2006/relationships/hyperlink" Target="https://towardsdatascience.com/a-practical-guide-for-data-analysis-with-pandas-e24e467195a9" TargetMode="External"/><Relationship Id="rId2" Type="http://schemas.openxmlformats.org/officeDocument/2006/relationships/hyperlink" Target="https://practolytics.com/blog/no-surprises-act-how-it-affects-you-as-a-practice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dreamstime.com/illustration/medical-cartoon.html" TargetMode="External"/><Relationship Id="rId5" Type="http://schemas.openxmlformats.org/officeDocument/2006/relationships/hyperlink" Target="https://en.m.wikipedia.org/wiki/File:Cog-scripted-svg-blue.svg" TargetMode="External"/><Relationship Id="rId4" Type="http://schemas.openxmlformats.org/officeDocument/2006/relationships/hyperlink" Target="https://umhca.org/NoSurprisesAct2022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4420" y="2091301"/>
            <a:ext cx="10546450" cy="1017134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Forecasting Market Trends, Emerging Models &amp; Revenue Streams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08435"/>
            <a:ext cx="9144000" cy="13266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Calibri Light" panose="020F0302020204030204"/>
                <a:cs typeface="Calibri Light" panose="020F0302020204030204"/>
              </a:rPr>
              <a:t>Kelly Mooney, VP of Contracting and Client Service</a:t>
            </a:r>
          </a:p>
          <a:p>
            <a:r>
              <a:rPr lang="en-US" b="1" dirty="0"/>
              <a:t>Mike Scribner, Partner</a:t>
            </a:r>
          </a:p>
        </p:txBody>
      </p:sp>
    </p:spTree>
    <p:extLst>
      <p:ext uri="{BB962C8B-B14F-4D97-AF65-F5344CB8AC3E}">
        <p14:creationId xmlns:p14="http://schemas.microsoft.com/office/powerpoint/2010/main" val="4248333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5B4C4-8711-C064-0CAF-D667D86CA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449234-582B-0E2A-90E3-A256EDE19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841" y="216432"/>
            <a:ext cx="10253340" cy="1018552"/>
          </a:xfrm>
        </p:spPr>
        <p:txBody>
          <a:bodyPr>
            <a:normAutofit/>
          </a:bodyPr>
          <a:lstStyle/>
          <a:p>
            <a:r>
              <a:rPr lang="en-US" b="1" dirty="0"/>
              <a:t>The Real Strategic Shift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89D75-3281-CD26-E180-B73778F75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657" y="1072291"/>
            <a:ext cx="11532502" cy="4713417"/>
          </a:xfrm>
        </p:spPr>
        <p:txBody>
          <a:bodyPr numCol="1"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Traditional Model:</a:t>
            </a:r>
          </a:p>
          <a:p>
            <a:r>
              <a:rPr lang="en-US" b="1" dirty="0"/>
              <a:t>Carrier- Set rates; ASC- Takes it or leaves it.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b="1" dirty="0"/>
              <a:t>Emerging Model:</a:t>
            </a:r>
          </a:p>
          <a:p>
            <a:r>
              <a:rPr lang="en-US" b="1" dirty="0"/>
              <a:t>ASC:</a:t>
            </a:r>
          </a:p>
          <a:p>
            <a:pPr lvl="1"/>
            <a:r>
              <a:rPr lang="en-US" b="1" dirty="0"/>
              <a:t>Defines episode value</a:t>
            </a:r>
          </a:p>
          <a:p>
            <a:pPr lvl="1"/>
            <a:r>
              <a:rPr lang="en-US" b="1" dirty="0"/>
              <a:t>Markets to employers</a:t>
            </a:r>
          </a:p>
          <a:p>
            <a:pPr lvl="1"/>
            <a:r>
              <a:rPr lang="en-US" b="1" dirty="0"/>
              <a:t>Controls bundle price</a:t>
            </a:r>
          </a:p>
          <a:p>
            <a:pPr lvl="1"/>
            <a:r>
              <a:rPr lang="en-US" b="1" dirty="0"/>
              <a:t>Gains leverage with carriers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400" b="1" dirty="0"/>
              <a:t>Bundling/DTE can shift pricing power slightly back toward high-performing providers.	</a:t>
            </a:r>
            <a:endParaRPr lang="en-US" sz="1600" b="1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3689988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60F90-4A35-CBB0-4FDE-D57794435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DC6E0F5-1D1E-426A-9091-89E357E4FA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6364"/>
          <a:stretch/>
        </p:blipFill>
        <p:spPr>
          <a:xfrm>
            <a:off x="-1" y="-1237674"/>
            <a:ext cx="12192000" cy="679796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74DAE4-0FC0-7ED0-2902-2EAAB6C3AF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numCol="1" rtlCol="0" anchor="t">
            <a:noAutofit/>
          </a:bodyPr>
          <a:lstStyle/>
          <a:p>
            <a:pPr lvl="3"/>
            <a:endParaRPr lang="en-US" sz="1400"/>
          </a:p>
          <a:p>
            <a:pPr lvl="3"/>
            <a:endParaRPr lang="en-US" sz="1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14B2155-32D1-C83D-4EAE-349EF99F77A7}"/>
              </a:ext>
            </a:extLst>
          </p:cNvPr>
          <p:cNvSpPr/>
          <p:nvPr/>
        </p:nvSpPr>
        <p:spPr>
          <a:xfrm>
            <a:off x="-1" y="2467325"/>
            <a:ext cx="12191999" cy="1260197"/>
          </a:xfrm>
          <a:prstGeom prst="rect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29078714-FBB3-07F6-CA7F-C23DDF1B9B9A}"/>
              </a:ext>
            </a:extLst>
          </p:cNvPr>
          <p:cNvSpPr txBox="1">
            <a:spLocks/>
          </p:cNvSpPr>
          <p:nvPr/>
        </p:nvSpPr>
        <p:spPr>
          <a:xfrm>
            <a:off x="2864483" y="2848703"/>
            <a:ext cx="6726343" cy="12675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accent1"/>
                </a:solidFill>
                <a:latin typeface="+mn-lt"/>
              </a:rPr>
              <a:t>Value Based Models in Surgery/    ASC World</a:t>
            </a:r>
          </a:p>
          <a:p>
            <a:endParaRPr lang="en-US" sz="3600" b="1" dirty="0">
              <a:solidFill>
                <a:schemeClr val="accent1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703944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4660" y="481903"/>
            <a:ext cx="10455503" cy="1018552"/>
          </a:xfrm>
        </p:spPr>
        <p:txBody>
          <a:bodyPr>
            <a:normAutofit/>
          </a:bodyPr>
          <a:lstStyle/>
          <a:p>
            <a:r>
              <a:rPr lang="en-US" b="1" dirty="0"/>
              <a:t>Shift Towards Payer Value Models…. Slowly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9498" y="1560714"/>
            <a:ext cx="11532502" cy="4023221"/>
          </a:xfrm>
        </p:spPr>
        <p:txBody>
          <a:bodyPr numCol="1">
            <a:normAutofit/>
          </a:bodyPr>
          <a:lstStyle/>
          <a:p>
            <a:r>
              <a:rPr lang="en-US" sz="2400" dirty="0"/>
              <a:t>ASC/Risk-Sharing</a:t>
            </a:r>
          </a:p>
          <a:p>
            <a:r>
              <a:rPr lang="en-US" sz="2400" dirty="0"/>
              <a:t>Quality Incentives</a:t>
            </a:r>
          </a:p>
          <a:p>
            <a:r>
              <a:rPr lang="en-US" sz="2400" dirty="0"/>
              <a:t>Location of Care Incentives</a:t>
            </a:r>
          </a:p>
          <a:p>
            <a:r>
              <a:rPr lang="en-US" sz="2400" dirty="0"/>
              <a:t>ASC Participation in APMs</a:t>
            </a:r>
          </a:p>
          <a:p>
            <a:r>
              <a:rPr lang="en-US" sz="2400" dirty="0"/>
              <a:t>Surgical Pro Fee Volume Driving Towards ASC Volume</a:t>
            </a:r>
          </a:p>
          <a:p>
            <a:r>
              <a:rPr lang="en-US" sz="2400" b="1" i="1" dirty="0"/>
              <a:t>Payer integration of value for ASCs/specialist providers minimal….proposed total cost of care models may be the driving factor that finally integrates ASCs/specialists into value-based care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73439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5347B-778E-3F0C-2015-BDC010E68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0B101A-2F68-C91B-D8BC-17FB892D2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73" y="255513"/>
            <a:ext cx="10704119" cy="10185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How Value-Based and Site of Service Incentives are Reshaping ASC Contracts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B356A-B080-00D4-812B-297B65A2B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673" y="1417388"/>
            <a:ext cx="12475430" cy="4757269"/>
          </a:xfrm>
        </p:spPr>
        <p:txBody>
          <a:bodyPr numCol="1">
            <a:normAutofit fontScale="85000" lnSpcReduction="20000"/>
          </a:bodyPr>
          <a:lstStyle/>
          <a:p>
            <a:r>
              <a:rPr lang="en-US" b="1" dirty="0"/>
              <a:t>Shift in Payer Strategy</a:t>
            </a:r>
            <a:endParaRPr lang="en-US" dirty="0"/>
          </a:p>
          <a:p>
            <a:pPr lvl="1"/>
            <a:r>
              <a:rPr lang="en-US" dirty="0"/>
              <a:t>Payers increasingly steer procedures to lower-cost sites of service</a:t>
            </a:r>
          </a:p>
          <a:p>
            <a:r>
              <a:rPr lang="en-US" dirty="0"/>
              <a:t>ASCs positioned as the default setting for many outpatient surgeries</a:t>
            </a:r>
          </a:p>
          <a:p>
            <a:r>
              <a:rPr lang="en-US" dirty="0"/>
              <a:t>Incentives embedded through:</a:t>
            </a:r>
          </a:p>
          <a:p>
            <a:pPr lvl="1"/>
            <a:r>
              <a:rPr lang="en-US" dirty="0"/>
              <a:t>Narrow networks</a:t>
            </a:r>
          </a:p>
          <a:p>
            <a:pPr lvl="1"/>
            <a:r>
              <a:rPr lang="en-US" dirty="0"/>
              <a:t>Tiered benefits</a:t>
            </a:r>
          </a:p>
          <a:p>
            <a:pPr lvl="1"/>
            <a:r>
              <a:rPr lang="en-US" dirty="0"/>
              <a:t>Prior authorization pathways</a:t>
            </a:r>
          </a:p>
          <a:p>
            <a:pPr lvl="1"/>
            <a:endParaRPr lang="en-US" dirty="0"/>
          </a:p>
          <a:p>
            <a:r>
              <a:rPr lang="en-US" b="1" dirty="0"/>
              <a:t>What “Value-Based” Looks Like in Practice</a:t>
            </a:r>
            <a:endParaRPr lang="en-US" dirty="0"/>
          </a:p>
          <a:p>
            <a:pPr lvl="1"/>
            <a:r>
              <a:rPr lang="en-US" dirty="0"/>
              <a:t>Not full risk — more often </a:t>
            </a:r>
            <a:r>
              <a:rPr lang="en-US" b="1" dirty="0"/>
              <a:t>quasi-value-based constructs</a:t>
            </a:r>
            <a:endParaRPr lang="en-US" dirty="0"/>
          </a:p>
          <a:p>
            <a:pPr lvl="1"/>
            <a:r>
              <a:rPr lang="en-US" dirty="0"/>
              <a:t>Examples:</a:t>
            </a:r>
          </a:p>
          <a:p>
            <a:pPr lvl="2"/>
            <a:r>
              <a:rPr lang="en-US" dirty="0"/>
              <a:t>Case-rate or bundled payments by CPT family</a:t>
            </a:r>
          </a:p>
          <a:p>
            <a:pPr lvl="2"/>
            <a:r>
              <a:rPr lang="en-US" dirty="0"/>
              <a:t>Shared savings tied to hospital cost avoidance</a:t>
            </a:r>
          </a:p>
          <a:p>
            <a:pPr lvl="2"/>
            <a:r>
              <a:rPr lang="en-US" dirty="0"/>
              <a:t>Quality gates (infection rates, readmissions, complications)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4288392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5347B-778E-3F0C-2015-BDC010E68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0B101A-2F68-C91B-D8BC-17FB892D2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673" y="255513"/>
            <a:ext cx="10704119" cy="10185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How Value-Based and Site of Service Incentives are Reshaping ASC Contracts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B356A-B080-00D4-812B-297B65A2B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285" y="1479338"/>
            <a:ext cx="10806755" cy="4757269"/>
          </a:xfrm>
        </p:spPr>
        <p:txBody>
          <a:bodyPr numCol="1">
            <a:normAutofit/>
          </a:bodyPr>
          <a:lstStyle/>
          <a:p>
            <a:r>
              <a:rPr lang="en-US" b="1" dirty="0"/>
              <a:t>Impact on Reimbursement Structure</a:t>
            </a:r>
            <a:endParaRPr lang="en-US" dirty="0"/>
          </a:p>
          <a:p>
            <a:pPr lvl="1"/>
            <a:r>
              <a:rPr lang="en-US" dirty="0"/>
              <a:t>Slower unit-rate growth, but:</a:t>
            </a:r>
          </a:p>
          <a:p>
            <a:pPr lvl="2"/>
            <a:r>
              <a:rPr lang="en-US" dirty="0"/>
              <a:t>Higher volume guarantees</a:t>
            </a:r>
          </a:p>
          <a:p>
            <a:pPr lvl="2"/>
            <a:r>
              <a:rPr lang="en-US" dirty="0"/>
              <a:t>Faster authorization</a:t>
            </a:r>
          </a:p>
          <a:p>
            <a:pPr lvl="2"/>
            <a:r>
              <a:rPr lang="en-US" dirty="0"/>
              <a:t>Preferred or exclusive status</a:t>
            </a:r>
          </a:p>
          <a:p>
            <a:r>
              <a:rPr lang="en-US" dirty="0"/>
              <a:t>Payment stability prioritized over fee-for-service escalation</a:t>
            </a:r>
          </a:p>
          <a:p>
            <a:r>
              <a:rPr lang="en-US" b="1" dirty="0"/>
              <a:t>Key Takeaway</a:t>
            </a:r>
            <a:endParaRPr lang="en-US" dirty="0"/>
          </a:p>
          <a:p>
            <a:pPr lvl="1"/>
            <a:r>
              <a:rPr lang="en-US" dirty="0"/>
              <a:t>ASCs are increasingly reimbursed for </a:t>
            </a:r>
            <a:r>
              <a:rPr lang="en-US" b="1" u="sng" dirty="0"/>
              <a:t>where and how care is delivered</a:t>
            </a:r>
            <a:r>
              <a:rPr lang="en-US" dirty="0"/>
              <a:t>, not just the CPT.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24188955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FCC42-7E24-D09B-7BC0-2998C4CE5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2819A861-397D-E643-611A-3BDE5429CDB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6364"/>
          <a:stretch/>
        </p:blipFill>
        <p:spPr>
          <a:xfrm>
            <a:off x="-1" y="-1237674"/>
            <a:ext cx="12192000" cy="679796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EAFBA-2147-FAEF-D7D5-734733228C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numCol="1" rtlCol="0" anchor="t">
            <a:noAutofit/>
          </a:bodyPr>
          <a:lstStyle/>
          <a:p>
            <a:pPr lvl="3"/>
            <a:endParaRPr lang="en-US" sz="1400"/>
          </a:p>
          <a:p>
            <a:pPr lvl="3"/>
            <a:endParaRPr lang="en-US" sz="1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EE9447-DC4F-ED2D-E192-8192739FBAD8}"/>
              </a:ext>
            </a:extLst>
          </p:cNvPr>
          <p:cNvSpPr/>
          <p:nvPr/>
        </p:nvSpPr>
        <p:spPr>
          <a:xfrm>
            <a:off x="-1" y="2467325"/>
            <a:ext cx="12191999" cy="1260197"/>
          </a:xfrm>
          <a:prstGeom prst="rect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0D477002-6508-DD9C-08DE-2CD5ADC91741}"/>
              </a:ext>
            </a:extLst>
          </p:cNvPr>
          <p:cNvSpPr txBox="1">
            <a:spLocks/>
          </p:cNvSpPr>
          <p:nvPr/>
        </p:nvSpPr>
        <p:spPr>
          <a:xfrm>
            <a:off x="2864483" y="2848703"/>
            <a:ext cx="6726343" cy="12675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accent1"/>
                </a:solidFill>
              </a:rPr>
              <a:t>Drift to Outpatient</a:t>
            </a:r>
          </a:p>
          <a:p>
            <a:endParaRPr lang="en-US" sz="3600" b="1" dirty="0">
              <a:solidFill>
                <a:schemeClr val="accent1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707555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25700-9231-8C0A-7048-DF2390E75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C721E9-8DC5-829F-5D06-E8159E036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60" y="481903"/>
            <a:ext cx="10135353" cy="1018552"/>
          </a:xfrm>
        </p:spPr>
        <p:txBody>
          <a:bodyPr>
            <a:normAutofit/>
          </a:bodyPr>
          <a:lstStyle/>
          <a:p>
            <a:r>
              <a:rPr lang="en-US" b="1" dirty="0"/>
              <a:t>Site Neutral Reimbursement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71660-3602-5E99-5A66-64A82A47B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498" y="1560714"/>
            <a:ext cx="11532502" cy="4023221"/>
          </a:xfrm>
        </p:spPr>
        <p:txBody>
          <a:bodyPr numCol="1">
            <a:normAutofit/>
          </a:bodyPr>
          <a:lstStyle/>
          <a:p>
            <a:r>
              <a:rPr lang="en-US" sz="2400" dirty="0"/>
              <a:t>CMS began pushing rulemaking towards Site Neutral Payments between Hospital Outpatient Departments (HOPD) and ASCs/physician offices in 2015 but it has only incrementally changed the direction of care based on continued advocacy against site neutrality. </a:t>
            </a:r>
          </a:p>
          <a:p>
            <a:r>
              <a:rPr lang="en-US" sz="2400" dirty="0"/>
              <a:t>Emergence of payer transparency data uncovers huge differences, not just with Governmental payers.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14672397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A9014-C2A0-8785-631C-284ED1AF1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2A039F2-E3B9-2788-1699-93D29645A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883" y="175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National Site of Service Drift</a:t>
            </a:r>
            <a:endParaRPr lang="en-US" sz="36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9D29415-3921-B7E1-56A0-F266D92F5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448" y="1329367"/>
            <a:ext cx="11205312" cy="4351338"/>
          </a:xfrm>
        </p:spPr>
        <p:txBody>
          <a:bodyPr>
            <a:no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Payers (MA, commercial, self-insured employers increasing incentivizing procedure migration to lower-cost settings, such as ASCs to control total cost of care. 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CMS and commercial payers expanding ASC-eligible procedure lists, including higher-acuity services like Orthopedic and CV procedures.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Site of service payment reforms and site-neutral payment advocacy aims to level hospital and ASC reimbursement. 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(Hint: Not </a:t>
            </a:r>
            <a:r>
              <a:rPr lang="en-US" dirty="0" err="1"/>
              <a:t>gonna</a:t>
            </a:r>
            <a:r>
              <a:rPr lang="en-US" dirty="0"/>
              <a:t> happen any time soon. And, Georgia not exactly managed care cutting edge……)</a:t>
            </a:r>
          </a:p>
          <a:p>
            <a:pPr lvl="1"/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6771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25700-9231-8C0A-7048-DF2390E75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C721E9-8DC5-829F-5D06-E8159E036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60" y="481903"/>
            <a:ext cx="10135353" cy="10185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CBO Estimates on Cost Savings from Site-Neutrality Policies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C774B1-99C5-B908-E427-AB0F70723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1" y="1660124"/>
            <a:ext cx="9625012" cy="4035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58909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25700-9231-8C0A-7048-DF2390E75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CC721E9-8DC5-829F-5D06-E8159E036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60" y="481903"/>
            <a:ext cx="10135353" cy="10185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Current Regulatory State of Site Neutrality Payments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171660-3602-5E99-5A66-64A82A47B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498" y="1384918"/>
            <a:ext cx="11532502" cy="4199018"/>
          </a:xfrm>
        </p:spPr>
        <p:txBody>
          <a:bodyPr numCol="1">
            <a:normAutofit fontScale="92500"/>
          </a:bodyPr>
          <a:lstStyle/>
          <a:p>
            <a:r>
              <a:rPr lang="en-US" b="0" i="0" dirty="0">
                <a:effectLst/>
              </a:rPr>
              <a:t>CMS has made additional moves in their 2026 Hospital Outpatient Prospective Payment System (OPPS) and the Ambulatory Surgical Center (ASC) Payment rules</a:t>
            </a:r>
          </a:p>
          <a:p>
            <a:r>
              <a:rPr lang="en-US" b="0" i="0" dirty="0">
                <a:effectLst/>
              </a:rPr>
              <a:t>Inpatient Only Rule began phasing out this year…..</a:t>
            </a:r>
          </a:p>
          <a:p>
            <a:pPr lvl="1"/>
            <a:r>
              <a:rPr lang="en-US" sz="2800" dirty="0"/>
              <a:t>January 1, 2026: CMS eliminated 285 musculoskeletal services from the Inpatient Only list</a:t>
            </a:r>
          </a:p>
          <a:p>
            <a:pPr lvl="1"/>
            <a:r>
              <a:rPr lang="en-US" sz="2800" b="0" i="0" dirty="0">
                <a:effectLst/>
              </a:rPr>
              <a:t>2027: CMS will begin eliminating other procedure groups from the IPO list</a:t>
            </a:r>
          </a:p>
          <a:p>
            <a:pPr lvl="1"/>
            <a:r>
              <a:rPr lang="en-US" sz="2800" b="0" i="0" dirty="0">
                <a:effectLst/>
              </a:rPr>
              <a:t>January 1, 2028: Medicare IPO list will no longer exist</a:t>
            </a:r>
          </a:p>
          <a:p>
            <a:r>
              <a:rPr lang="en-US" b="0" i="0" dirty="0">
                <a:effectLst/>
              </a:rPr>
              <a:t>CMS also finalized its proposal to expand its site neutral payment policy to include drug administration services furnished at excepted off-campus PBDs</a:t>
            </a:r>
            <a:endParaRPr lang="en-US" dirty="0"/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2929289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917F974-0665-4A6F-B50B-BEF3D01A5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61" y="203759"/>
            <a:ext cx="11297663" cy="1018552"/>
          </a:xfrm>
        </p:spPr>
        <p:txBody>
          <a:bodyPr>
            <a:noAutofit/>
          </a:bodyPr>
          <a:lstStyle/>
          <a:p>
            <a:r>
              <a:rPr lang="en-US" sz="3600" b="1">
                <a:latin typeface="+mj-lt"/>
              </a:rPr>
              <a:t>Strategic Healthcare Partners, LLC – </a:t>
            </a:r>
            <a:br>
              <a:rPr lang="en-US" sz="3600" b="1">
                <a:latin typeface="+mj-lt"/>
              </a:rPr>
            </a:br>
            <a:r>
              <a:rPr lang="en-US" sz="3600" b="1">
                <a:latin typeface="+mj-lt"/>
              </a:rPr>
              <a:t>Who We Are and Who We Serve</a:t>
            </a:r>
            <a:endParaRPr lang="en-US" sz="3600">
              <a:latin typeface="+mj-lt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FEEEFAF-EF51-4631-A64E-DF7E8BBF4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661" y="1797912"/>
            <a:ext cx="10912702" cy="3837777"/>
          </a:xfrm>
        </p:spPr>
        <p:txBody>
          <a:bodyPr>
            <a:normAutofit/>
          </a:bodyPr>
          <a:lstStyle/>
          <a:p>
            <a:r>
              <a:rPr lang="en-US" sz="2200"/>
              <a:t>Founded by Principals John Crew and Mike Scribner in 2007.</a:t>
            </a:r>
          </a:p>
          <a:p>
            <a:r>
              <a:rPr lang="en-US" sz="2200"/>
              <a:t>Over 30 years experience in the field. </a:t>
            </a:r>
          </a:p>
          <a:p>
            <a:r>
              <a:rPr lang="en-US" sz="2200"/>
              <a:t>Broad spectrum of healthcare clients including:</a:t>
            </a:r>
          </a:p>
          <a:p>
            <a:pPr lvl="1"/>
            <a:r>
              <a:rPr lang="en-US" sz="1800"/>
              <a:t>Rural/Urban/PPS/Critical Access Hospitals/ASCs</a:t>
            </a:r>
          </a:p>
          <a:p>
            <a:pPr lvl="1"/>
            <a:r>
              <a:rPr lang="en-US" sz="1800"/>
              <a:t>Over 1,500 physicians/extenders</a:t>
            </a:r>
          </a:p>
          <a:p>
            <a:pPr lvl="1"/>
            <a:r>
              <a:rPr lang="en-US" sz="1800"/>
              <a:t>IPAs, CINs, ACOs</a:t>
            </a:r>
          </a:p>
          <a:p>
            <a:r>
              <a:rPr lang="en-US" sz="2200"/>
              <a:t>Client services</a:t>
            </a:r>
          </a:p>
          <a:p>
            <a:pPr lvl="1"/>
            <a:r>
              <a:rPr lang="en-US" sz="1800"/>
              <a:t>Revenue Cycle Support</a:t>
            </a:r>
          </a:p>
          <a:p>
            <a:pPr lvl="1"/>
            <a:r>
              <a:rPr lang="en-US" sz="1800"/>
              <a:t>Managed Care Contracting</a:t>
            </a:r>
          </a:p>
          <a:p>
            <a:pPr lvl="1"/>
            <a:r>
              <a:rPr lang="en-US" sz="1800"/>
              <a:t>Decision Support/Financial Analysis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15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DAA56-6D67-2426-805C-807DE58DB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28246C-F104-BBD7-0A4B-C49DA4777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60" y="481903"/>
            <a:ext cx="10636798" cy="1018552"/>
          </a:xfrm>
        </p:spPr>
        <p:txBody>
          <a:bodyPr>
            <a:normAutofit/>
          </a:bodyPr>
          <a:lstStyle/>
          <a:p>
            <a:r>
              <a:rPr lang="en-US" b="1" dirty="0"/>
              <a:t>Payer Pressure to Shift Cases Away Hospitals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3A4443-368E-FD09-4153-9E56BAB9C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498" y="1560714"/>
            <a:ext cx="11532502" cy="4023221"/>
          </a:xfrm>
        </p:spPr>
        <p:txBody>
          <a:bodyPr numCol="1">
            <a:normAutofit/>
          </a:bodyPr>
          <a:lstStyle/>
          <a:p>
            <a:r>
              <a:rPr lang="en-US" sz="2400" dirty="0"/>
              <a:t>Material cost differentials- 75% in Georgia for major surgical cases.</a:t>
            </a:r>
          </a:p>
          <a:p>
            <a:r>
              <a:rPr lang="en-US" sz="2400" dirty="0"/>
              <a:t>Employer/purchaser pressure on total cost of care, demanding more site-of-service optimization as core cost containment strategy.</a:t>
            </a:r>
          </a:p>
          <a:p>
            <a:r>
              <a:rPr lang="en-US" sz="2400" dirty="0"/>
              <a:t>Continuing broadening of ASC/Free standing facility approved procedure lists.</a:t>
            </a:r>
          </a:p>
          <a:p>
            <a:r>
              <a:rPr lang="en-US" sz="2400" dirty="0"/>
              <a:t>Network design and benefit steering mechanisms driving away from hospitals.</a:t>
            </a:r>
          </a:p>
          <a:p>
            <a:r>
              <a:rPr lang="en-US" sz="2400" dirty="0"/>
              <a:t>Rising utilization and acuity in hospital settings pushing carriers to accelerate O/P migration as one of few remaining levers to lower costs.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01139617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9ED8226-E8C1-4EB1-8F3E-21E13C9E4D4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6364"/>
          <a:stretch/>
        </p:blipFill>
        <p:spPr>
          <a:xfrm>
            <a:off x="-1" y="-1237674"/>
            <a:ext cx="12192000" cy="6797964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numCol="1" rtlCol="0" anchor="t">
            <a:noAutofit/>
          </a:bodyPr>
          <a:lstStyle/>
          <a:p>
            <a:pPr lvl="3"/>
            <a:endParaRPr lang="en-US" sz="1400"/>
          </a:p>
          <a:p>
            <a:pPr lvl="3"/>
            <a:endParaRPr lang="en-US" sz="1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74FD23-064D-4FF2-ACE2-389574B141C5}"/>
              </a:ext>
            </a:extLst>
          </p:cNvPr>
          <p:cNvSpPr/>
          <p:nvPr/>
        </p:nvSpPr>
        <p:spPr>
          <a:xfrm>
            <a:off x="-1" y="2468869"/>
            <a:ext cx="12191999" cy="1260197"/>
          </a:xfrm>
          <a:prstGeom prst="rect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C067E48E-15A5-48E3-A78D-C3F51454DCF1}"/>
              </a:ext>
            </a:extLst>
          </p:cNvPr>
          <p:cNvSpPr txBox="1">
            <a:spLocks/>
          </p:cNvSpPr>
          <p:nvPr/>
        </p:nvSpPr>
        <p:spPr>
          <a:xfrm>
            <a:off x="2732828" y="2700059"/>
            <a:ext cx="6726343" cy="7978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accent1"/>
                </a:solidFill>
              </a:rPr>
              <a:t>Strategic Implications and Key Takeaways</a:t>
            </a:r>
          </a:p>
        </p:txBody>
      </p:sp>
    </p:spTree>
    <p:extLst>
      <p:ext uri="{BB962C8B-B14F-4D97-AF65-F5344CB8AC3E}">
        <p14:creationId xmlns:p14="http://schemas.microsoft.com/office/powerpoint/2010/main" val="2712428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30398F0F-4187-4C7C-9F2C-4F1604355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Traditional Specialty Practice/ASC Managed Care “Strategy”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1" rtlCol="0" anchor="t">
            <a:noAutofit/>
          </a:bodyPr>
          <a:lstStyle/>
          <a:p>
            <a:pPr lvl="3"/>
            <a:endParaRPr lang="en-US" sz="1400"/>
          </a:p>
          <a:p>
            <a:pPr lvl="3"/>
            <a:endParaRPr lang="en-US" sz="140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1499826-2935-5313-C14F-54F118DA5223}"/>
              </a:ext>
            </a:extLst>
          </p:cNvPr>
          <p:cNvGraphicFramePr/>
          <p:nvPr/>
        </p:nvGraphicFramePr>
        <p:xfrm>
          <a:off x="1732719" y="1027906"/>
          <a:ext cx="8726557" cy="3424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00ABA13-DCFB-1E4C-BD8B-0460879F581F}"/>
              </a:ext>
            </a:extLst>
          </p:cNvPr>
          <p:cNvSpPr txBox="1"/>
          <p:nvPr/>
        </p:nvSpPr>
        <p:spPr>
          <a:xfrm flipH="1">
            <a:off x="1531092" y="4330005"/>
            <a:ext cx="9129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Summary Strategy: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/>
              <a:t>MD side- Be in everything/match your referral sources;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/>
              <a:t>ASC side default to out of network, then evaluate as reimbursement goes south, no out of net benefit plans become prevalent, and pre-auth gets tougher to obtain on OON basis.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444215-D40E-498B-93DF-B609E7FE94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38625" y="2349707"/>
            <a:ext cx="547901" cy="7810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8CBA49-96B8-415E-8A7C-6D1C0FAFF1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05476" y="2349707"/>
            <a:ext cx="547901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82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373FDB0-9F18-4B49-BBF3-E03F48DB5CD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 rot="15265829">
            <a:off x="4359824" y="1808280"/>
            <a:ext cx="3528272" cy="351259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0" y="1373188"/>
            <a:ext cx="12192000" cy="4840287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lvl="3"/>
            <a:endParaRPr lang="en-US" sz="1400" dirty="0"/>
          </a:p>
          <a:p>
            <a:pPr lvl="3"/>
            <a:endParaRPr lang="en-US" sz="1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E0BD0E6-A622-9216-C05E-7D8776E629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791444"/>
              </p:ext>
            </p:extLst>
          </p:nvPr>
        </p:nvGraphicFramePr>
        <p:xfrm>
          <a:off x="2389421" y="1373188"/>
          <a:ext cx="7413158" cy="4110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11C0ADB4-4BB5-4452-ACB2-E2775A70E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576" y="185831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</a:rPr>
              <a:t>Strategy Development in the “New, New World”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521827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50821-9A05-F465-9450-3DD8F4AFF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48571E-AB13-1C0E-FB69-BF46AFCB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86" y="-150829"/>
            <a:ext cx="10066527" cy="10185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Financial &amp; Contracting Implications for ASCs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8726A-8E5A-2F7B-9EDF-809BD847D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86" y="1105402"/>
            <a:ext cx="12678329" cy="5420191"/>
          </a:xfrm>
        </p:spPr>
        <p:txBody>
          <a:bodyPr numCol="1">
            <a:normAutofit/>
          </a:bodyPr>
          <a:lstStyle/>
          <a:p>
            <a:r>
              <a:rPr lang="en-US" b="1" dirty="0"/>
              <a:t>Shared Savings &amp; Downside Signals</a:t>
            </a:r>
            <a:endParaRPr lang="en-US" dirty="0"/>
          </a:p>
          <a:p>
            <a:pPr lvl="1"/>
            <a:r>
              <a:rPr lang="en-US" dirty="0"/>
              <a:t>Shared savings tied to:</a:t>
            </a:r>
          </a:p>
          <a:p>
            <a:pPr lvl="2"/>
            <a:r>
              <a:rPr lang="en-US" dirty="0"/>
              <a:t>Migration of cases from HOPDs</a:t>
            </a:r>
          </a:p>
          <a:p>
            <a:pPr lvl="2"/>
            <a:r>
              <a:rPr lang="en-US" dirty="0"/>
              <a:t>Total cost of care benchmarks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b="1" dirty="0"/>
              <a:t>Downside risk still limited — but:</a:t>
            </a:r>
          </a:p>
          <a:p>
            <a:pPr lvl="1"/>
            <a:r>
              <a:rPr lang="en-US" dirty="0"/>
              <a:t>Performance reconciliation is expanding.</a:t>
            </a:r>
          </a:p>
          <a:p>
            <a:pPr lvl="1"/>
            <a:r>
              <a:rPr lang="en-US" dirty="0"/>
              <a:t>Quality performance increasingly tied to dollars</a:t>
            </a:r>
          </a:p>
          <a:p>
            <a:pPr lvl="2"/>
            <a:r>
              <a:rPr lang="en-US" dirty="0"/>
              <a:t>….which means quality scoring is eventually a revenue generating activity…..</a:t>
            </a:r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34919600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50821-9A05-F465-9450-3DD8F4AFF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48571E-AB13-1C0E-FB69-BF46AFCB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86" y="0"/>
            <a:ext cx="10066527" cy="10185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Financial &amp; Contracting Implications for ASCs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8726A-8E5A-2F7B-9EDF-809BD847D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86" y="718904"/>
            <a:ext cx="12678329" cy="5420191"/>
          </a:xfrm>
        </p:spPr>
        <p:txBody>
          <a:bodyPr numCol="1">
            <a:normAutofit/>
          </a:bodyPr>
          <a:lstStyle/>
          <a:p>
            <a:r>
              <a:rPr lang="en-US" b="1" dirty="0"/>
              <a:t>Winners vs. Losers---</a:t>
            </a:r>
          </a:p>
          <a:p>
            <a:pPr lvl="1"/>
            <a:r>
              <a:rPr lang="en-US" b="1" dirty="0"/>
              <a:t>ASCs that benefit most:</a:t>
            </a:r>
            <a:endParaRPr lang="en-US" dirty="0"/>
          </a:p>
          <a:p>
            <a:pPr lvl="2"/>
            <a:r>
              <a:rPr lang="en-US" dirty="0"/>
              <a:t>High-volume, standardized case mix</a:t>
            </a:r>
          </a:p>
          <a:p>
            <a:pPr lvl="2"/>
            <a:r>
              <a:rPr lang="en-US" dirty="0"/>
              <a:t>Strong quality and outcomes data</a:t>
            </a:r>
          </a:p>
          <a:p>
            <a:pPr lvl="2"/>
            <a:r>
              <a:rPr lang="en-US" dirty="0"/>
              <a:t>Aligned physician groups</a:t>
            </a:r>
          </a:p>
          <a:p>
            <a:pPr lvl="1"/>
            <a:r>
              <a:rPr lang="en-US" b="1" dirty="0"/>
              <a:t>ASCs under pressure:</a:t>
            </a:r>
            <a:endParaRPr lang="en-US" dirty="0"/>
          </a:p>
          <a:p>
            <a:pPr lvl="2"/>
            <a:r>
              <a:rPr lang="en-US" dirty="0"/>
              <a:t>Low volume or niche centers</a:t>
            </a:r>
          </a:p>
          <a:p>
            <a:pPr lvl="2"/>
            <a:r>
              <a:rPr lang="en-US" dirty="0"/>
              <a:t>High anesthesia subsidy exposure</a:t>
            </a:r>
          </a:p>
          <a:p>
            <a:pPr lvl="2"/>
            <a:r>
              <a:rPr lang="en-US" dirty="0"/>
              <a:t>Limited data infrastructure</a:t>
            </a:r>
          </a:p>
          <a:p>
            <a:r>
              <a:rPr lang="en-US" b="1" dirty="0"/>
              <a:t>Bottom Line</a:t>
            </a:r>
            <a:endParaRPr lang="en-US" dirty="0"/>
          </a:p>
          <a:p>
            <a:pPr lvl="1"/>
            <a:r>
              <a:rPr lang="en-US" dirty="0"/>
              <a:t>Value-based and site-of-service incentives are </a:t>
            </a:r>
            <a:r>
              <a:rPr lang="en-US" b="1" dirty="0"/>
              <a:t>already embedded in ASC contracts</a:t>
            </a:r>
            <a:r>
              <a:rPr lang="en-US" dirty="0"/>
              <a:t> — even when the contract doesn’t explicitly use the term “value-based care.”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72030388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589A5-2FBC-6BC7-A248-E99E03484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35DB457-76E3-E9CA-A1EB-7537D8086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84" y="188807"/>
            <a:ext cx="9139139" cy="1018552"/>
          </a:xfrm>
        </p:spPr>
        <p:txBody>
          <a:bodyPr>
            <a:normAutofit/>
          </a:bodyPr>
          <a:lstStyle/>
          <a:p>
            <a:r>
              <a:rPr lang="en-US" sz="3600" b="1" dirty="0"/>
              <a:t>Moves to Make in a Pre-VBC World…..</a:t>
            </a:r>
            <a:endParaRPr lang="en-US" sz="36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88EE44-29B4-F37A-0D0C-31CB04186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47" y="1211169"/>
            <a:ext cx="11494701" cy="3763132"/>
          </a:xfrm>
        </p:spPr>
        <p:txBody>
          <a:bodyPr>
            <a:normAutofit fontScale="92500"/>
          </a:bodyPr>
          <a:lstStyle/>
          <a:p>
            <a:pPr>
              <a:spcBef>
                <a:spcPts val="1800"/>
              </a:spcBef>
            </a:pPr>
            <a:r>
              <a:rPr lang="en-US" dirty="0"/>
              <a:t>Think Beyond Fee for Service- Even if You and Payers Aren’t Ready to Jump yet….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Figure out how to track episode-level costs for high-volume procedures </a:t>
            </a:r>
          </a:p>
          <a:p>
            <a:pPr lvl="2">
              <a:spcBef>
                <a:spcPts val="1800"/>
              </a:spcBef>
            </a:pPr>
            <a:r>
              <a:rPr lang="en-US" dirty="0"/>
              <a:t>All in- Evaluation, Pre-Op, Facility, Anesthesia, Surgical Prof Fee, Post-Op, Therapy</a:t>
            </a:r>
          </a:p>
          <a:p>
            <a:pPr lvl="2">
              <a:spcBef>
                <a:spcPts val="1800"/>
              </a:spcBef>
            </a:pPr>
            <a:r>
              <a:rPr lang="en-US" dirty="0"/>
              <a:t>Know average cost per case and variation by surgeon.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If market not there yet, consider toe in the water/small pilots of flat-fee pricing for some employer groups. 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Eventually, financial transparency will be a competitive advantage for ASCs. Get ahead of it in your market…..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321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8202E-FFD1-3917-4B3F-FB804AA39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4D933AD-B79A-A7F2-7FB1-D6AC4E123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721" y="192617"/>
            <a:ext cx="11201205" cy="1018552"/>
          </a:xfrm>
        </p:spPr>
        <p:txBody>
          <a:bodyPr>
            <a:normAutofit/>
          </a:bodyPr>
          <a:lstStyle/>
          <a:p>
            <a:r>
              <a:rPr lang="en-US" sz="3600" b="1" dirty="0"/>
              <a:t>Preparing for Payer Games </a:t>
            </a:r>
            <a:r>
              <a:rPr lang="en-US" sz="2700" b="1" dirty="0"/>
              <a:t>(ala Next Gen Rev Cycle Defense)….. </a:t>
            </a:r>
            <a:endParaRPr lang="en-US" sz="27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A53D428-7937-B347-391D-41BB9FF25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47" y="1211168"/>
            <a:ext cx="10485502" cy="4629795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n-US" b="1" i="1" dirty="0"/>
              <a:t>Be proactive with payers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Payers will begin to more readily steer towards ASCs BUT they will also want to tighten utilization controls and seek to lock in pricing differentials.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Shape payer relationships early, don’t wait to react when pre-auth changes occur later on.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Move discussion from “rate negotiation” to “value positioning”.</a:t>
            </a:r>
          </a:p>
          <a:p>
            <a:pPr>
              <a:spcBef>
                <a:spcPts val="1800"/>
              </a:spcBef>
            </a:pPr>
            <a:r>
              <a:rPr lang="en-US" b="1" i="1" dirty="0"/>
              <a:t>Prepare for Administrative Friction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Excessive pre-auth, medical necessity reviews, etc. are becoming core features of ASC revenue environment. </a:t>
            </a:r>
          </a:p>
          <a:p>
            <a:pPr lvl="2">
              <a:spcBef>
                <a:spcPts val="1800"/>
              </a:spcBef>
            </a:pPr>
            <a:r>
              <a:rPr lang="en-US" b="1" i="1" dirty="0"/>
              <a:t>ASCs are at risk as they don’t typically carry the leverage of large health systems to customize/negotiate those items. 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Eventually, we’ll all have AI tools that audit denial patterns and map revenue leakage. 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Treat revenue cycle excellence as a strategic capability, not a back-office function.</a:t>
            </a:r>
          </a:p>
          <a:p>
            <a:pPr lvl="1">
              <a:spcBef>
                <a:spcPts val="1800"/>
              </a:spcBef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99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99E31-6B0A-FD24-EA03-BF8D3F6C5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86A58E-5476-15BF-007C-42E59706E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04" y="114162"/>
            <a:ext cx="11813915" cy="1018552"/>
          </a:xfrm>
        </p:spPr>
        <p:txBody>
          <a:bodyPr>
            <a:normAutofit fontScale="90000"/>
          </a:bodyPr>
          <a:lstStyle/>
          <a:p>
            <a:pPr>
              <a:spcBef>
                <a:spcPts val="1800"/>
              </a:spcBef>
            </a:pPr>
            <a:r>
              <a:rPr lang="en-US" sz="3600" b="1" dirty="0">
                <a:highlight>
                  <a:srgbClr val="FFFFFF"/>
                </a:highlight>
              </a:rPr>
              <a:t>Diversifying Revenue Streams Outside Carrier Driven Fee-for-Service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A0E1600-0494-BCDD-1AD4-D3DE5E0E1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47" y="1211169"/>
            <a:ext cx="11494701" cy="3763132"/>
          </a:xfrm>
        </p:spPr>
        <p:txBody>
          <a:bodyPr>
            <a:normAutofit fontScale="92500"/>
          </a:bodyPr>
          <a:lstStyle/>
          <a:p>
            <a:pPr>
              <a:spcBef>
                <a:spcPts val="1800"/>
              </a:spcBef>
            </a:pPr>
            <a:r>
              <a:rPr lang="en-US" dirty="0"/>
              <a:t>Medicare/MA growth is real, but pricing pressure on MA likely down while commercial/employer-directed should be the margin stabilizer.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Explore direct contracts, bundled cash pricing, employer bundles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Align marketing, scheduling, and access to make your ASC easiest to use for non-traditional referral paths…..Likely a tactic the competing hospitals will not readily embrace.</a:t>
            </a:r>
          </a:p>
          <a:p>
            <a:pPr>
              <a:spcBef>
                <a:spcPts val="1800"/>
              </a:spcBef>
            </a:pPr>
            <a:r>
              <a:rPr lang="en-US" dirty="0"/>
              <a:t>Think of the ASC not just as a facility, but a cost-efficient payer solution. </a:t>
            </a:r>
          </a:p>
          <a:p>
            <a:pPr>
              <a:spcBef>
                <a:spcPts val="1800"/>
              </a:spcBef>
            </a:pPr>
            <a:r>
              <a:rPr lang="en-US" b="1" i="1" dirty="0"/>
              <a:t>In the future world, an employer based strategy will gain in importance vs. the ASC carrier strategy.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644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7036E-6AD5-50CF-6D5B-26A6012BD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513FBF0-AFBF-88DF-DFF2-40B7BE61B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84" y="188807"/>
            <a:ext cx="7767539" cy="1018552"/>
          </a:xfrm>
        </p:spPr>
        <p:txBody>
          <a:bodyPr>
            <a:normAutofit/>
          </a:bodyPr>
          <a:lstStyle/>
          <a:p>
            <a:r>
              <a:rPr lang="en-US" sz="3600" b="1" dirty="0"/>
              <a:t>Find Your Team…..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84AE70-1770-3215-5246-C21DB7A68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347" y="1211169"/>
            <a:ext cx="11494701" cy="450849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800"/>
              </a:spcBef>
            </a:pPr>
            <a:r>
              <a:rPr lang="en-US" dirty="0"/>
              <a:t>The environment is shifting toward the need for ASC collaboration.</a:t>
            </a:r>
          </a:p>
          <a:p>
            <a:pPr>
              <a:spcBef>
                <a:spcPts val="1800"/>
              </a:spcBef>
            </a:pPr>
            <a:r>
              <a:rPr lang="en-US" dirty="0"/>
              <a:t>ASC contracting coalitions have been traditionally been nonexistent but pressure points that made IPAs/CINs attractive are starting to apply to ASCs.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Payers more actively need ASCs</a:t>
            </a:r>
          </a:p>
          <a:p>
            <a:pPr lvl="2">
              <a:spcBef>
                <a:spcPts val="1800"/>
              </a:spcBef>
            </a:pPr>
            <a:r>
              <a:rPr lang="en-US" dirty="0"/>
              <a:t>More intense cost pressure</a:t>
            </a:r>
          </a:p>
          <a:p>
            <a:pPr lvl="2">
              <a:spcBef>
                <a:spcPts val="1800"/>
              </a:spcBef>
            </a:pPr>
            <a:r>
              <a:rPr lang="en-US" dirty="0"/>
              <a:t>ASC savings more core to site of service payer strategies</a:t>
            </a:r>
          </a:p>
          <a:p>
            <a:pPr lvl="2">
              <a:spcBef>
                <a:spcPts val="1800"/>
              </a:spcBef>
            </a:pPr>
            <a:r>
              <a:rPr lang="en-US" dirty="0"/>
              <a:t>Payers want geographic coverage, cost savings for higher-acuity cases, and predictable pricing 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More ASCs look economically similar than they did 10-15 years ago.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All of which shifts leverage toward groups of ASCs vs. individual facilities.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Don’t think Georgia yet….</a:t>
            </a:r>
          </a:p>
          <a:p>
            <a:pPr>
              <a:spcBef>
                <a:spcPts val="1800"/>
              </a:spcBef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3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7400C-1BA0-E8C4-6A67-8949FBD6E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3E0E079C-0172-974A-1D90-E16243580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883" y="175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j-lt"/>
              </a:rPr>
              <a:t>Today’s Agenda</a:t>
            </a:r>
            <a:endParaRPr lang="en-US" sz="3600" dirty="0">
              <a:latin typeface="+mj-lt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144C64A-A803-C7AA-A897-32B6D3E0F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56" y="1626879"/>
            <a:ext cx="10515600" cy="4351338"/>
          </a:xfrm>
        </p:spPr>
        <p:txBody>
          <a:bodyPr>
            <a:no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Payment &amp; Contracting Trends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r>
              <a:rPr lang="en-US" dirty="0"/>
              <a:t>Managed Care Strategy in the New World</a:t>
            </a:r>
          </a:p>
          <a:p>
            <a:endParaRPr lang="en-US" dirty="0"/>
          </a:p>
          <a:p>
            <a:r>
              <a:rPr lang="en-US" dirty="0"/>
              <a:t>Key Takeaways</a:t>
            </a:r>
          </a:p>
          <a:p>
            <a:pPr lvl="1"/>
            <a:endParaRPr lang="en-US" sz="1600" dirty="0"/>
          </a:p>
          <a:p>
            <a:endParaRPr lang="en-US" sz="16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1C4FFF0-5638-62D5-879C-5A0DD74989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951" b="96721" l="1341" r="97927">
                        <a14:foregroundMark x1="10488" y1="26393" x2="10488" y2="26393"/>
                        <a14:foregroundMark x1="19558" y1="21734" x2="30122" y2="20656"/>
                        <a14:foregroundMark x1="30122" y1="20656" x2="35854" y2="10656"/>
                        <a14:foregroundMark x1="35854" y1="10656" x2="43171" y2="4098"/>
                        <a14:foregroundMark x1="43171" y1="4098" x2="53171" y2="2951"/>
                        <a14:foregroundMark x1="53171" y1="2951" x2="58171" y2="4262"/>
                        <a14:foregroundMark x1="488" y1="23770" x2="8902" y2="23607"/>
                        <a14:foregroundMark x1="8902" y1="23607" x2="10000" y2="23607"/>
                        <a14:foregroundMark x1="1463" y1="24262" x2="2683" y2="80984"/>
                        <a14:foregroundMark x1="2683" y1="80984" x2="7561" y2="89836"/>
                        <a14:foregroundMark x1="7561" y1="89836" x2="27317" y2="93770"/>
                        <a14:foregroundMark x1="27317" y1="93770" x2="36220" y2="87541"/>
                        <a14:foregroundMark x1="36220" y1="87541" x2="44512" y2="91475"/>
                        <a14:foregroundMark x1="44512" y1="91475" x2="52927" y2="92131"/>
                        <a14:foregroundMark x1="52927" y1="92131" x2="72317" y2="85902"/>
                        <a14:foregroundMark x1="80610" y1="96066" x2="80610" y2="96066"/>
                        <a14:foregroundMark x1="38415" y1="91148" x2="30578" y2="95951"/>
                        <a14:foregroundMark x1="4146" y1="96230" x2="1463" y2="84918"/>
                        <a14:foregroundMark x1="1463" y1="84918" x2="1829" y2="25082"/>
                        <a14:foregroundMark x1="1829" y1="25082" x2="11463" y2="23115"/>
                        <a14:foregroundMark x1="11463" y1="23115" x2="20122" y2="23934"/>
                        <a14:foregroundMark x1="20122" y1="23934" x2="31951" y2="23115"/>
                        <a14:foregroundMark x1="33780" y1="11311" x2="63659" y2="45902"/>
                        <a14:foregroundMark x1="74756" y1="27541" x2="82683" y2="26557"/>
                        <a14:foregroundMark x1="91341" y1="25246" x2="93659" y2="26230"/>
                        <a14:foregroundMark x1="96951" y1="21639" x2="97561" y2="25902"/>
                        <a14:foregroundMark x1="73293" y1="38852" x2="91463" y2="37541"/>
                        <a14:foregroundMark x1="91463" y1="37541" x2="97073" y2="38197"/>
                        <a14:foregroundMark x1="2073" y1="96066" x2="10488" y2="95738"/>
                        <a14:foregroundMark x1="20738" y1="96148" x2="32355" y2="96613"/>
                        <a14:foregroundMark x1="10488" y1="95738" x2="15608" y2="95943"/>
                        <a14:foregroundMark x1="40122" y1="91803" x2="40122" y2="96260"/>
                        <a14:foregroundMark x1="62073" y1="63443" x2="53780" y2="66230"/>
                        <a14:foregroundMark x1="65610" y1="49344" x2="62805" y2="64098"/>
                        <a14:foregroundMark x1="62805" y1="64098" x2="55732" y2="74590"/>
                        <a14:foregroundMark x1="55732" y1="74590" x2="46829" y2="78197"/>
                        <a14:foregroundMark x1="46829" y1="78197" x2="40976" y2="70164"/>
                        <a14:foregroundMark x1="40976" y1="70164" x2="50244" y2="57869"/>
                        <a14:foregroundMark x1="50244" y1="57869" x2="60000" y2="65410"/>
                        <a14:foregroundMark x1="60000" y1="65410" x2="60854" y2="77705"/>
                        <a14:foregroundMark x1="60854" y1="77705" x2="51951" y2="75410"/>
                        <a14:foregroundMark x1="51951" y1="75410" x2="49390" y2="59672"/>
                        <a14:foregroundMark x1="49390" y1="59672" x2="55976" y2="53115"/>
                        <a14:foregroundMark x1="55976" y1="53115" x2="66098" y2="57377"/>
                        <a14:foregroundMark x1="66098" y1="57377" x2="64268" y2="72623"/>
                        <a14:foregroundMark x1="64268" y1="72623" x2="52317" y2="71311"/>
                        <a14:foregroundMark x1="52317" y1="71311" x2="51463" y2="66230"/>
                        <a14:foregroundMark x1="80610" y1="39344" x2="97927" y2="39344"/>
                        <a14:foregroundMark x1="80610" y1="60164" x2="83537" y2="59672"/>
                        <a14:foregroundMark x1="46585" y1="57049" x2="29146" y2="70000"/>
                        <a14:foregroundMark x1="33780" y1="60328" x2="42073" y2="60328"/>
                        <a14:foregroundMark x1="42561" y1="59672" x2="32439" y2="60164"/>
                        <a14:foregroundMark x1="43171" y1="69836" x2="31951" y2="70656"/>
                        <a14:foregroundMark x1="19024" y1="49672" x2="11098" y2="58033"/>
                        <a14:foregroundMark x1="11098" y1="58033" x2="16951" y2="70492"/>
                        <a14:foregroundMark x1="16951" y1="70492" x2="25244" y2="71803"/>
                        <a14:foregroundMark x1="25244" y1="71803" x2="25244" y2="71475"/>
                        <a14:foregroundMark x1="14024" y1="26557" x2="17195" y2="43934"/>
                        <a14:foregroundMark x1="17195" y1="43934" x2="20244" y2="31311"/>
                        <a14:foregroundMark x1="20244" y1="31311" x2="28049" y2="28361"/>
                        <a14:foregroundMark x1="44146" y1="10656" x2="64268" y2="13443"/>
                        <a14:foregroundMark x1="64268" y1="13443" x2="70244" y2="45246"/>
                        <a14:foregroundMark x1="70244" y1="45246" x2="58049" y2="38361"/>
                        <a14:foregroundMark x1="58049" y1="38361" x2="55732" y2="27377"/>
                        <a14:foregroundMark x1="55732" y1="27377" x2="60976" y2="26557"/>
                        <a14:foregroundMark x1="46585" y1="21148" x2="55244" y2="28852"/>
                        <a14:foregroundMark x1="32805" y1="28197" x2="14756" y2="29016"/>
                        <a14:foregroundMark x1="14756" y1="29016" x2="29512" y2="26557"/>
                        <a14:foregroundMark x1="21951" y1="31639" x2="31951" y2="32131"/>
                        <a14:foregroundMark x1="31951" y1="32131" x2="32805" y2="31639"/>
                        <a14:foregroundMark x1="14634" y1="80000" x2="14634" y2="91475"/>
                        <a14:foregroundMark x1="14634" y1="91475" x2="14634" y2="91475"/>
                        <a14:backgroundMark x1="25854" y1="2623" x2="18902" y2="8361"/>
                        <a14:backgroundMark x1="18902" y1="8361" x2="6220" y2="11475"/>
                        <a14:backgroundMark x1="1951" y1="98689" x2="10122" y2="98197"/>
                        <a14:backgroundMark x1="38256" y1="98729" x2="44756" y2="98852"/>
                        <a14:backgroundMark x1="10122" y1="98197" x2="14360" y2="98277"/>
                        <a14:backgroundMark x1="854" y1="98852" x2="854" y2="98852"/>
                        <a14:backgroundMark x1="15976" y1="99344" x2="15976" y2="99344"/>
                        <a14:backgroundMark x1="14512" y1="98197" x2="23293" y2="98689"/>
                        <a14:backgroundMark x1="23293" y1="98689" x2="31585" y2="98197"/>
                        <a14:backgroundMark x1="31585" y1="98197" x2="40732" y2="98689"/>
                        <a14:backgroundMark x1="0" y1="20000" x2="17317" y2="20656"/>
                        <a14:backgroundMark x1="17317" y1="20656" x2="23415" y2="18033"/>
                        <a14:backgroundMark x1="86341" y1="28852" x2="86341" y2="28852"/>
                        <a14:backgroundMark x1="86951" y1="32131" x2="86951" y2="32131"/>
                        <a14:backgroundMark x1="87927" y1="33607" x2="87927" y2="33607"/>
                        <a14:backgroundMark x1="88293" y1="34098" x2="99390" y2="3360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51755" y="468447"/>
            <a:ext cx="3477615" cy="258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2537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1A91A-5381-34C0-C960-6C721734F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C5C8E6A-4022-11B2-CE2D-DFB929F81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80" y="90018"/>
            <a:ext cx="10311251" cy="1018552"/>
          </a:xfrm>
        </p:spPr>
        <p:txBody>
          <a:bodyPr>
            <a:normAutofit/>
          </a:bodyPr>
          <a:lstStyle/>
          <a:p>
            <a:r>
              <a:rPr lang="en-US" sz="3600" b="1" dirty="0"/>
              <a:t>So, What’s Changed?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D516F08-69E1-21F1-2372-7507358AB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880" y="1359548"/>
            <a:ext cx="11344992" cy="376313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Most promising short term coalition type activity is employer-directed models vs. traditional payer contracting.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Bundled episode pricing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Centers of excellence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Preferred ASC lists</a:t>
            </a:r>
          </a:p>
          <a:p>
            <a:pPr>
              <a:spcBef>
                <a:spcPts val="1800"/>
              </a:spcBef>
            </a:pPr>
            <a:r>
              <a:rPr lang="en-US" dirty="0"/>
              <a:t>Those models favor groups of ASCs without the antitrust exposure that comes with group carrier contracting.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8741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CFAF0-9CB0-787A-9600-291DD9D9C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2CE08-3375-713B-99FB-7B6A202D3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032" y="257968"/>
            <a:ext cx="10311251" cy="1018552"/>
          </a:xfrm>
        </p:spPr>
        <p:txBody>
          <a:bodyPr>
            <a:normAutofit/>
          </a:bodyPr>
          <a:lstStyle/>
          <a:p>
            <a:r>
              <a:rPr lang="en-US" sz="3600" b="1" dirty="0"/>
              <a:t>Is This a Growing National Trend?</a:t>
            </a:r>
            <a:endParaRPr lang="en-US" sz="36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8CD3D39-A73D-A964-ACF9-1B88E073C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880" y="1695450"/>
            <a:ext cx="11344992" cy="376313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Yes….sort of. Not traditional ASC IPAs…</a:t>
            </a:r>
          </a:p>
          <a:p>
            <a:pPr>
              <a:spcBef>
                <a:spcPts val="1800"/>
              </a:spcBef>
            </a:pPr>
            <a:r>
              <a:rPr lang="en-US" dirty="0"/>
              <a:t>“Regional ASC Networks” negotiating: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Bundled pricing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Preferred provider status</a:t>
            </a:r>
          </a:p>
          <a:p>
            <a:pPr>
              <a:spcBef>
                <a:spcPts val="1800"/>
              </a:spcBef>
            </a:pPr>
            <a:r>
              <a:rPr lang="en-US" dirty="0"/>
              <a:t>MSO platforms that include collective contracting mechanisms</a:t>
            </a:r>
          </a:p>
          <a:p>
            <a:pPr marL="0" indent="0">
              <a:spcBef>
                <a:spcPts val="1800"/>
              </a:spcBef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377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74447-C313-1FD7-8A9A-282AEA31F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E81599-AEB4-9669-CA9F-3ABAA208F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80" y="201984"/>
            <a:ext cx="10311251" cy="1018552"/>
          </a:xfrm>
        </p:spPr>
        <p:txBody>
          <a:bodyPr>
            <a:normAutofit/>
          </a:bodyPr>
          <a:lstStyle/>
          <a:p>
            <a:r>
              <a:rPr lang="en-US" sz="3600" b="1" dirty="0"/>
              <a:t>Why This Matters for Georgia ASCs Specifically? </a:t>
            </a:r>
            <a:endParaRPr lang="en-US" sz="36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8CE2BA-7CF6-A20F-1282-C2F3808B3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880" y="1368878"/>
            <a:ext cx="11344992" cy="4360117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800"/>
              </a:spcBef>
            </a:pPr>
            <a:r>
              <a:rPr lang="en-US" dirty="0"/>
              <a:t>Georgia has: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Strong hospital systems with ASC footprints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High MA penetration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Large self-insured employers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Many markets with ASC/Hospital competition</a:t>
            </a:r>
          </a:p>
          <a:p>
            <a:pPr lvl="1">
              <a:spcBef>
                <a:spcPts val="1800"/>
              </a:spcBef>
            </a:pP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Which leads to…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Standalone ASCs as price “takers” vs. “negotiators”.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Independent ASCs may need collective strategies to remain competitive.</a:t>
            </a:r>
          </a:p>
          <a:p>
            <a:pPr marL="0" indent="0">
              <a:spcBef>
                <a:spcPts val="1800"/>
              </a:spcBef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9145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2158A-4B62-1D1A-808A-047877C93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E689D29-1A7D-3757-9D69-A436966BC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999" y="248637"/>
            <a:ext cx="10311251" cy="1018552"/>
          </a:xfrm>
        </p:spPr>
        <p:txBody>
          <a:bodyPr>
            <a:normAutofit/>
          </a:bodyPr>
          <a:lstStyle/>
          <a:p>
            <a:r>
              <a:rPr lang="en-US" sz="3600" b="1" dirty="0"/>
              <a:t>Final Takeaway….</a:t>
            </a:r>
            <a:endParaRPr lang="en-US" sz="36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02355F5-A18C-5D01-4F79-7DF7802DA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58" y="1267189"/>
            <a:ext cx="11344992" cy="4349840"/>
          </a:xfrm>
        </p:spPr>
        <p:txBody>
          <a:bodyPr>
            <a:normAutofit fontScale="92500"/>
          </a:bodyPr>
          <a:lstStyle/>
          <a:p>
            <a:pPr>
              <a:spcBef>
                <a:spcPts val="1800"/>
              </a:spcBef>
            </a:pPr>
            <a:r>
              <a:rPr lang="en-US" dirty="0"/>
              <a:t>Monitor for the emergence of regional ASC networks and management platforms.</a:t>
            </a:r>
          </a:p>
          <a:p>
            <a:pPr>
              <a:spcBef>
                <a:spcPts val="1800"/>
              </a:spcBef>
            </a:pPr>
            <a:r>
              <a:rPr lang="en-US" dirty="0"/>
              <a:t>Explore shared: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Data benchmarking 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Employer outreach</a:t>
            </a:r>
          </a:p>
          <a:p>
            <a:pPr lvl="1">
              <a:spcBef>
                <a:spcPts val="1800"/>
              </a:spcBef>
            </a:pPr>
            <a:r>
              <a:rPr lang="en-US" dirty="0"/>
              <a:t>Episodic/bundle ready pricing models</a:t>
            </a:r>
          </a:p>
          <a:p>
            <a:pPr>
              <a:spcBef>
                <a:spcPts val="1800"/>
              </a:spcBef>
            </a:pPr>
            <a:r>
              <a:rPr lang="en-US" dirty="0"/>
              <a:t>Understand antitrust-safe collaboration boundaries (facility vs. professional)</a:t>
            </a:r>
          </a:p>
          <a:p>
            <a:pPr>
              <a:spcBef>
                <a:spcPts val="1800"/>
              </a:spcBef>
            </a:pPr>
            <a:r>
              <a:rPr lang="en-US" dirty="0"/>
              <a:t>Ask: “What leverage do we have alone vs. together?”</a:t>
            </a:r>
          </a:p>
          <a:p>
            <a:pPr marL="0" indent="0">
              <a:spcBef>
                <a:spcPts val="1800"/>
              </a:spcBef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9379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13" b="13213"/>
          <a:stretch/>
        </p:blipFill>
        <p:spPr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698171"/>
            <a:ext cx="12192000" cy="2122715"/>
          </a:xfrm>
          <a:prstGeom prst="rect">
            <a:avLst/>
          </a:prstGeom>
          <a:solidFill>
            <a:srgbClr val="2E75B6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2920433"/>
            <a:ext cx="9144000" cy="1017134"/>
          </a:xfrm>
        </p:spPr>
        <p:txBody>
          <a:bodyPr>
            <a:normAutofit fontScale="90000"/>
          </a:bodyPr>
          <a:lstStyle/>
          <a:p>
            <a:br>
              <a:rPr lang="en-US" sz="6600" dirty="0"/>
            </a:br>
            <a:br>
              <a:rPr lang="en-US" sz="6600" dirty="0"/>
            </a:br>
            <a:br>
              <a:rPr lang="en-US" sz="6600" dirty="0"/>
            </a:br>
            <a:r>
              <a:rPr lang="en-US" sz="2800" dirty="0"/>
              <a:t>Wrap Up &amp; Questions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Follow Up:</a:t>
            </a:r>
            <a:br>
              <a:rPr lang="en-US" sz="2800" dirty="0"/>
            </a:br>
            <a:r>
              <a:rPr lang="en-US" sz="2800" dirty="0"/>
              <a:t>kmooney@shpllc.com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60064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192145-FDE8-4B5A-9E9B-892AB751A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Graphic Credits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1635E3-B51A-40B2-8602-C7FDE1997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08400"/>
          </a:xfrm>
        </p:spPr>
        <p:txBody>
          <a:bodyPr>
            <a:normAutofit fontScale="70000" lnSpcReduction="20000"/>
          </a:bodyPr>
          <a:lstStyle/>
          <a:p>
            <a:r>
              <a:rPr lang="en-US">
                <a:hlinkClick r:id="rId2"/>
              </a:rPr>
              <a:t>https://www.istockphoto.com/photos/surgical-equipment</a:t>
            </a:r>
          </a:p>
          <a:p>
            <a:r>
              <a:rPr lang="en-US">
                <a:hlinkClick r:id="rId2"/>
              </a:rPr>
              <a:t>https://practolytics.com/blog/no-surprises-act-how-it-affects-you-as-a-practice/</a:t>
            </a:r>
            <a:endParaRPr lang="en-US"/>
          </a:p>
          <a:p>
            <a:r>
              <a:rPr lang="en-US">
                <a:hlinkClick r:id="rId3"/>
              </a:rPr>
              <a:t>https://www.commonwealthfund.org/publications/maps-and-interactives/2022/feb/map-no-surprises-act</a:t>
            </a:r>
            <a:endParaRPr lang="en-US"/>
          </a:p>
          <a:p>
            <a:r>
              <a:rPr lang="en-US">
                <a:hlinkClick r:id="rId4"/>
              </a:rPr>
              <a:t>https://umhca.org/NoSurprisesAct2022</a:t>
            </a:r>
            <a:r>
              <a:rPr lang="en-US"/>
              <a:t> </a:t>
            </a:r>
          </a:p>
          <a:p>
            <a:r>
              <a:rPr lang="en-US">
                <a:hlinkClick r:id="rId5"/>
              </a:rPr>
              <a:t>https://en.m.wikipedia.org/wiki/File:Cog-scripted-svg-blue.svg</a:t>
            </a:r>
            <a:endParaRPr lang="en-US"/>
          </a:p>
          <a:p>
            <a:r>
              <a:rPr lang="en-US">
                <a:hlinkClick r:id="rId6"/>
              </a:rPr>
              <a:t>https://www.dreamstime.com/illustration/medical-cartoon.html</a:t>
            </a:r>
            <a:endParaRPr lang="en-US"/>
          </a:p>
          <a:p>
            <a:r>
              <a:rPr lang="en-US">
                <a:hlinkClick r:id="rId7"/>
              </a:rPr>
              <a:t>https://towardsdatascience.com/a-practical-guide-for-data-analysis-with-pandas-e24e467195a9</a:t>
            </a:r>
            <a:endParaRPr lang="en-US"/>
          </a:p>
          <a:p>
            <a:r>
              <a:rPr lang="en-US">
                <a:hlinkClick r:id="rId8"/>
              </a:rPr>
              <a:t>https://www.fullstack.com.au/expense-reimbursement/</a:t>
            </a:r>
            <a:endParaRPr lang="en-US"/>
          </a:p>
          <a:p>
            <a:r>
              <a:rPr lang="en-US"/>
              <a:t>https://www.vectorstock.com/royalty-free-vector/money-problem-financial-trouble-depressed-vector-28266243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8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4C5F7-CB29-E869-9D69-28E78097D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3945F25-4CAB-4E57-9A40-597653169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883" y="17559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j-lt"/>
              </a:rPr>
              <a:t>Payment and Contracting Trends</a:t>
            </a:r>
            <a:endParaRPr lang="en-US" sz="3600" dirty="0">
              <a:latin typeface="+mj-lt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28A9079-2804-9289-E067-90E1E28B9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448" y="1329367"/>
            <a:ext cx="11205312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Direct to Employer Strategies</a:t>
            </a:r>
          </a:p>
          <a:p>
            <a:pPr marL="5715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Bundling</a:t>
            </a:r>
          </a:p>
          <a:p>
            <a:pPr marL="5715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Eliminating insurance middleman</a:t>
            </a:r>
          </a:p>
          <a:p>
            <a:pPr marL="5715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Improved experience for the patient/clear cost visibility</a:t>
            </a:r>
          </a:p>
          <a:p>
            <a:pPr marL="5715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Overall, there has been uneven growth of bundles across the country (and across Georgia) as part of a “Direct to Employer” strategy.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Slow adoption of value-based care arrangements by carriers for surgery volume/ASCs.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Outpatient Service Drift 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1"/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1721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DD5D2-ED85-EF66-074A-F865F591C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AD32F5B-3502-6246-14A3-BC33E843CD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6364"/>
          <a:stretch/>
        </p:blipFill>
        <p:spPr>
          <a:xfrm>
            <a:off x="-1" y="-1237674"/>
            <a:ext cx="12192000" cy="679796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35B123-E17C-5519-3046-F4A9A08831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numCol="1" rtlCol="0" anchor="t">
            <a:noAutofit/>
          </a:bodyPr>
          <a:lstStyle/>
          <a:p>
            <a:pPr lvl="3"/>
            <a:endParaRPr lang="en-US" sz="1400"/>
          </a:p>
          <a:p>
            <a:pPr lvl="3"/>
            <a:endParaRPr lang="en-US" sz="1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5F73C3F-DA9E-6717-5BB6-7AA59BD13776}"/>
              </a:ext>
            </a:extLst>
          </p:cNvPr>
          <p:cNvSpPr/>
          <p:nvPr/>
        </p:nvSpPr>
        <p:spPr>
          <a:xfrm>
            <a:off x="-1" y="2467325"/>
            <a:ext cx="12191999" cy="1260197"/>
          </a:xfrm>
          <a:prstGeom prst="rect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EDA68B0C-F06D-7CFA-FA05-081F34E92D25}"/>
              </a:ext>
            </a:extLst>
          </p:cNvPr>
          <p:cNvSpPr txBox="1">
            <a:spLocks/>
          </p:cNvSpPr>
          <p:nvPr/>
        </p:nvSpPr>
        <p:spPr>
          <a:xfrm>
            <a:off x="2732828" y="2459977"/>
            <a:ext cx="6726343" cy="12675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accent1"/>
                </a:solidFill>
              </a:rPr>
              <a:t>Direct to Employer Landscape</a:t>
            </a:r>
          </a:p>
          <a:p>
            <a:endParaRPr lang="en-US" sz="3600" b="1" dirty="0">
              <a:solidFill>
                <a:schemeClr val="accent1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4193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2734" y="0"/>
            <a:ext cx="11204044" cy="1018552"/>
          </a:xfrm>
        </p:spPr>
        <p:txBody>
          <a:bodyPr>
            <a:normAutofit/>
          </a:bodyPr>
          <a:lstStyle/>
          <a:p>
            <a:r>
              <a:rPr lang="en-US" sz="4000" b="1" dirty="0"/>
              <a:t>What Payer Transparency Uncovered….</a:t>
            </a:r>
            <a:endParaRPr lang="en-US" sz="4000" b="1" i="1" dirty="0">
              <a:highlight>
                <a:srgbClr val="FFFF00"/>
              </a:highlight>
              <a:ea typeface="Calibri"/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8D3647-8E0C-DFA2-CC73-C15BD16E6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515" y="845285"/>
            <a:ext cx="5871353" cy="4968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34209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4660" y="481903"/>
            <a:ext cx="9496256" cy="10185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Why ASCs Nationally Are Embracing Direct-to-Employer &amp; Bundles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9498" y="1560714"/>
            <a:ext cx="11532502" cy="4815383"/>
          </a:xfrm>
        </p:spPr>
        <p:txBody>
          <a:bodyPr numCol="1">
            <a:normAutofit fontScale="47500" lnSpcReduction="20000"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3800" dirty="0"/>
              <a:t>Employers are frustrated with rising healthcare costs and opaque pricing.</a:t>
            </a:r>
          </a:p>
          <a:p>
            <a:r>
              <a:rPr lang="en-US" sz="3800" dirty="0"/>
              <a:t>Carriers are frustrated with rising unit costs.</a:t>
            </a:r>
          </a:p>
          <a:p>
            <a:r>
              <a:rPr lang="en-US" sz="3800" dirty="0"/>
              <a:t>Providers are frustrated with flat or declining reimbursement coupled with higher admin burden.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ASCs will be positioned due to: </a:t>
            </a:r>
          </a:p>
          <a:p>
            <a:pPr marL="0" indent="0">
              <a:buNone/>
            </a:pPr>
            <a:endParaRPr lang="en-US" sz="3800" dirty="0"/>
          </a:p>
          <a:p>
            <a:r>
              <a:rPr lang="en-US" sz="3800" b="1" i="1" dirty="0"/>
              <a:t>Have lower cost structure than hospitals. </a:t>
            </a:r>
          </a:p>
          <a:p>
            <a:r>
              <a:rPr lang="en-US" sz="3800" b="1" i="1" dirty="0"/>
              <a:t>Predictable procedural episodes.</a:t>
            </a:r>
          </a:p>
          <a:p>
            <a:r>
              <a:rPr lang="en-US" sz="3800" b="1" i="1" dirty="0"/>
              <a:t>Can more easily standardize pathways.</a:t>
            </a:r>
          </a:p>
          <a:p>
            <a:pPr marL="0" indent="0">
              <a:buNone/>
            </a:pPr>
            <a:endParaRPr lang="en-US" sz="3800" b="1" i="1" dirty="0"/>
          </a:p>
          <a:p>
            <a:r>
              <a:rPr lang="en-US" sz="3800" b="1" i="1" dirty="0"/>
              <a:t>Given frustrating acceptance of ASC value by traditional carriers, ASC soliciting employer relationships directly. </a:t>
            </a:r>
          </a:p>
          <a:p>
            <a:endParaRPr lang="en-US" sz="3800" dirty="0"/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656857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5690" y="255513"/>
            <a:ext cx="11220613" cy="1018552"/>
          </a:xfrm>
        </p:spPr>
        <p:txBody>
          <a:bodyPr>
            <a:normAutofit/>
          </a:bodyPr>
          <a:lstStyle/>
          <a:p>
            <a:r>
              <a:rPr lang="en-US" b="1" dirty="0"/>
              <a:t>ASC Rate Frustration 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r>
              <a:rPr lang="en-US" b="1" dirty="0"/>
              <a:t> DTE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9498" y="1560714"/>
            <a:ext cx="11532502" cy="4282147"/>
          </a:xfrm>
        </p:spPr>
        <p:txBody>
          <a:bodyPr numCol="1">
            <a:normAutofit fontScale="77500" lnSpcReduction="20000"/>
          </a:bodyPr>
          <a:lstStyle/>
          <a:p>
            <a:pPr marL="0" indent="0">
              <a:buNone/>
            </a:pPr>
            <a:r>
              <a:rPr lang="en-US" b="1" i="1" dirty="0"/>
              <a:t>When</a:t>
            </a:r>
            <a:r>
              <a:rPr lang="en-US" b="1" dirty="0"/>
              <a:t>:</a:t>
            </a:r>
          </a:p>
          <a:p>
            <a:r>
              <a:rPr lang="en-US" dirty="0"/>
              <a:t>Commercial carrier rates stagnate or decline</a:t>
            </a:r>
          </a:p>
          <a:p>
            <a:r>
              <a:rPr lang="en-US" dirty="0"/>
              <a:t>Denials increase</a:t>
            </a:r>
          </a:p>
          <a:p>
            <a:r>
              <a:rPr lang="en-US" dirty="0"/>
              <a:t>Prior auth burden grows</a:t>
            </a:r>
          </a:p>
          <a:p>
            <a:r>
              <a:rPr lang="en-US" dirty="0"/>
              <a:t>Carriers narrow networks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DTE agreements become attractive because:</a:t>
            </a:r>
          </a:p>
          <a:p>
            <a:r>
              <a:rPr lang="en-US" dirty="0"/>
              <a:t>Pricing can be set higher than carrier rates, yet still way below hospital.</a:t>
            </a:r>
          </a:p>
          <a:p>
            <a:r>
              <a:rPr lang="en-US" dirty="0"/>
              <a:t>Payment is faster and cleaner.</a:t>
            </a:r>
          </a:p>
          <a:p>
            <a:r>
              <a:rPr lang="en-US" dirty="0"/>
              <a:t>Less UM friction</a:t>
            </a:r>
          </a:p>
          <a:p>
            <a:r>
              <a:rPr lang="en-US" dirty="0"/>
              <a:t>Employers usually more motivated to steer volume, leave small or no patient liability.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9228099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0015" y="229976"/>
            <a:ext cx="8729339" cy="1018552"/>
          </a:xfrm>
        </p:spPr>
        <p:txBody>
          <a:bodyPr>
            <a:normAutofit/>
          </a:bodyPr>
          <a:lstStyle/>
          <a:p>
            <a:r>
              <a:rPr lang="en-US" b="1" dirty="0"/>
              <a:t>But, Not Just About Filling the Gap…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9498" y="1248528"/>
            <a:ext cx="11532502" cy="4966292"/>
          </a:xfrm>
        </p:spPr>
        <p:txBody>
          <a:bodyPr numCol="1"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Bundling/DTE not just defensive moves against low carrier rates; offensive to capture volume and market relevance.</a:t>
            </a:r>
          </a:p>
          <a:p>
            <a:pPr marL="0" indent="0">
              <a:buNone/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Employers will pay slightly higher rates via bundles IF total episode cost is lower.</a:t>
            </a:r>
          </a:p>
          <a:p>
            <a:pPr>
              <a:spcAft>
                <a:spcPts val="600"/>
              </a:spcAft>
            </a:pPr>
            <a:r>
              <a:rPr lang="en-US" dirty="0"/>
              <a:t>ASC can almost always price attractively compared to HOPD.</a:t>
            </a:r>
          </a:p>
          <a:p>
            <a:pPr>
              <a:spcAft>
                <a:spcPts val="600"/>
              </a:spcAft>
            </a:pPr>
            <a:r>
              <a:rPr lang="en-US" dirty="0"/>
              <a:t>Employers value transparency/predictability more than absolute lowest unit rate.</a:t>
            </a:r>
          </a:p>
          <a:p>
            <a:endParaRPr lang="en-US" dirty="0"/>
          </a:p>
          <a:p>
            <a:r>
              <a:rPr lang="en-US" b="1" i="1" dirty="0"/>
              <a:t>ASCs that manage the episode, not just the surgery, win repeat employer business.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  <a:p>
            <a:pPr marL="1485900" lvl="2" indent="-571500">
              <a:buFont typeface="+mj-lt"/>
              <a:buAutoNum type="romanU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6306560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SH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BDD7EE"/>
      </a:accent2>
      <a:accent3>
        <a:srgbClr val="A5A5A5"/>
      </a:accent3>
      <a:accent4>
        <a:srgbClr val="DEEBF6"/>
      </a:accent4>
      <a:accent5>
        <a:srgbClr val="4472C4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8c750f-43dd-4a6b-bb14-326029640b61" xsi:nil="true"/>
    <_Flow_SignoffStatus xmlns="289ee5d5-d09e-4796-863e-5ff179364d72" xsi:nil="true"/>
    <lcf76f155ced4ddcb4097134ff3c332f xmlns="289ee5d5-d09e-4796-863e-5ff179364d7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6573463C65224291B749F659C43105" ma:contentTypeVersion="16" ma:contentTypeDescription="Create a new document." ma:contentTypeScope="" ma:versionID="3cd97c7dcda44fb3c1d1ff4a522d6770">
  <xsd:schema xmlns:xsd="http://www.w3.org/2001/XMLSchema" xmlns:xs="http://www.w3.org/2001/XMLSchema" xmlns:p="http://schemas.microsoft.com/office/2006/metadata/properties" xmlns:ns2="2e8c750f-43dd-4a6b-bb14-326029640b61" xmlns:ns3="289ee5d5-d09e-4796-863e-5ff179364d72" targetNamespace="http://schemas.microsoft.com/office/2006/metadata/properties" ma:root="true" ma:fieldsID="9bcf72b1e6e35739bcb701f95b9c3648" ns2:_="" ns3:_="">
    <xsd:import namespace="2e8c750f-43dd-4a6b-bb14-326029640b61"/>
    <xsd:import namespace="289ee5d5-d09e-4796-863e-5ff179364d7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_Flow_SignoffStatus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8c750f-43dd-4a6b-bb14-326029640b6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e13d1f4-125c-492b-a23d-25c97e3f7b2e}" ma:internalName="TaxCatchAll" ma:showField="CatchAllData" ma:web="2e8c750f-43dd-4a6b-bb14-326029640b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9ee5d5-d09e-4796-863e-5ff179364d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46e410a-ba98-406c-bc72-47d589db33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CB3913-F036-4307-89E2-498A64E0EB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9AEE38-B59E-4E6E-B1DD-27461FC3B37B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a1a53835-b8c5-4823-b930-a18f8bc33bb0"/>
    <ds:schemaRef ds:uri="60533af8-7e13-4571-b59c-6e07703948e4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365159D-C9BE-498D-869D-3E9161E70FF2}"/>
</file>

<file path=docProps/app.xml><?xml version="1.0" encoding="utf-8"?>
<Properties xmlns="http://schemas.openxmlformats.org/officeDocument/2006/extended-properties" xmlns:vt="http://schemas.openxmlformats.org/officeDocument/2006/docPropsVTypes">
  <TotalTime>4876</TotalTime>
  <Words>3066</Words>
  <Application>Microsoft Office PowerPoint</Application>
  <PresentationFormat>Widescreen</PresentationFormat>
  <Paragraphs>376</Paragraphs>
  <Slides>35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 Theme</vt:lpstr>
      <vt:lpstr>   Forecasting Market Trends, Emerging Models &amp; Revenue Streams</vt:lpstr>
      <vt:lpstr>Strategic Healthcare Partners, LLC –  Who We Are and Who We Serve</vt:lpstr>
      <vt:lpstr>Today’s Agenda</vt:lpstr>
      <vt:lpstr>Payment and Contracting Trends</vt:lpstr>
      <vt:lpstr>PowerPoint Presentation</vt:lpstr>
      <vt:lpstr>What Payer Transparency Uncovered….</vt:lpstr>
      <vt:lpstr>Why ASCs Nationally Are Embracing Direct-to-Employer &amp; Bundles</vt:lpstr>
      <vt:lpstr>ASC Rate Frustration  DTE </vt:lpstr>
      <vt:lpstr>But, Not Just About Filling the Gap…</vt:lpstr>
      <vt:lpstr>The Real Strategic Shift</vt:lpstr>
      <vt:lpstr>PowerPoint Presentation</vt:lpstr>
      <vt:lpstr>Shift Towards Payer Value Models…. Slowly</vt:lpstr>
      <vt:lpstr>How Value-Based and Site of Service Incentives are Reshaping ASC Contracts</vt:lpstr>
      <vt:lpstr>How Value-Based and Site of Service Incentives are Reshaping ASC Contracts</vt:lpstr>
      <vt:lpstr>PowerPoint Presentation</vt:lpstr>
      <vt:lpstr>Site Neutral Reimbursement</vt:lpstr>
      <vt:lpstr>National Site of Service Drift</vt:lpstr>
      <vt:lpstr>CBO Estimates on Cost Savings from Site-Neutrality Policies</vt:lpstr>
      <vt:lpstr>Current Regulatory State of Site Neutrality Payments </vt:lpstr>
      <vt:lpstr>Payer Pressure to Shift Cases Away Hospitals</vt:lpstr>
      <vt:lpstr>PowerPoint Presentation</vt:lpstr>
      <vt:lpstr>Traditional Specialty Practice/ASC Managed Care “Strategy”</vt:lpstr>
      <vt:lpstr>Strategy Development in the “New, New World”</vt:lpstr>
      <vt:lpstr>Financial &amp; Contracting Implications for ASCs</vt:lpstr>
      <vt:lpstr>Financial &amp; Contracting Implications for ASCs</vt:lpstr>
      <vt:lpstr>Moves to Make in a Pre-VBC World…..</vt:lpstr>
      <vt:lpstr>Preparing for Payer Games (ala Next Gen Rev Cycle Defense)….. </vt:lpstr>
      <vt:lpstr>Diversifying Revenue Streams Outside Carrier Driven Fee-for-Service</vt:lpstr>
      <vt:lpstr>Find Your Team…..</vt:lpstr>
      <vt:lpstr>So, What’s Changed? </vt:lpstr>
      <vt:lpstr>Is This a Growing National Trend?</vt:lpstr>
      <vt:lpstr>Why This Matters for Georgia ASCs Specifically? </vt:lpstr>
      <vt:lpstr>Final Takeaway….</vt:lpstr>
      <vt:lpstr>   Wrap Up &amp; Questions  Follow Up: kmooney@shpllc.com </vt:lpstr>
      <vt:lpstr>Graphic Credits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Managed Care Strategy  in the Age of the No Surprises Act</dc:title>
  <dc:creator>Stephanie Gibbs</dc:creator>
  <cp:lastModifiedBy>Kelly Mooney</cp:lastModifiedBy>
  <cp:revision>15</cp:revision>
  <dcterms:created xsi:type="dcterms:W3CDTF">2022-08-08T14:26:00Z</dcterms:created>
  <dcterms:modified xsi:type="dcterms:W3CDTF">2026-02-12T17:56:27Z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0x010100F26573463C65224291B749F659C43105</vt:lpwstr>
  </property>
  <property fmtid="{D5CDD505-2E9C-101B-9397-08002B2CF9AE}" pid="3" name="MediaServiceImageTags">
    <vt:lpwstr/>
  </property>
</Properties>
</file>