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2"/>
  </p:notesMasterIdLst>
  <p:sldIdLst>
    <p:sldId id="661" r:id="rId5"/>
    <p:sldId id="649" r:id="rId6"/>
    <p:sldId id="886" r:id="rId7"/>
    <p:sldId id="901" r:id="rId8"/>
    <p:sldId id="902" r:id="rId9"/>
    <p:sldId id="933" r:id="rId10"/>
    <p:sldId id="934" r:id="rId11"/>
    <p:sldId id="885" r:id="rId12"/>
    <p:sldId id="903" r:id="rId13"/>
    <p:sldId id="905" r:id="rId14"/>
    <p:sldId id="904" r:id="rId15"/>
    <p:sldId id="906" r:id="rId16"/>
    <p:sldId id="910" r:id="rId17"/>
    <p:sldId id="911" r:id="rId18"/>
    <p:sldId id="912" r:id="rId19"/>
    <p:sldId id="913" r:id="rId20"/>
    <p:sldId id="914" r:id="rId21"/>
    <p:sldId id="935" r:id="rId22"/>
    <p:sldId id="926" r:id="rId23"/>
    <p:sldId id="928" r:id="rId24"/>
    <p:sldId id="916" r:id="rId25"/>
    <p:sldId id="917" r:id="rId26"/>
    <p:sldId id="918" r:id="rId27"/>
    <p:sldId id="929" r:id="rId28"/>
    <p:sldId id="915" r:id="rId29"/>
    <p:sldId id="924" r:id="rId30"/>
    <p:sldId id="908" r:id="rId31"/>
    <p:sldId id="927" r:id="rId32"/>
    <p:sldId id="931" r:id="rId33"/>
    <p:sldId id="920" r:id="rId34"/>
    <p:sldId id="921" r:id="rId35"/>
    <p:sldId id="923" r:id="rId36"/>
    <p:sldId id="936" r:id="rId37"/>
    <p:sldId id="937" r:id="rId38"/>
    <p:sldId id="930" r:id="rId39"/>
    <p:sldId id="421" r:id="rId40"/>
    <p:sldId id="725" r:id="rId4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5F7"/>
    <a:srgbClr val="FFFFFF"/>
    <a:srgbClr val="2E75B6"/>
    <a:srgbClr val="FF822D"/>
    <a:srgbClr val="FF6600"/>
    <a:srgbClr val="7CC3EC"/>
    <a:srgbClr val="E7E6E6"/>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7C6A87-70DF-48CB-B308-039AB6EF480B}" v="1" dt="2026-08-20T01:14:23.5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9" autoAdjust="0"/>
    <p:restoredTop sz="94660"/>
  </p:normalViewPr>
  <p:slideViewPr>
    <p:cSldViewPr snapToGrid="0">
      <p:cViewPr varScale="1">
        <p:scale>
          <a:sx n="70" d="100"/>
          <a:sy n="70" d="100"/>
        </p:scale>
        <p:origin x="1011" y="45"/>
      </p:cViewPr>
      <p:guideLst>
        <p:guide orient="horz" pos="2160"/>
        <p:guide pos="3840"/>
      </p:guideLst>
    </p:cSldViewPr>
  </p:slideViewPr>
  <p:notesTextViewPr>
    <p:cViewPr>
      <p:scale>
        <a:sx n="1" d="1"/>
        <a:sy n="1" d="1"/>
      </p:scale>
      <p:origin x="0" y="0"/>
    </p:cViewPr>
  </p:notesTextViewPr>
  <p:sorterViewPr>
    <p:cViewPr>
      <p:scale>
        <a:sx n="100" d="100"/>
        <a:sy n="100" d="100"/>
      </p:scale>
      <p:origin x="0" y="-13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ECFBABFA-1411-43FB-889F-80B325327598}" type="datetimeFigureOut">
              <a:rPr lang="en-US" smtClean="0"/>
              <a:t>8/20/2026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4F69FE8-5791-4588-B8F4-0682D05F30AD}" type="slidenum">
              <a:rPr lang="en-US" smtClean="0"/>
              <a:t>‹#›</a:t>
            </a:fld>
            <a:endParaRPr lang="en-US"/>
          </a:p>
        </p:txBody>
      </p:sp>
    </p:spTree>
    <p:extLst>
      <p:ext uri="{BB962C8B-B14F-4D97-AF65-F5344CB8AC3E}">
        <p14:creationId xmlns:p14="http://schemas.microsoft.com/office/powerpoint/2010/main" val="2588398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F69FE8-5791-4588-B8F4-0682D05F30AD}" type="slidenum">
              <a:rPr lang="en-US" smtClean="0"/>
              <a:t>1</a:t>
            </a:fld>
            <a:endParaRPr lang="en-US"/>
          </a:p>
        </p:txBody>
      </p:sp>
    </p:spTree>
    <p:extLst>
      <p:ext uri="{BB962C8B-B14F-4D97-AF65-F5344CB8AC3E}">
        <p14:creationId xmlns:p14="http://schemas.microsoft.com/office/powerpoint/2010/main" val="1496349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A5344-F67C-8AFD-28D3-C3F6B71D0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2E138-DD7A-A02E-AEF2-A9769D84C9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A8A73D-BB4E-0A94-849D-695E6A68DF6C}"/>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71C80A0A-CE3B-D1EE-99A6-98A17B3673EC}"/>
              </a:ext>
            </a:extLst>
          </p:cNvPr>
          <p:cNvSpPr>
            <a:spLocks noGrp="1"/>
          </p:cNvSpPr>
          <p:nvPr>
            <p:ph type="sldNum" sz="quarter" idx="5"/>
          </p:nvPr>
        </p:nvSpPr>
        <p:spPr/>
        <p:txBody>
          <a:bodyPr/>
          <a:lstStyle/>
          <a:p>
            <a:fld id="{C4F69FE8-5791-4588-B8F4-0682D05F30AD}" type="slidenum">
              <a:rPr lang="en-US" smtClean="0"/>
              <a:t>10</a:t>
            </a:fld>
            <a:endParaRPr lang="en-US"/>
          </a:p>
        </p:txBody>
      </p:sp>
    </p:spTree>
    <p:extLst>
      <p:ext uri="{BB962C8B-B14F-4D97-AF65-F5344CB8AC3E}">
        <p14:creationId xmlns:p14="http://schemas.microsoft.com/office/powerpoint/2010/main" val="2057682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E161A-36CA-5DAA-475D-A07134BDB0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D7E5A-6CBE-D360-3EBF-5444DA2FE3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E0A9F7-7ADC-4C53-026D-DC366DB648F0}"/>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51D14B35-8FE9-72FD-9CA7-34C23C5A7E45}"/>
              </a:ext>
            </a:extLst>
          </p:cNvPr>
          <p:cNvSpPr>
            <a:spLocks noGrp="1"/>
          </p:cNvSpPr>
          <p:nvPr>
            <p:ph type="sldNum" sz="quarter" idx="5"/>
          </p:nvPr>
        </p:nvSpPr>
        <p:spPr/>
        <p:txBody>
          <a:bodyPr/>
          <a:lstStyle/>
          <a:p>
            <a:fld id="{C4F69FE8-5791-4588-B8F4-0682D05F30AD}" type="slidenum">
              <a:rPr lang="en-US" smtClean="0"/>
              <a:t>11</a:t>
            </a:fld>
            <a:endParaRPr lang="en-US"/>
          </a:p>
        </p:txBody>
      </p:sp>
    </p:spTree>
    <p:extLst>
      <p:ext uri="{BB962C8B-B14F-4D97-AF65-F5344CB8AC3E}">
        <p14:creationId xmlns:p14="http://schemas.microsoft.com/office/powerpoint/2010/main" val="533035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27BCF-98FE-0223-8A22-BE200517F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5C720-1263-2735-3637-95CC10E33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DF4AAE-34D1-3192-8509-498C87727473}"/>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C99887F1-FC59-5FFC-8F86-88EDE6D74A40}"/>
              </a:ext>
            </a:extLst>
          </p:cNvPr>
          <p:cNvSpPr>
            <a:spLocks noGrp="1"/>
          </p:cNvSpPr>
          <p:nvPr>
            <p:ph type="sldNum" sz="quarter" idx="5"/>
          </p:nvPr>
        </p:nvSpPr>
        <p:spPr/>
        <p:txBody>
          <a:bodyPr/>
          <a:lstStyle/>
          <a:p>
            <a:fld id="{C4F69FE8-5791-4588-B8F4-0682D05F30AD}" type="slidenum">
              <a:rPr lang="en-US" smtClean="0"/>
              <a:t>12</a:t>
            </a:fld>
            <a:endParaRPr lang="en-US"/>
          </a:p>
        </p:txBody>
      </p:sp>
    </p:spTree>
    <p:extLst>
      <p:ext uri="{BB962C8B-B14F-4D97-AF65-F5344CB8AC3E}">
        <p14:creationId xmlns:p14="http://schemas.microsoft.com/office/powerpoint/2010/main" val="3314308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A3F68-99E4-EA14-5F70-7D491B561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D4D7D-3660-1F1E-68AF-2FAEA79A4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4A60D-A78C-9959-2648-222BF0FC34EE}"/>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C5DEC085-B57E-0328-06DD-B0B9FE481009}"/>
              </a:ext>
            </a:extLst>
          </p:cNvPr>
          <p:cNvSpPr>
            <a:spLocks noGrp="1"/>
          </p:cNvSpPr>
          <p:nvPr>
            <p:ph type="sldNum" sz="quarter" idx="5"/>
          </p:nvPr>
        </p:nvSpPr>
        <p:spPr/>
        <p:txBody>
          <a:bodyPr/>
          <a:lstStyle/>
          <a:p>
            <a:fld id="{C4F69FE8-5791-4588-B8F4-0682D05F30AD}" type="slidenum">
              <a:rPr lang="en-US" smtClean="0"/>
              <a:t>13</a:t>
            </a:fld>
            <a:endParaRPr lang="en-US"/>
          </a:p>
        </p:txBody>
      </p:sp>
    </p:spTree>
    <p:extLst>
      <p:ext uri="{BB962C8B-B14F-4D97-AF65-F5344CB8AC3E}">
        <p14:creationId xmlns:p14="http://schemas.microsoft.com/office/powerpoint/2010/main" val="2537522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D9E78-63F0-4D35-FE3A-923A3F7903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09E8C-82AC-3647-6A46-81D82EE7C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2EABB5-0689-8D05-6617-06761E3DE47F}"/>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6C5AB22A-8F6E-249E-3D2D-2D6D58C556F7}"/>
              </a:ext>
            </a:extLst>
          </p:cNvPr>
          <p:cNvSpPr>
            <a:spLocks noGrp="1"/>
          </p:cNvSpPr>
          <p:nvPr>
            <p:ph type="sldNum" sz="quarter" idx="5"/>
          </p:nvPr>
        </p:nvSpPr>
        <p:spPr/>
        <p:txBody>
          <a:bodyPr/>
          <a:lstStyle/>
          <a:p>
            <a:fld id="{C4F69FE8-5791-4588-B8F4-0682D05F30AD}" type="slidenum">
              <a:rPr lang="en-US" smtClean="0"/>
              <a:t>14</a:t>
            </a:fld>
            <a:endParaRPr lang="en-US"/>
          </a:p>
        </p:txBody>
      </p:sp>
    </p:spTree>
    <p:extLst>
      <p:ext uri="{BB962C8B-B14F-4D97-AF65-F5344CB8AC3E}">
        <p14:creationId xmlns:p14="http://schemas.microsoft.com/office/powerpoint/2010/main" val="55198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AE5B2-AC27-05C3-3F3F-E69FAEC0B2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C97CC-BB92-2AC8-BAE0-2B2CC66EEE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EB6086-54C5-ABCF-3B78-7433E94F1A01}"/>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43EECBE3-8798-41C1-7BF7-1F5A6CF725A8}"/>
              </a:ext>
            </a:extLst>
          </p:cNvPr>
          <p:cNvSpPr>
            <a:spLocks noGrp="1"/>
          </p:cNvSpPr>
          <p:nvPr>
            <p:ph type="sldNum" sz="quarter" idx="5"/>
          </p:nvPr>
        </p:nvSpPr>
        <p:spPr/>
        <p:txBody>
          <a:bodyPr/>
          <a:lstStyle/>
          <a:p>
            <a:fld id="{C4F69FE8-5791-4588-B8F4-0682D05F30AD}" type="slidenum">
              <a:rPr lang="en-US" smtClean="0"/>
              <a:t>15</a:t>
            </a:fld>
            <a:endParaRPr lang="en-US"/>
          </a:p>
        </p:txBody>
      </p:sp>
    </p:spTree>
    <p:extLst>
      <p:ext uri="{BB962C8B-B14F-4D97-AF65-F5344CB8AC3E}">
        <p14:creationId xmlns:p14="http://schemas.microsoft.com/office/powerpoint/2010/main" val="2869881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409B8-2BF8-1F41-3F69-704A60D04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9CB227-6AA7-9D18-96C9-72E7BFB92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001CA-0CAC-6DE7-E5E6-63C691016446}"/>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10D169A2-240A-5680-8904-1C20B4771216}"/>
              </a:ext>
            </a:extLst>
          </p:cNvPr>
          <p:cNvSpPr>
            <a:spLocks noGrp="1"/>
          </p:cNvSpPr>
          <p:nvPr>
            <p:ph type="sldNum" sz="quarter" idx="5"/>
          </p:nvPr>
        </p:nvSpPr>
        <p:spPr/>
        <p:txBody>
          <a:bodyPr/>
          <a:lstStyle/>
          <a:p>
            <a:fld id="{C4F69FE8-5791-4588-B8F4-0682D05F30AD}" type="slidenum">
              <a:rPr lang="en-US" smtClean="0"/>
              <a:t>16</a:t>
            </a:fld>
            <a:endParaRPr lang="en-US"/>
          </a:p>
        </p:txBody>
      </p:sp>
    </p:spTree>
    <p:extLst>
      <p:ext uri="{BB962C8B-B14F-4D97-AF65-F5344CB8AC3E}">
        <p14:creationId xmlns:p14="http://schemas.microsoft.com/office/powerpoint/2010/main" val="4111411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54615-0C64-8E92-E269-8B5D128F2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4EA1F2-5D1C-C91B-1320-BCA096C9C0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17B2C2-C303-E54E-F68E-5CA70201AED5}"/>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2ECA2295-9F18-91BE-AB2D-648740A4B53E}"/>
              </a:ext>
            </a:extLst>
          </p:cNvPr>
          <p:cNvSpPr>
            <a:spLocks noGrp="1"/>
          </p:cNvSpPr>
          <p:nvPr>
            <p:ph type="sldNum" sz="quarter" idx="5"/>
          </p:nvPr>
        </p:nvSpPr>
        <p:spPr/>
        <p:txBody>
          <a:bodyPr/>
          <a:lstStyle/>
          <a:p>
            <a:fld id="{C4F69FE8-5791-4588-B8F4-0682D05F30AD}" type="slidenum">
              <a:rPr lang="en-US" smtClean="0"/>
              <a:t>17</a:t>
            </a:fld>
            <a:endParaRPr lang="en-US"/>
          </a:p>
        </p:txBody>
      </p:sp>
    </p:spTree>
    <p:extLst>
      <p:ext uri="{BB962C8B-B14F-4D97-AF65-F5344CB8AC3E}">
        <p14:creationId xmlns:p14="http://schemas.microsoft.com/office/powerpoint/2010/main" val="2107358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AC41E-2037-95D6-3E7C-AAE5C37608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31D82-64F9-E54D-6DB4-924777AAA6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DA26C8-3969-4AC8-A4CC-A81869BAE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accent1"/>
                </a:solidFill>
              </a:rPr>
              <a:t>Market Forces are Changing Things</a:t>
            </a:r>
            <a:endParaRPr lang="en-US" sz="1200" b="1"/>
          </a:p>
          <a:p>
            <a:endParaRPr lang="en-US"/>
          </a:p>
        </p:txBody>
      </p:sp>
      <p:sp>
        <p:nvSpPr>
          <p:cNvPr id="4" name="Slide Number Placeholder 3">
            <a:extLst>
              <a:ext uri="{FF2B5EF4-FFF2-40B4-BE49-F238E27FC236}">
                <a16:creationId xmlns:a16="http://schemas.microsoft.com/office/drawing/2014/main" id="{DC26074D-241D-A420-45BE-53481D8342B0}"/>
              </a:ext>
            </a:extLst>
          </p:cNvPr>
          <p:cNvSpPr>
            <a:spLocks noGrp="1"/>
          </p:cNvSpPr>
          <p:nvPr>
            <p:ph type="sldNum" sz="quarter" idx="5"/>
          </p:nvPr>
        </p:nvSpPr>
        <p:spPr/>
        <p:txBody>
          <a:bodyPr/>
          <a:lstStyle/>
          <a:p>
            <a:fld id="{C4F69FE8-5791-4588-B8F4-0682D05F30AD}" type="slidenum">
              <a:rPr lang="en-US" smtClean="0"/>
              <a:t>18</a:t>
            </a:fld>
            <a:endParaRPr lang="en-US"/>
          </a:p>
        </p:txBody>
      </p:sp>
    </p:spTree>
    <p:extLst>
      <p:ext uri="{BB962C8B-B14F-4D97-AF65-F5344CB8AC3E}">
        <p14:creationId xmlns:p14="http://schemas.microsoft.com/office/powerpoint/2010/main" val="1508569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0FF8B-3069-EEDC-3054-BCC3E6816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0CBD0B-8A53-CD3B-0F98-BDBDFD692C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925405-D108-78A3-9D70-ACF633CB5CD5}"/>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26D885FE-C977-8653-85EA-35680FD4912D}"/>
              </a:ext>
            </a:extLst>
          </p:cNvPr>
          <p:cNvSpPr>
            <a:spLocks noGrp="1"/>
          </p:cNvSpPr>
          <p:nvPr>
            <p:ph type="sldNum" sz="quarter" idx="5"/>
          </p:nvPr>
        </p:nvSpPr>
        <p:spPr/>
        <p:txBody>
          <a:bodyPr/>
          <a:lstStyle/>
          <a:p>
            <a:fld id="{C4F69FE8-5791-4588-B8F4-0682D05F30AD}" type="slidenum">
              <a:rPr lang="en-US" smtClean="0"/>
              <a:t>19</a:t>
            </a:fld>
            <a:endParaRPr lang="en-US"/>
          </a:p>
        </p:txBody>
      </p:sp>
    </p:spTree>
    <p:extLst>
      <p:ext uri="{BB962C8B-B14F-4D97-AF65-F5344CB8AC3E}">
        <p14:creationId xmlns:p14="http://schemas.microsoft.com/office/powerpoint/2010/main" val="389528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a:effectLst/>
              </a:rPr>
              <a:t>Strategic Healthcare Partners was founded by Principals John Crew and Mike Scribner in 2009.</a:t>
            </a:r>
          </a:p>
          <a:p>
            <a:pPr marL="0" indent="0">
              <a:buFontTx/>
              <a:buNone/>
            </a:pPr>
            <a:endParaRPr lang="en-US" sz="1200" b="0" i="0">
              <a:effectLst/>
            </a:endParaRPr>
          </a:p>
          <a:p>
            <a:pPr marL="171450" indent="-171450">
              <a:buFontTx/>
              <a:buChar char="-"/>
            </a:pPr>
            <a:r>
              <a:rPr lang="en-US" sz="1200"/>
              <a:t>SHP brings over 30 years experience fighting alongside rural/smaller healthcare providers to ensure ongoing viability and success. </a:t>
            </a:r>
          </a:p>
          <a:p>
            <a:pPr marL="171450" indent="-171450">
              <a:buFontTx/>
              <a:buChar char="-"/>
            </a:pPr>
            <a:endParaRPr lang="en-US" sz="1200"/>
          </a:p>
          <a:p>
            <a:pPr marL="171450" indent="-171450">
              <a:buFontTx/>
              <a:buChar char="-"/>
            </a:pPr>
            <a:r>
              <a:rPr lang="en-US" sz="1200" b="0" i="0">
                <a:effectLst/>
              </a:rPr>
              <a:t>SHP serves a broad spectrum of healthcare clients; including 35+ hospitals, </a:t>
            </a:r>
            <a:r>
              <a:rPr lang="en-US" sz="1200"/>
              <a:t>over</a:t>
            </a:r>
            <a:r>
              <a:rPr lang="en-US" sz="1200" b="0" i="0">
                <a:effectLst/>
              </a:rPr>
              <a:t> 1,000 physicians/extenders, IPAs/CINs, ASCs, and all 22 of the community mental health centers </a:t>
            </a:r>
            <a:r>
              <a:rPr lang="en-US" sz="1200"/>
              <a:t>in Georgia.</a:t>
            </a:r>
          </a:p>
          <a:p>
            <a:pPr marL="171450" indent="-171450">
              <a:buFontTx/>
              <a:buChar char="-"/>
            </a:pPr>
            <a:endParaRPr lang="en-US" sz="1200"/>
          </a:p>
          <a:p>
            <a:r>
              <a:rPr lang="en-US" sz="1200"/>
              <a:t>-  ASC Services include </a:t>
            </a:r>
            <a:r>
              <a:rPr lang="en-US" sz="1200" b="0" i="0">
                <a:effectLst/>
              </a:rPr>
              <a:t>contract negotiation, managed care strategic planning, financial analysis, supply chain analysis, and revenue cycle analytics. </a:t>
            </a:r>
          </a:p>
          <a:p>
            <a:endParaRPr lang="en-US"/>
          </a:p>
        </p:txBody>
      </p:sp>
      <p:sp>
        <p:nvSpPr>
          <p:cNvPr id="4" name="Slide Number Placeholder 3"/>
          <p:cNvSpPr>
            <a:spLocks noGrp="1"/>
          </p:cNvSpPr>
          <p:nvPr>
            <p:ph type="sldNum" sz="quarter" idx="5"/>
          </p:nvPr>
        </p:nvSpPr>
        <p:spPr/>
        <p:txBody>
          <a:bodyPr/>
          <a:lstStyle/>
          <a:p>
            <a:fld id="{C4F69FE8-5791-4588-B8F4-0682D05F30AD}" type="slidenum">
              <a:rPr lang="en-US" smtClean="0"/>
              <a:t>2</a:t>
            </a:fld>
            <a:endParaRPr lang="en-US"/>
          </a:p>
        </p:txBody>
      </p:sp>
    </p:spTree>
    <p:extLst>
      <p:ext uri="{BB962C8B-B14F-4D97-AF65-F5344CB8AC3E}">
        <p14:creationId xmlns:p14="http://schemas.microsoft.com/office/powerpoint/2010/main" val="41269109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04D82-E25A-324A-3870-646B84A0C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8D3B3-6686-6E7D-72A6-14ADD885A0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03B3D1-F30B-AEB6-8280-128CD0C6B78E}"/>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5B396440-C181-33FD-1950-7D3E3A10E6B4}"/>
              </a:ext>
            </a:extLst>
          </p:cNvPr>
          <p:cNvSpPr>
            <a:spLocks noGrp="1"/>
          </p:cNvSpPr>
          <p:nvPr>
            <p:ph type="sldNum" sz="quarter" idx="5"/>
          </p:nvPr>
        </p:nvSpPr>
        <p:spPr/>
        <p:txBody>
          <a:bodyPr/>
          <a:lstStyle/>
          <a:p>
            <a:fld id="{C4F69FE8-5791-4588-B8F4-0682D05F30AD}" type="slidenum">
              <a:rPr lang="en-US" smtClean="0"/>
              <a:t>20</a:t>
            </a:fld>
            <a:endParaRPr lang="en-US"/>
          </a:p>
        </p:txBody>
      </p:sp>
    </p:spTree>
    <p:extLst>
      <p:ext uri="{BB962C8B-B14F-4D97-AF65-F5344CB8AC3E}">
        <p14:creationId xmlns:p14="http://schemas.microsoft.com/office/powerpoint/2010/main" val="51905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36E46-C466-C040-58C0-24C1841EB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BAC6B3-8C70-E88E-83D9-E487536FB4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23FC43-49C5-4AC8-1A7B-DB84099EA71F}"/>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CC77D2CC-31E6-9BEF-DF22-C080DB0C1F17}"/>
              </a:ext>
            </a:extLst>
          </p:cNvPr>
          <p:cNvSpPr>
            <a:spLocks noGrp="1"/>
          </p:cNvSpPr>
          <p:nvPr>
            <p:ph type="sldNum" sz="quarter" idx="5"/>
          </p:nvPr>
        </p:nvSpPr>
        <p:spPr/>
        <p:txBody>
          <a:bodyPr/>
          <a:lstStyle/>
          <a:p>
            <a:fld id="{C4F69FE8-5791-4588-B8F4-0682D05F30AD}" type="slidenum">
              <a:rPr lang="en-US" smtClean="0"/>
              <a:t>21</a:t>
            </a:fld>
            <a:endParaRPr lang="en-US"/>
          </a:p>
        </p:txBody>
      </p:sp>
    </p:spTree>
    <p:extLst>
      <p:ext uri="{BB962C8B-B14F-4D97-AF65-F5344CB8AC3E}">
        <p14:creationId xmlns:p14="http://schemas.microsoft.com/office/powerpoint/2010/main" val="20965883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01B8-2CFD-C736-1446-892DCBDFA7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1934F8-A50A-1DEF-20D4-46EEEC4881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833B5-D9D4-9F5F-78C7-875BACC39F9D}"/>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4A6D32A3-04B7-BFAE-6B77-E2FB132D48B2}"/>
              </a:ext>
            </a:extLst>
          </p:cNvPr>
          <p:cNvSpPr>
            <a:spLocks noGrp="1"/>
          </p:cNvSpPr>
          <p:nvPr>
            <p:ph type="sldNum" sz="quarter" idx="5"/>
          </p:nvPr>
        </p:nvSpPr>
        <p:spPr/>
        <p:txBody>
          <a:bodyPr/>
          <a:lstStyle/>
          <a:p>
            <a:fld id="{C4F69FE8-5791-4588-B8F4-0682D05F30AD}" type="slidenum">
              <a:rPr lang="en-US" smtClean="0"/>
              <a:t>22</a:t>
            </a:fld>
            <a:endParaRPr lang="en-US"/>
          </a:p>
        </p:txBody>
      </p:sp>
    </p:spTree>
    <p:extLst>
      <p:ext uri="{BB962C8B-B14F-4D97-AF65-F5344CB8AC3E}">
        <p14:creationId xmlns:p14="http://schemas.microsoft.com/office/powerpoint/2010/main" val="7667843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E5328-B26E-6AB7-41CC-EB13FC8028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FB4D6-D044-194A-4FC0-55C372BE6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8C26CF-244D-9506-B962-A620E8290106}"/>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A1C654E3-B796-C459-3746-6FA6F3B0A0E7}"/>
              </a:ext>
            </a:extLst>
          </p:cNvPr>
          <p:cNvSpPr>
            <a:spLocks noGrp="1"/>
          </p:cNvSpPr>
          <p:nvPr>
            <p:ph type="sldNum" sz="quarter" idx="5"/>
          </p:nvPr>
        </p:nvSpPr>
        <p:spPr/>
        <p:txBody>
          <a:bodyPr/>
          <a:lstStyle/>
          <a:p>
            <a:fld id="{C4F69FE8-5791-4588-B8F4-0682D05F30AD}" type="slidenum">
              <a:rPr lang="en-US" smtClean="0"/>
              <a:t>23</a:t>
            </a:fld>
            <a:endParaRPr lang="en-US"/>
          </a:p>
        </p:txBody>
      </p:sp>
    </p:spTree>
    <p:extLst>
      <p:ext uri="{BB962C8B-B14F-4D97-AF65-F5344CB8AC3E}">
        <p14:creationId xmlns:p14="http://schemas.microsoft.com/office/powerpoint/2010/main" val="3417774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AFE14-3348-FB73-3833-358C48038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D859C-E839-D8AF-8CE0-DDA60EB35E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447A7A-740D-FC89-497E-5C85A4BC6FAE}"/>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0CBEE2A0-BA25-FFB1-8E83-069224924613}"/>
              </a:ext>
            </a:extLst>
          </p:cNvPr>
          <p:cNvSpPr>
            <a:spLocks noGrp="1"/>
          </p:cNvSpPr>
          <p:nvPr>
            <p:ph type="sldNum" sz="quarter" idx="5"/>
          </p:nvPr>
        </p:nvSpPr>
        <p:spPr/>
        <p:txBody>
          <a:bodyPr/>
          <a:lstStyle/>
          <a:p>
            <a:fld id="{C4F69FE8-5791-4588-B8F4-0682D05F30AD}" type="slidenum">
              <a:rPr lang="en-US" smtClean="0"/>
              <a:t>24</a:t>
            </a:fld>
            <a:endParaRPr lang="en-US"/>
          </a:p>
        </p:txBody>
      </p:sp>
    </p:spTree>
    <p:extLst>
      <p:ext uri="{BB962C8B-B14F-4D97-AF65-F5344CB8AC3E}">
        <p14:creationId xmlns:p14="http://schemas.microsoft.com/office/powerpoint/2010/main" val="917469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17D82-DD4E-CFF0-B9D2-8F424CD7A9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F6B98D-DDF6-2783-4130-70BC5ADD38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1AF01-96F4-D5F8-850F-79199537DA43}"/>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5DAA55EF-4B50-F031-3076-ED00DEF480AF}"/>
              </a:ext>
            </a:extLst>
          </p:cNvPr>
          <p:cNvSpPr>
            <a:spLocks noGrp="1"/>
          </p:cNvSpPr>
          <p:nvPr>
            <p:ph type="sldNum" sz="quarter" idx="5"/>
          </p:nvPr>
        </p:nvSpPr>
        <p:spPr/>
        <p:txBody>
          <a:bodyPr/>
          <a:lstStyle/>
          <a:p>
            <a:fld id="{C4F69FE8-5791-4588-B8F4-0682D05F30AD}" type="slidenum">
              <a:rPr lang="en-US" smtClean="0"/>
              <a:t>25</a:t>
            </a:fld>
            <a:endParaRPr lang="en-US"/>
          </a:p>
        </p:txBody>
      </p:sp>
    </p:spTree>
    <p:extLst>
      <p:ext uri="{BB962C8B-B14F-4D97-AF65-F5344CB8AC3E}">
        <p14:creationId xmlns:p14="http://schemas.microsoft.com/office/powerpoint/2010/main" val="14462306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9F35F-F530-9D14-E69A-74F164ED8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2851C-8E9D-45C2-99B3-12E87ECC6E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4D62E0-E9C4-DC3E-BE45-B12652B4CC44}"/>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542B7438-F194-7AAB-02D8-3A7B0AF39139}"/>
              </a:ext>
            </a:extLst>
          </p:cNvPr>
          <p:cNvSpPr>
            <a:spLocks noGrp="1"/>
          </p:cNvSpPr>
          <p:nvPr>
            <p:ph type="sldNum" sz="quarter" idx="5"/>
          </p:nvPr>
        </p:nvSpPr>
        <p:spPr/>
        <p:txBody>
          <a:bodyPr/>
          <a:lstStyle/>
          <a:p>
            <a:fld id="{C4F69FE8-5791-4588-B8F4-0682D05F30AD}" type="slidenum">
              <a:rPr lang="en-US" smtClean="0"/>
              <a:t>26</a:t>
            </a:fld>
            <a:endParaRPr lang="en-US"/>
          </a:p>
        </p:txBody>
      </p:sp>
    </p:spTree>
    <p:extLst>
      <p:ext uri="{BB962C8B-B14F-4D97-AF65-F5344CB8AC3E}">
        <p14:creationId xmlns:p14="http://schemas.microsoft.com/office/powerpoint/2010/main" val="2762211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68FE-B254-E63C-D047-E8723E2CEF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A6319-EFE1-121F-3215-E6FEDAD3FD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6DECE1-EC1B-AAF2-4F7C-D64AA0323684}"/>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2B3B50FE-28A0-0EF1-11F4-30603137DD6B}"/>
              </a:ext>
            </a:extLst>
          </p:cNvPr>
          <p:cNvSpPr>
            <a:spLocks noGrp="1"/>
          </p:cNvSpPr>
          <p:nvPr>
            <p:ph type="sldNum" sz="quarter" idx="5"/>
          </p:nvPr>
        </p:nvSpPr>
        <p:spPr/>
        <p:txBody>
          <a:bodyPr/>
          <a:lstStyle/>
          <a:p>
            <a:fld id="{C4F69FE8-5791-4588-B8F4-0682D05F30AD}" type="slidenum">
              <a:rPr lang="en-US" smtClean="0"/>
              <a:t>27</a:t>
            </a:fld>
            <a:endParaRPr lang="en-US"/>
          </a:p>
        </p:txBody>
      </p:sp>
    </p:spTree>
    <p:extLst>
      <p:ext uri="{BB962C8B-B14F-4D97-AF65-F5344CB8AC3E}">
        <p14:creationId xmlns:p14="http://schemas.microsoft.com/office/powerpoint/2010/main" val="9872728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BB9EC-7783-94F7-C951-07F8A3909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DB9CF-2AD4-2029-5848-FBA58CF16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BC0B5F-04E1-A690-9B5A-73771AC49282}"/>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BA48570F-241C-1CF7-17C8-E44EDB1D9CAC}"/>
              </a:ext>
            </a:extLst>
          </p:cNvPr>
          <p:cNvSpPr>
            <a:spLocks noGrp="1"/>
          </p:cNvSpPr>
          <p:nvPr>
            <p:ph type="sldNum" sz="quarter" idx="5"/>
          </p:nvPr>
        </p:nvSpPr>
        <p:spPr/>
        <p:txBody>
          <a:bodyPr/>
          <a:lstStyle/>
          <a:p>
            <a:fld id="{C4F69FE8-5791-4588-B8F4-0682D05F30AD}" type="slidenum">
              <a:rPr lang="en-US" smtClean="0"/>
              <a:t>28</a:t>
            </a:fld>
            <a:endParaRPr lang="en-US"/>
          </a:p>
        </p:txBody>
      </p:sp>
    </p:spTree>
    <p:extLst>
      <p:ext uri="{BB962C8B-B14F-4D97-AF65-F5344CB8AC3E}">
        <p14:creationId xmlns:p14="http://schemas.microsoft.com/office/powerpoint/2010/main" val="1102301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AF16B-6D9D-0D0D-1D21-8F4560E7F7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CF1CD-CAD0-1518-4E6B-51D9570BD1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E4D03-A881-9482-D2BF-73C6469DA17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accent1"/>
                </a:solidFill>
              </a:rPr>
              <a:t>Market Forces are Changing Things</a:t>
            </a:r>
            <a:endParaRPr lang="en-US" sz="1200" b="1"/>
          </a:p>
          <a:p>
            <a:endParaRPr lang="en-US"/>
          </a:p>
        </p:txBody>
      </p:sp>
      <p:sp>
        <p:nvSpPr>
          <p:cNvPr id="4" name="Slide Number Placeholder 3">
            <a:extLst>
              <a:ext uri="{FF2B5EF4-FFF2-40B4-BE49-F238E27FC236}">
                <a16:creationId xmlns:a16="http://schemas.microsoft.com/office/drawing/2014/main" id="{A4F8D785-AE57-5F4D-D60D-19A5DDC945F9}"/>
              </a:ext>
            </a:extLst>
          </p:cNvPr>
          <p:cNvSpPr>
            <a:spLocks noGrp="1"/>
          </p:cNvSpPr>
          <p:nvPr>
            <p:ph type="sldNum" sz="quarter" idx="5"/>
          </p:nvPr>
        </p:nvSpPr>
        <p:spPr/>
        <p:txBody>
          <a:bodyPr/>
          <a:lstStyle/>
          <a:p>
            <a:fld id="{C4F69FE8-5791-4588-B8F4-0682D05F30AD}" type="slidenum">
              <a:rPr lang="en-US" smtClean="0"/>
              <a:t>29</a:t>
            </a:fld>
            <a:endParaRPr lang="en-US"/>
          </a:p>
        </p:txBody>
      </p:sp>
    </p:spTree>
    <p:extLst>
      <p:ext uri="{BB962C8B-B14F-4D97-AF65-F5344CB8AC3E}">
        <p14:creationId xmlns:p14="http://schemas.microsoft.com/office/powerpoint/2010/main" val="2867478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A9051-2621-540B-F12A-3BF789D13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D58FE0-F309-BCE8-FD12-E7822D33CC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A240BD-2FFC-34F8-4A07-35D4D94421B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accent1"/>
                </a:solidFill>
              </a:rPr>
              <a:t>Market Forces are Changing Things</a:t>
            </a:r>
            <a:endParaRPr lang="en-US" sz="1200" b="1"/>
          </a:p>
          <a:p>
            <a:endParaRPr lang="en-US"/>
          </a:p>
        </p:txBody>
      </p:sp>
      <p:sp>
        <p:nvSpPr>
          <p:cNvPr id="4" name="Slide Number Placeholder 3">
            <a:extLst>
              <a:ext uri="{FF2B5EF4-FFF2-40B4-BE49-F238E27FC236}">
                <a16:creationId xmlns:a16="http://schemas.microsoft.com/office/drawing/2014/main" id="{DC1149EE-7861-D1D6-E7E7-8BF39C7B0879}"/>
              </a:ext>
            </a:extLst>
          </p:cNvPr>
          <p:cNvSpPr>
            <a:spLocks noGrp="1"/>
          </p:cNvSpPr>
          <p:nvPr>
            <p:ph type="sldNum" sz="quarter" idx="5"/>
          </p:nvPr>
        </p:nvSpPr>
        <p:spPr/>
        <p:txBody>
          <a:bodyPr/>
          <a:lstStyle/>
          <a:p>
            <a:fld id="{C4F69FE8-5791-4588-B8F4-0682D05F30AD}" type="slidenum">
              <a:rPr lang="en-US" smtClean="0"/>
              <a:t>3</a:t>
            </a:fld>
            <a:endParaRPr lang="en-US"/>
          </a:p>
        </p:txBody>
      </p:sp>
    </p:spTree>
    <p:extLst>
      <p:ext uri="{BB962C8B-B14F-4D97-AF65-F5344CB8AC3E}">
        <p14:creationId xmlns:p14="http://schemas.microsoft.com/office/powerpoint/2010/main" val="30675546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ED5B0-9049-F60A-FC36-4D15ED3E9E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94358-3985-7937-543F-FE465812AE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25DA23-2941-7E9F-1BC0-B09F6F57CED4}"/>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C4637B3F-F270-E00F-D37B-6FCA811F8063}"/>
              </a:ext>
            </a:extLst>
          </p:cNvPr>
          <p:cNvSpPr>
            <a:spLocks noGrp="1"/>
          </p:cNvSpPr>
          <p:nvPr>
            <p:ph type="sldNum" sz="quarter" idx="5"/>
          </p:nvPr>
        </p:nvSpPr>
        <p:spPr/>
        <p:txBody>
          <a:bodyPr/>
          <a:lstStyle/>
          <a:p>
            <a:fld id="{C4F69FE8-5791-4588-B8F4-0682D05F30AD}" type="slidenum">
              <a:rPr lang="en-US" smtClean="0"/>
              <a:t>30</a:t>
            </a:fld>
            <a:endParaRPr lang="en-US"/>
          </a:p>
        </p:txBody>
      </p:sp>
    </p:spTree>
    <p:extLst>
      <p:ext uri="{BB962C8B-B14F-4D97-AF65-F5344CB8AC3E}">
        <p14:creationId xmlns:p14="http://schemas.microsoft.com/office/powerpoint/2010/main" val="1476162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ACBCD-AC8A-89F7-7C36-5E3E35593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E15BC-1AA5-11F4-12EC-6189B5C789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01DFB-5F9F-A570-46A3-E8BF90B4D27D}"/>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290B3ABF-615C-C6AD-C269-9B58898737E7}"/>
              </a:ext>
            </a:extLst>
          </p:cNvPr>
          <p:cNvSpPr>
            <a:spLocks noGrp="1"/>
          </p:cNvSpPr>
          <p:nvPr>
            <p:ph type="sldNum" sz="quarter" idx="5"/>
          </p:nvPr>
        </p:nvSpPr>
        <p:spPr/>
        <p:txBody>
          <a:bodyPr/>
          <a:lstStyle/>
          <a:p>
            <a:fld id="{C4F69FE8-5791-4588-B8F4-0682D05F30AD}" type="slidenum">
              <a:rPr lang="en-US" smtClean="0"/>
              <a:t>31</a:t>
            </a:fld>
            <a:endParaRPr lang="en-US"/>
          </a:p>
        </p:txBody>
      </p:sp>
    </p:spTree>
    <p:extLst>
      <p:ext uri="{BB962C8B-B14F-4D97-AF65-F5344CB8AC3E}">
        <p14:creationId xmlns:p14="http://schemas.microsoft.com/office/powerpoint/2010/main" val="22092286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24172-CC63-6C00-8681-04B3C1C2B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9BF0B-478F-F9F8-89CA-F81985595B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66A9A-CFB8-472E-3837-D5CE4199990E}"/>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ADB90D7E-3FF8-F504-9853-329ABD3FD66A}"/>
              </a:ext>
            </a:extLst>
          </p:cNvPr>
          <p:cNvSpPr>
            <a:spLocks noGrp="1"/>
          </p:cNvSpPr>
          <p:nvPr>
            <p:ph type="sldNum" sz="quarter" idx="5"/>
          </p:nvPr>
        </p:nvSpPr>
        <p:spPr/>
        <p:txBody>
          <a:bodyPr/>
          <a:lstStyle/>
          <a:p>
            <a:fld id="{C4F69FE8-5791-4588-B8F4-0682D05F30AD}" type="slidenum">
              <a:rPr lang="en-US" smtClean="0"/>
              <a:t>32</a:t>
            </a:fld>
            <a:endParaRPr lang="en-US"/>
          </a:p>
        </p:txBody>
      </p:sp>
    </p:spTree>
    <p:extLst>
      <p:ext uri="{BB962C8B-B14F-4D97-AF65-F5344CB8AC3E}">
        <p14:creationId xmlns:p14="http://schemas.microsoft.com/office/powerpoint/2010/main" val="11393648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E60AE-FCD4-4350-9442-2558D895FB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422D8-3C9F-9AA2-8E55-354B4108AD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F80BE9-F044-A35E-6786-3BE6ACBE1D27}"/>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A8A0D3E1-EA43-C014-A2E4-B4A01C69216D}"/>
              </a:ext>
            </a:extLst>
          </p:cNvPr>
          <p:cNvSpPr>
            <a:spLocks noGrp="1"/>
          </p:cNvSpPr>
          <p:nvPr>
            <p:ph type="sldNum" sz="quarter" idx="5"/>
          </p:nvPr>
        </p:nvSpPr>
        <p:spPr/>
        <p:txBody>
          <a:bodyPr/>
          <a:lstStyle/>
          <a:p>
            <a:fld id="{C4F69FE8-5791-4588-B8F4-0682D05F30AD}" type="slidenum">
              <a:rPr lang="en-US" smtClean="0"/>
              <a:t>33</a:t>
            </a:fld>
            <a:endParaRPr lang="en-US"/>
          </a:p>
        </p:txBody>
      </p:sp>
    </p:spTree>
    <p:extLst>
      <p:ext uri="{BB962C8B-B14F-4D97-AF65-F5344CB8AC3E}">
        <p14:creationId xmlns:p14="http://schemas.microsoft.com/office/powerpoint/2010/main" val="7218271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A3597-F4B5-9964-FC1B-ABA535194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A5BD2-8F1F-0CF9-4E5E-3FB413D958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D7CE0B-A494-6254-B119-55FD8B759F2C}"/>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8CE9F88F-1391-090C-0B5B-D686C16968A3}"/>
              </a:ext>
            </a:extLst>
          </p:cNvPr>
          <p:cNvSpPr>
            <a:spLocks noGrp="1"/>
          </p:cNvSpPr>
          <p:nvPr>
            <p:ph type="sldNum" sz="quarter" idx="5"/>
          </p:nvPr>
        </p:nvSpPr>
        <p:spPr/>
        <p:txBody>
          <a:bodyPr/>
          <a:lstStyle/>
          <a:p>
            <a:fld id="{C4F69FE8-5791-4588-B8F4-0682D05F30AD}" type="slidenum">
              <a:rPr lang="en-US" smtClean="0"/>
              <a:t>34</a:t>
            </a:fld>
            <a:endParaRPr lang="en-US"/>
          </a:p>
        </p:txBody>
      </p:sp>
    </p:spTree>
    <p:extLst>
      <p:ext uri="{BB962C8B-B14F-4D97-AF65-F5344CB8AC3E}">
        <p14:creationId xmlns:p14="http://schemas.microsoft.com/office/powerpoint/2010/main" val="8284340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E9F8B-B8F6-4C4D-341B-79ADF802B7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375FD8-1F93-3579-FC46-74EBDDAE3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413D91-135A-62C3-191D-890322E4A2A5}"/>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4FD4B832-BC6E-1930-8EB9-967E054DAB89}"/>
              </a:ext>
            </a:extLst>
          </p:cNvPr>
          <p:cNvSpPr>
            <a:spLocks noGrp="1"/>
          </p:cNvSpPr>
          <p:nvPr>
            <p:ph type="sldNum" sz="quarter" idx="5"/>
          </p:nvPr>
        </p:nvSpPr>
        <p:spPr/>
        <p:txBody>
          <a:bodyPr/>
          <a:lstStyle/>
          <a:p>
            <a:fld id="{C4F69FE8-5791-4588-B8F4-0682D05F30AD}" type="slidenum">
              <a:rPr lang="en-US" smtClean="0"/>
              <a:t>35</a:t>
            </a:fld>
            <a:endParaRPr lang="en-US"/>
          </a:p>
        </p:txBody>
      </p:sp>
    </p:spTree>
    <p:extLst>
      <p:ext uri="{BB962C8B-B14F-4D97-AF65-F5344CB8AC3E}">
        <p14:creationId xmlns:p14="http://schemas.microsoft.com/office/powerpoint/2010/main" val="1059933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8773-4CC7-DCAC-F527-284BA57774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9E86D6-01C8-5DEF-BAF3-DB56C4B8F2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50F10-CE86-C66E-85F2-46149ADF57B7}"/>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990D4D60-E0DA-C5E1-95EC-F4D8F2094510}"/>
              </a:ext>
            </a:extLst>
          </p:cNvPr>
          <p:cNvSpPr>
            <a:spLocks noGrp="1"/>
          </p:cNvSpPr>
          <p:nvPr>
            <p:ph type="sldNum" sz="quarter" idx="5"/>
          </p:nvPr>
        </p:nvSpPr>
        <p:spPr/>
        <p:txBody>
          <a:bodyPr/>
          <a:lstStyle/>
          <a:p>
            <a:fld id="{C4F69FE8-5791-4588-B8F4-0682D05F30AD}" type="slidenum">
              <a:rPr lang="en-US" smtClean="0"/>
              <a:t>4</a:t>
            </a:fld>
            <a:endParaRPr lang="en-US"/>
          </a:p>
        </p:txBody>
      </p:sp>
    </p:spTree>
    <p:extLst>
      <p:ext uri="{BB962C8B-B14F-4D97-AF65-F5344CB8AC3E}">
        <p14:creationId xmlns:p14="http://schemas.microsoft.com/office/powerpoint/2010/main" val="250176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3DFA-0C0A-D7FD-B039-F20167456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FB073-842C-DECA-C672-BD7C39DDF6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828242-D88E-0139-4F00-3EA5CA472562}"/>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6CD84706-A4FB-8663-58C0-2F6C56740290}"/>
              </a:ext>
            </a:extLst>
          </p:cNvPr>
          <p:cNvSpPr>
            <a:spLocks noGrp="1"/>
          </p:cNvSpPr>
          <p:nvPr>
            <p:ph type="sldNum" sz="quarter" idx="5"/>
          </p:nvPr>
        </p:nvSpPr>
        <p:spPr/>
        <p:txBody>
          <a:bodyPr/>
          <a:lstStyle/>
          <a:p>
            <a:fld id="{C4F69FE8-5791-4588-B8F4-0682D05F30AD}" type="slidenum">
              <a:rPr lang="en-US" smtClean="0"/>
              <a:t>5</a:t>
            </a:fld>
            <a:endParaRPr lang="en-US"/>
          </a:p>
        </p:txBody>
      </p:sp>
    </p:spTree>
    <p:extLst>
      <p:ext uri="{BB962C8B-B14F-4D97-AF65-F5344CB8AC3E}">
        <p14:creationId xmlns:p14="http://schemas.microsoft.com/office/powerpoint/2010/main" val="3100173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87B7D-41DA-2075-88E3-29BEC8C9C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8E161-8C89-775F-F2D2-EF597F04BA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815788-76FC-EC2A-1AA9-E594AAB45F4B}"/>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13FA38AB-4650-ECC9-030D-0C34A43A9956}"/>
              </a:ext>
            </a:extLst>
          </p:cNvPr>
          <p:cNvSpPr>
            <a:spLocks noGrp="1"/>
          </p:cNvSpPr>
          <p:nvPr>
            <p:ph type="sldNum" sz="quarter" idx="5"/>
          </p:nvPr>
        </p:nvSpPr>
        <p:spPr/>
        <p:txBody>
          <a:bodyPr/>
          <a:lstStyle/>
          <a:p>
            <a:fld id="{C4F69FE8-5791-4588-B8F4-0682D05F30AD}" type="slidenum">
              <a:rPr lang="en-US" smtClean="0"/>
              <a:t>6</a:t>
            </a:fld>
            <a:endParaRPr lang="en-US"/>
          </a:p>
        </p:txBody>
      </p:sp>
    </p:spTree>
    <p:extLst>
      <p:ext uri="{BB962C8B-B14F-4D97-AF65-F5344CB8AC3E}">
        <p14:creationId xmlns:p14="http://schemas.microsoft.com/office/powerpoint/2010/main" val="1146590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208B5-5DF4-3410-E320-2A8B598BC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CBC04E-C3B7-81A7-0860-4752BFEC7E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E590A-AB23-02ED-EFC5-8D125AFD7E60}"/>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3712D385-B7A4-2323-5C2F-026552ED4327}"/>
              </a:ext>
            </a:extLst>
          </p:cNvPr>
          <p:cNvSpPr>
            <a:spLocks noGrp="1"/>
          </p:cNvSpPr>
          <p:nvPr>
            <p:ph type="sldNum" sz="quarter" idx="5"/>
          </p:nvPr>
        </p:nvSpPr>
        <p:spPr/>
        <p:txBody>
          <a:bodyPr/>
          <a:lstStyle/>
          <a:p>
            <a:fld id="{C4F69FE8-5791-4588-B8F4-0682D05F30AD}" type="slidenum">
              <a:rPr lang="en-US" smtClean="0"/>
              <a:t>7</a:t>
            </a:fld>
            <a:endParaRPr lang="en-US"/>
          </a:p>
        </p:txBody>
      </p:sp>
    </p:spTree>
    <p:extLst>
      <p:ext uri="{BB962C8B-B14F-4D97-AF65-F5344CB8AC3E}">
        <p14:creationId xmlns:p14="http://schemas.microsoft.com/office/powerpoint/2010/main" val="971676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522F8-E9B0-B8D5-0E15-FE0B59D80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C6348B-DA5E-033F-9354-BE0FA3E3A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2B074-E207-8103-DC16-85B597D645AB}"/>
              </a:ext>
            </a:extLst>
          </p:cNvPr>
          <p:cNvSpPr>
            <a:spLocks noGrp="1"/>
          </p:cNvSpPr>
          <p:nvPr>
            <p:ph type="body" idx="1"/>
          </p:nvPr>
        </p:nvSpPr>
        <p:spPr/>
        <p:txBody>
          <a:bodyPr/>
          <a:lstStyle/>
          <a:p>
            <a:r>
              <a:rPr lang="en-US" sz="2000"/>
              <a:t>- Payer Mix has been relatively stable for the last five years but that is rapidly changing thanks to expansion &amp; growth of governmental carriers.</a:t>
            </a:r>
          </a:p>
          <a:p>
            <a:r>
              <a:rPr lang="en-US" sz="2000"/>
              <a:t>- Commercial Plan growth really limited to the Big Five….Aetna, Anthem, Cigna, Humana &amp; United.</a:t>
            </a:r>
          </a:p>
          <a:p>
            <a:pPr lvl="1"/>
            <a:r>
              <a:rPr lang="en-US" sz="1600"/>
              <a:t>- Major mergers appear to be off the table for now.</a:t>
            </a:r>
          </a:p>
          <a:p>
            <a:r>
              <a:rPr lang="en-US" sz="2000"/>
              <a:t>- Exchange plan growth has disrupted this established hierarchy.</a:t>
            </a:r>
          </a:p>
          <a:p>
            <a:pPr lvl="1"/>
            <a:r>
              <a:rPr lang="en-US" sz="2000"/>
              <a:t>- With the bolstered exchange plan subsidies, enrollment in the Exchange remains off the charts.</a:t>
            </a:r>
          </a:p>
          <a:p>
            <a:pPr lvl="1"/>
            <a:r>
              <a:rPr lang="en-US" sz="2000"/>
              <a:t>- From 2021 to 2022:</a:t>
            </a:r>
          </a:p>
          <a:p>
            <a:pPr lvl="2"/>
            <a:r>
              <a:rPr lang="en-US"/>
              <a:t>- Georgia enrollment jumped from 514,000 to 654,000.</a:t>
            </a:r>
          </a:p>
          <a:p>
            <a:pPr lvl="2"/>
            <a:r>
              <a:rPr lang="en-US"/>
              <a:t>- South Carolina enrollment jumped from 230,050 to 300,392.</a:t>
            </a:r>
          </a:p>
          <a:p>
            <a:pPr lvl="1"/>
            <a:r>
              <a:rPr lang="en-US" sz="2000"/>
              <a:t>- South Carolina’s Exchange market has been static since 2020; with BCBSSC, Molina, Bright and Ambetter in the market </a:t>
            </a:r>
          </a:p>
          <a:p>
            <a:pPr lvl="1"/>
            <a:r>
              <a:rPr lang="en-US" sz="2000"/>
              <a:t>- Georgia has seen greater market deployment for the Exchange; in 2022, five new payers entered the market.</a:t>
            </a:r>
          </a:p>
          <a:p>
            <a:pPr lvl="1"/>
            <a:r>
              <a:rPr lang="en-US" sz="2000"/>
              <a:t>- BUT, a free for all for Exchange volume has tied more carriers into a desire to compete in both GA and SC markets. </a:t>
            </a:r>
          </a:p>
          <a:p>
            <a:endParaRPr lang="en-US"/>
          </a:p>
        </p:txBody>
      </p:sp>
      <p:sp>
        <p:nvSpPr>
          <p:cNvPr id="4" name="Slide Number Placeholder 3">
            <a:extLst>
              <a:ext uri="{FF2B5EF4-FFF2-40B4-BE49-F238E27FC236}">
                <a16:creationId xmlns:a16="http://schemas.microsoft.com/office/drawing/2014/main" id="{E6242E85-6289-49E8-6E8A-261DD42A458C}"/>
              </a:ext>
            </a:extLst>
          </p:cNvPr>
          <p:cNvSpPr>
            <a:spLocks noGrp="1"/>
          </p:cNvSpPr>
          <p:nvPr>
            <p:ph type="sldNum" sz="quarter" idx="5"/>
          </p:nvPr>
        </p:nvSpPr>
        <p:spPr/>
        <p:txBody>
          <a:bodyPr/>
          <a:lstStyle/>
          <a:p>
            <a:fld id="{C4F69FE8-5791-4588-B8F4-0682D05F30AD}" type="slidenum">
              <a:rPr lang="en-US" smtClean="0"/>
              <a:t>8</a:t>
            </a:fld>
            <a:endParaRPr lang="en-US"/>
          </a:p>
        </p:txBody>
      </p:sp>
    </p:spTree>
    <p:extLst>
      <p:ext uri="{BB962C8B-B14F-4D97-AF65-F5344CB8AC3E}">
        <p14:creationId xmlns:p14="http://schemas.microsoft.com/office/powerpoint/2010/main" val="4136619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F3FA3-7963-23CD-AD1E-80CEB3104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EB99B-4907-CB94-7385-2DC46F4EB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8D25B-1197-0B3D-9768-D4A6BFABED28}"/>
              </a:ext>
            </a:extLst>
          </p:cNvPr>
          <p:cNvSpPr>
            <a:spLocks noGrp="1"/>
          </p:cNvSpPr>
          <p:nvPr>
            <p:ph type="body" idx="1"/>
          </p:nvPr>
        </p:nvSpPr>
        <p:spPr/>
        <p:txBody>
          <a:bodyPr/>
          <a:lstStyle/>
          <a:p>
            <a:pPr marL="171450" indent="-171450">
              <a:spcBef>
                <a:spcPts val="1800"/>
              </a:spcBef>
              <a:buFontTx/>
              <a:buChar char="-"/>
            </a:pPr>
            <a:r>
              <a:rPr lang="en-US" sz="1200" b="0" i="0">
                <a:effectLst/>
              </a:rPr>
              <a:t>Often antagonistic payor relationships.</a:t>
            </a:r>
          </a:p>
          <a:p>
            <a:pPr marL="171450" indent="-171450">
              <a:spcBef>
                <a:spcPts val="1800"/>
              </a:spcBef>
              <a:buFontTx/>
              <a:buChar char="-"/>
            </a:pPr>
            <a:endParaRPr lang="en-US" sz="1200" b="0" i="0">
              <a:effectLst/>
            </a:endParaRPr>
          </a:p>
          <a:p>
            <a:pPr marL="171450" indent="-171450">
              <a:spcBef>
                <a:spcPts val="1800"/>
              </a:spcBef>
              <a:buFontTx/>
              <a:buChar char="-"/>
            </a:pPr>
            <a:r>
              <a:rPr lang="en-US" sz="1200" b="0" i="0">
                <a:effectLst/>
              </a:rPr>
              <a:t>Only conversation was ever about money or administrative pain to get paid.</a:t>
            </a:r>
          </a:p>
          <a:p>
            <a:pPr marL="171450" indent="-171450">
              <a:spcBef>
                <a:spcPts val="1800"/>
              </a:spcBef>
              <a:buFontTx/>
              <a:buChar char="-"/>
            </a:pPr>
            <a:endParaRPr lang="en-US" sz="1200" b="0" i="0">
              <a:effectLst/>
            </a:endParaRPr>
          </a:p>
          <a:p>
            <a:pPr marL="171450" indent="-171450">
              <a:spcBef>
                <a:spcPts val="1800"/>
              </a:spcBef>
              <a:buFontTx/>
              <a:buChar char="-"/>
            </a:pPr>
            <a:r>
              <a:rPr lang="en-US" sz="1200"/>
              <a:t>Basically asking “Mother may I?” when time to fix issues/address rates. </a:t>
            </a:r>
          </a:p>
          <a:p>
            <a:pPr marL="171450" indent="-171450">
              <a:spcBef>
                <a:spcPts val="1800"/>
              </a:spcBef>
              <a:buFontTx/>
              <a:buChar char="-"/>
            </a:pPr>
            <a:endParaRPr lang="en-US" sz="1200" b="0" i="0">
              <a:effectLst/>
            </a:endParaRPr>
          </a:p>
          <a:p>
            <a:pPr>
              <a:spcBef>
                <a:spcPts val="1800"/>
              </a:spcBef>
            </a:pPr>
            <a:r>
              <a:rPr lang="en-US" sz="1200"/>
              <a:t>-  Managing patient burdens to continue providing care.</a:t>
            </a:r>
            <a:endParaRPr lang="en-US" sz="1200" b="0" i="0">
              <a:effectLst/>
            </a:endParaRPr>
          </a:p>
          <a:p>
            <a:endParaRPr lang="en-US"/>
          </a:p>
        </p:txBody>
      </p:sp>
      <p:sp>
        <p:nvSpPr>
          <p:cNvPr id="4" name="Slide Number Placeholder 3">
            <a:extLst>
              <a:ext uri="{FF2B5EF4-FFF2-40B4-BE49-F238E27FC236}">
                <a16:creationId xmlns:a16="http://schemas.microsoft.com/office/drawing/2014/main" id="{D8817FBA-410F-FD29-0240-2ECC30997A47}"/>
              </a:ext>
            </a:extLst>
          </p:cNvPr>
          <p:cNvSpPr>
            <a:spLocks noGrp="1"/>
          </p:cNvSpPr>
          <p:nvPr>
            <p:ph type="sldNum" sz="quarter" idx="5"/>
          </p:nvPr>
        </p:nvSpPr>
        <p:spPr/>
        <p:txBody>
          <a:bodyPr/>
          <a:lstStyle/>
          <a:p>
            <a:fld id="{C4F69FE8-5791-4588-B8F4-0682D05F30AD}" type="slidenum">
              <a:rPr lang="en-US" smtClean="0"/>
              <a:t>9</a:t>
            </a:fld>
            <a:endParaRPr lang="en-US"/>
          </a:p>
        </p:txBody>
      </p:sp>
    </p:spTree>
    <p:extLst>
      <p:ext uri="{BB962C8B-B14F-4D97-AF65-F5344CB8AC3E}">
        <p14:creationId xmlns:p14="http://schemas.microsoft.com/office/powerpoint/2010/main" val="6952919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069098"/>
            <a:ext cx="9144000" cy="1017134"/>
          </a:xfrm>
        </p:spPr>
        <p:txBody>
          <a:bodyPr anchor="b"/>
          <a:lstStyle>
            <a:lvl1pPr algn="ctr">
              <a:defRPr sz="6000">
                <a:solidFill>
                  <a:schemeClr val="accent1">
                    <a:lumMod val="75000"/>
                  </a:schemeClr>
                </a:solidFill>
              </a:defRPr>
            </a:lvl1pPr>
          </a:lstStyle>
          <a:p>
            <a:r>
              <a:rPr lang="en-US"/>
              <a:t>Presentation Title</a:t>
            </a:r>
          </a:p>
        </p:txBody>
      </p:sp>
      <p:sp>
        <p:nvSpPr>
          <p:cNvPr id="3" name="Subtitle 2"/>
          <p:cNvSpPr>
            <a:spLocks noGrp="1"/>
          </p:cNvSpPr>
          <p:nvPr>
            <p:ph type="subTitle" idx="1" hasCustomPrompt="1"/>
          </p:nvPr>
        </p:nvSpPr>
        <p:spPr>
          <a:xfrm>
            <a:off x="1524000" y="3178307"/>
            <a:ext cx="9144000" cy="1326668"/>
          </a:xfrm>
        </p:spPr>
        <p:txBody>
          <a:bodyPr/>
          <a:lstStyle>
            <a:lvl1pPr marL="0" indent="0" algn="ctr">
              <a:buNone/>
              <a:defRPr sz="24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Speaker Title</a:t>
            </a:r>
          </a:p>
        </p:txBody>
      </p:sp>
      <p:sp>
        <p:nvSpPr>
          <p:cNvPr id="7" name="Rectangle 6"/>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0" name="TextBox 9"/>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1" name="Picture 10"/>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2" name="Picture 11"/>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05015" y="6047624"/>
            <a:ext cx="311045" cy="311045"/>
          </a:xfrm>
          <a:prstGeom prst="rect">
            <a:avLst/>
          </a:prstGeom>
        </p:spPr>
      </p:pic>
      <p:pic>
        <p:nvPicPr>
          <p:cNvPr id="13" name="Picture 12"/>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97075" y="6048259"/>
            <a:ext cx="311045" cy="311045"/>
          </a:xfrm>
          <a:prstGeom prst="rect">
            <a:avLst/>
          </a:prstGeom>
        </p:spPr>
      </p:pic>
      <p:pic>
        <p:nvPicPr>
          <p:cNvPr id="14" name="Picture 13"/>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12955" y="6047624"/>
            <a:ext cx="311045" cy="311045"/>
          </a:xfrm>
          <a:prstGeom prst="rect">
            <a:avLst/>
          </a:prstGeom>
        </p:spPr>
      </p:pic>
    </p:spTree>
    <p:extLst>
      <p:ext uri="{BB962C8B-B14F-4D97-AF65-F5344CB8AC3E}">
        <p14:creationId xmlns:p14="http://schemas.microsoft.com/office/powerpoint/2010/main" val="3790218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C1EDA442-156E-4E7F-B13F-61A30A151DE2}"/>
              </a:ext>
            </a:extLst>
          </p:cNvPr>
          <p:cNvSpPr>
            <a:spLocks noGrp="1"/>
          </p:cNvSpPr>
          <p:nvPr>
            <p:ph type="pic" sz="quarter" idx="12" hasCustomPrompt="1"/>
          </p:nvPr>
        </p:nvSpPr>
        <p:spPr>
          <a:xfrm>
            <a:off x="4838700" y="1529828"/>
            <a:ext cx="2514600" cy="2325144"/>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sp>
        <p:nvSpPr>
          <p:cNvPr id="6" name="Picture Placeholder 6">
            <a:extLst>
              <a:ext uri="{FF2B5EF4-FFF2-40B4-BE49-F238E27FC236}">
                <a16:creationId xmlns:a16="http://schemas.microsoft.com/office/drawing/2014/main" id="{5DA2DB44-BC59-4C0D-B6BA-D0618B68915E}"/>
              </a:ext>
            </a:extLst>
          </p:cNvPr>
          <p:cNvSpPr>
            <a:spLocks noGrp="1"/>
          </p:cNvSpPr>
          <p:nvPr>
            <p:ph type="pic" sz="quarter" idx="13" hasCustomPrompt="1"/>
          </p:nvPr>
        </p:nvSpPr>
        <p:spPr>
          <a:xfrm>
            <a:off x="8115300" y="1529828"/>
            <a:ext cx="2514600" cy="2325144"/>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sp>
        <p:nvSpPr>
          <p:cNvPr id="7" name="Picture Placeholder 6">
            <a:extLst>
              <a:ext uri="{FF2B5EF4-FFF2-40B4-BE49-F238E27FC236}">
                <a16:creationId xmlns:a16="http://schemas.microsoft.com/office/drawing/2014/main" id="{4794320A-928B-49B7-B0F6-514D26658414}"/>
              </a:ext>
            </a:extLst>
          </p:cNvPr>
          <p:cNvSpPr>
            <a:spLocks noGrp="1"/>
          </p:cNvSpPr>
          <p:nvPr>
            <p:ph type="pic" sz="quarter" idx="14" hasCustomPrompt="1"/>
          </p:nvPr>
        </p:nvSpPr>
        <p:spPr>
          <a:xfrm>
            <a:off x="1562100" y="1529828"/>
            <a:ext cx="2514600" cy="2325144"/>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sp>
        <p:nvSpPr>
          <p:cNvPr id="11" name="Rectangle 10"/>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4" name="TextBox 13"/>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5" name="Picture 14"/>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6" name="Picture 15"/>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7" name="Picture 16"/>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8" name="Picture 17"/>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Tree>
    <p:extLst>
      <p:ext uri="{BB962C8B-B14F-4D97-AF65-F5344CB8AC3E}">
        <p14:creationId xmlns:p14="http://schemas.microsoft.com/office/powerpoint/2010/main" val="2498439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5DA2DB44-BC59-4C0D-B6BA-D0618B68915E}"/>
              </a:ext>
            </a:extLst>
          </p:cNvPr>
          <p:cNvSpPr>
            <a:spLocks noGrp="1"/>
          </p:cNvSpPr>
          <p:nvPr>
            <p:ph type="pic" sz="quarter" idx="13" hasCustomPrompt="1"/>
          </p:nvPr>
        </p:nvSpPr>
        <p:spPr>
          <a:xfrm>
            <a:off x="425450" y="481903"/>
            <a:ext cx="5483754" cy="5070595"/>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sp>
        <p:nvSpPr>
          <p:cNvPr id="11" name="Rectangle 10"/>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4" name="TextBox 13"/>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5" name="Picture 14"/>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6" name="Picture 15"/>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7" name="Picture 16"/>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8" name="Picture 17"/>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
        <p:nvSpPr>
          <p:cNvPr id="21" name="Title 1"/>
          <p:cNvSpPr>
            <a:spLocks noGrp="1"/>
          </p:cNvSpPr>
          <p:nvPr>
            <p:ph type="title" hasCustomPrompt="1"/>
          </p:nvPr>
        </p:nvSpPr>
        <p:spPr>
          <a:xfrm>
            <a:off x="6312966" y="481903"/>
            <a:ext cx="5396434" cy="1018552"/>
          </a:xfrm>
        </p:spPr>
        <p:txBody>
          <a:bodyPr/>
          <a:lstStyle>
            <a:lvl1pPr>
              <a:defRPr>
                <a:solidFill>
                  <a:schemeClr val="accent1">
                    <a:lumMod val="75000"/>
                  </a:schemeClr>
                </a:solidFill>
                <a:latin typeface="+mn-lt"/>
              </a:defRPr>
            </a:lvl1pPr>
          </a:lstStyle>
          <a:p>
            <a:r>
              <a:rPr lang="en-US"/>
              <a:t>Page Heading</a:t>
            </a:r>
          </a:p>
        </p:txBody>
      </p:sp>
      <p:sp>
        <p:nvSpPr>
          <p:cNvPr id="22" name="Content Placeholder 2"/>
          <p:cNvSpPr>
            <a:spLocks noGrp="1"/>
          </p:cNvSpPr>
          <p:nvPr>
            <p:ph idx="1"/>
          </p:nvPr>
        </p:nvSpPr>
        <p:spPr>
          <a:xfrm>
            <a:off x="6312966" y="1797913"/>
            <a:ext cx="5396434" cy="3754586"/>
          </a:xfrm>
        </p:spPr>
        <p:txBody>
          <a:bodyP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127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5DA2DB44-BC59-4C0D-B6BA-D0618B68915E}"/>
              </a:ext>
            </a:extLst>
          </p:cNvPr>
          <p:cNvSpPr>
            <a:spLocks noGrp="1"/>
          </p:cNvSpPr>
          <p:nvPr>
            <p:ph type="pic" sz="quarter" idx="13" hasCustomPrompt="1"/>
          </p:nvPr>
        </p:nvSpPr>
        <p:spPr>
          <a:xfrm>
            <a:off x="6269306" y="481903"/>
            <a:ext cx="5483754" cy="5070595"/>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sp>
        <p:nvSpPr>
          <p:cNvPr id="11" name="Rectangle 10"/>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4" name="TextBox 13"/>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5" name="Picture 14"/>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6" name="Picture 15"/>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7" name="Picture 16"/>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8" name="Picture 17"/>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
        <p:nvSpPr>
          <p:cNvPr id="21" name="Title 1"/>
          <p:cNvSpPr>
            <a:spLocks noGrp="1"/>
          </p:cNvSpPr>
          <p:nvPr>
            <p:ph type="title" hasCustomPrompt="1"/>
          </p:nvPr>
        </p:nvSpPr>
        <p:spPr>
          <a:xfrm>
            <a:off x="414661" y="481903"/>
            <a:ext cx="5396434" cy="1018552"/>
          </a:xfrm>
        </p:spPr>
        <p:txBody>
          <a:bodyPr/>
          <a:lstStyle>
            <a:lvl1pPr>
              <a:defRPr>
                <a:solidFill>
                  <a:schemeClr val="accent1">
                    <a:lumMod val="75000"/>
                  </a:schemeClr>
                </a:solidFill>
                <a:latin typeface="+mn-lt"/>
              </a:defRPr>
            </a:lvl1pPr>
          </a:lstStyle>
          <a:p>
            <a:r>
              <a:rPr lang="en-US"/>
              <a:t>Page Heading</a:t>
            </a:r>
          </a:p>
        </p:txBody>
      </p:sp>
      <p:sp>
        <p:nvSpPr>
          <p:cNvPr id="22" name="Content Placeholder 2"/>
          <p:cNvSpPr>
            <a:spLocks noGrp="1"/>
          </p:cNvSpPr>
          <p:nvPr>
            <p:ph idx="1"/>
          </p:nvPr>
        </p:nvSpPr>
        <p:spPr>
          <a:xfrm>
            <a:off x="414661" y="1797913"/>
            <a:ext cx="5396434" cy="3754586"/>
          </a:xfrm>
        </p:spPr>
        <p:txBody>
          <a:bodyP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6023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5DA2DB44-BC59-4C0D-B6BA-D0618B68915E}"/>
              </a:ext>
            </a:extLst>
          </p:cNvPr>
          <p:cNvSpPr>
            <a:spLocks noGrp="1"/>
          </p:cNvSpPr>
          <p:nvPr>
            <p:ph type="pic" sz="quarter" idx="13" hasCustomPrompt="1"/>
          </p:nvPr>
        </p:nvSpPr>
        <p:spPr>
          <a:xfrm>
            <a:off x="6932103" y="1673630"/>
            <a:ext cx="4084319" cy="2313940"/>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pic>
        <p:nvPicPr>
          <p:cNvPr id="20" name="Picture 19">
            <a:extLst>
              <a:ext uri="{FF2B5EF4-FFF2-40B4-BE49-F238E27FC236}">
                <a16:creationId xmlns:a16="http://schemas.microsoft.com/office/drawing/2014/main" id="{D84D11FC-9EA1-4EA8-A49E-0279A98E3E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77407" y="1500455"/>
            <a:ext cx="4393712" cy="3517392"/>
          </a:xfrm>
          <a:prstGeom prst="rect">
            <a:avLst/>
          </a:prstGeom>
        </p:spPr>
      </p:pic>
      <p:sp>
        <p:nvSpPr>
          <p:cNvPr id="11" name="Rectangle 10"/>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4" name="TextBox 13"/>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5" name="Picture 14"/>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6" name="Picture 15"/>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7" name="Picture 16"/>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8" name="Picture 17"/>
          <p:cNvPicPr/>
          <p:nvPr userDrawn="1"/>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
        <p:nvSpPr>
          <p:cNvPr id="21" name="Title 1"/>
          <p:cNvSpPr>
            <a:spLocks noGrp="1"/>
          </p:cNvSpPr>
          <p:nvPr>
            <p:ph type="title" hasCustomPrompt="1"/>
          </p:nvPr>
        </p:nvSpPr>
        <p:spPr>
          <a:xfrm>
            <a:off x="414661" y="481903"/>
            <a:ext cx="5396434" cy="1018552"/>
          </a:xfrm>
        </p:spPr>
        <p:txBody>
          <a:bodyPr/>
          <a:lstStyle>
            <a:lvl1pPr>
              <a:defRPr>
                <a:solidFill>
                  <a:schemeClr val="accent1">
                    <a:lumMod val="75000"/>
                  </a:schemeClr>
                </a:solidFill>
                <a:latin typeface="+mn-lt"/>
              </a:defRPr>
            </a:lvl1pPr>
          </a:lstStyle>
          <a:p>
            <a:r>
              <a:rPr lang="en-US"/>
              <a:t>Page Heading</a:t>
            </a:r>
          </a:p>
        </p:txBody>
      </p:sp>
      <p:sp>
        <p:nvSpPr>
          <p:cNvPr id="22" name="Content Placeholder 2"/>
          <p:cNvSpPr>
            <a:spLocks noGrp="1"/>
          </p:cNvSpPr>
          <p:nvPr>
            <p:ph idx="1"/>
          </p:nvPr>
        </p:nvSpPr>
        <p:spPr>
          <a:xfrm>
            <a:off x="414661" y="1797913"/>
            <a:ext cx="5396434" cy="3754586"/>
          </a:xfrm>
        </p:spPr>
        <p:txBody>
          <a:bodyP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2237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914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5E6ACAB-C341-4F22-B4CC-C99801714F1D}"/>
              </a:ext>
            </a:extLst>
          </p:cNvPr>
          <p:cNvSpPr/>
          <p:nvPr userDrawn="1"/>
        </p:nvSpPr>
        <p:spPr>
          <a:xfrm>
            <a:off x="0" y="-22783"/>
            <a:ext cx="12192000" cy="548378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524000" y="2069098"/>
            <a:ext cx="9144000" cy="1017134"/>
          </a:xfrm>
        </p:spPr>
        <p:txBody>
          <a:bodyPr anchor="b"/>
          <a:lstStyle>
            <a:lvl1pPr algn="ctr">
              <a:defRPr sz="6000">
                <a:solidFill>
                  <a:schemeClr val="bg1"/>
                </a:solidFill>
              </a:defRPr>
            </a:lvl1pPr>
          </a:lstStyle>
          <a:p>
            <a:r>
              <a:rPr lang="en-US"/>
              <a:t>Presentation Title</a:t>
            </a:r>
          </a:p>
        </p:txBody>
      </p:sp>
      <p:sp>
        <p:nvSpPr>
          <p:cNvPr id="3" name="Subtitle 2"/>
          <p:cNvSpPr>
            <a:spLocks noGrp="1"/>
          </p:cNvSpPr>
          <p:nvPr>
            <p:ph type="subTitle" idx="1" hasCustomPrompt="1"/>
          </p:nvPr>
        </p:nvSpPr>
        <p:spPr>
          <a:xfrm>
            <a:off x="1524000" y="3178307"/>
            <a:ext cx="9144000" cy="1326668"/>
          </a:xfrm>
        </p:spPr>
        <p:txBody>
          <a:bodyPr/>
          <a:lstStyle>
            <a:lvl1pPr marL="0" indent="0" algn="ctr">
              <a:buNone/>
              <a:defRPr sz="2400" baseline="0">
                <a:solidFill>
                  <a:schemeClr val="bg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Speaker Title</a:t>
            </a:r>
          </a:p>
        </p:txBody>
      </p:sp>
      <p:sp>
        <p:nvSpPr>
          <p:cNvPr id="7" name="Rectangle 6"/>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0" name="TextBox 9"/>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1" name="Picture 10"/>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2" name="Picture 11"/>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3" name="Picture 12"/>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4" name="Picture 13"/>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Tree>
    <p:extLst>
      <p:ext uri="{BB962C8B-B14F-4D97-AF65-F5344CB8AC3E}">
        <p14:creationId xmlns:p14="http://schemas.microsoft.com/office/powerpoint/2010/main" val="41041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5" name="Picture Placeholder 6">
            <a:extLst>
              <a:ext uri="{FF2B5EF4-FFF2-40B4-BE49-F238E27FC236}">
                <a16:creationId xmlns:a16="http://schemas.microsoft.com/office/drawing/2014/main" id="{085CADB1-C9FF-48EF-BF24-959E292AA098}"/>
              </a:ext>
            </a:extLst>
          </p:cNvPr>
          <p:cNvSpPr>
            <a:spLocks noGrp="1"/>
          </p:cNvSpPr>
          <p:nvPr>
            <p:ph type="pic" sz="quarter" idx="11" hasCustomPrompt="1"/>
          </p:nvPr>
        </p:nvSpPr>
        <p:spPr>
          <a:xfrm>
            <a:off x="0" y="0"/>
            <a:ext cx="12192000" cy="5545660"/>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sp>
        <p:nvSpPr>
          <p:cNvPr id="7" name="Rectangle 6"/>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0" name="TextBox 9"/>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1" name="Picture 10"/>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2" name="Picture 11"/>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3" name="Picture 12"/>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4" name="Picture 13"/>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
        <p:nvSpPr>
          <p:cNvPr id="2" name="Title 1"/>
          <p:cNvSpPr>
            <a:spLocks noGrp="1"/>
          </p:cNvSpPr>
          <p:nvPr>
            <p:ph type="ctrTitle" hasCustomPrompt="1"/>
          </p:nvPr>
        </p:nvSpPr>
        <p:spPr>
          <a:xfrm>
            <a:off x="1524000" y="1959439"/>
            <a:ext cx="9144000" cy="1017134"/>
          </a:xfrm>
        </p:spPr>
        <p:txBody>
          <a:bodyPr anchor="b"/>
          <a:lstStyle>
            <a:lvl1pPr algn="ctr">
              <a:defRPr sz="6000">
                <a:solidFill>
                  <a:schemeClr val="bg1"/>
                </a:solidFill>
              </a:defRPr>
            </a:lvl1pPr>
          </a:lstStyle>
          <a:p>
            <a:r>
              <a:rPr lang="en-US"/>
              <a:t>Presentation Title</a:t>
            </a:r>
          </a:p>
        </p:txBody>
      </p:sp>
      <p:sp>
        <p:nvSpPr>
          <p:cNvPr id="3" name="Subtitle 2"/>
          <p:cNvSpPr>
            <a:spLocks noGrp="1"/>
          </p:cNvSpPr>
          <p:nvPr>
            <p:ph type="subTitle" idx="1" hasCustomPrompt="1"/>
          </p:nvPr>
        </p:nvSpPr>
        <p:spPr>
          <a:xfrm>
            <a:off x="1524000" y="3068648"/>
            <a:ext cx="9144000" cy="1326668"/>
          </a:xfrm>
        </p:spPr>
        <p:txBody>
          <a:bodyPr/>
          <a:lstStyle>
            <a:lvl1pPr marL="0" indent="0" algn="ctr">
              <a:buNone/>
              <a:defRPr sz="2400" baseline="0">
                <a:solidFill>
                  <a:schemeClr val="bg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Speaker Title</a:t>
            </a:r>
          </a:p>
        </p:txBody>
      </p:sp>
    </p:spTree>
    <p:extLst>
      <p:ext uri="{BB962C8B-B14F-4D97-AF65-F5344CB8AC3E}">
        <p14:creationId xmlns:p14="http://schemas.microsoft.com/office/powerpoint/2010/main" val="1063567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950037"/>
            <a:ext cx="9144000" cy="1017134"/>
          </a:xfrm>
        </p:spPr>
        <p:txBody>
          <a:bodyPr anchor="b"/>
          <a:lstStyle>
            <a:lvl1pPr algn="ctr">
              <a:defRPr sz="6000">
                <a:solidFill>
                  <a:schemeClr val="accent1">
                    <a:lumMod val="75000"/>
                  </a:schemeClr>
                </a:solidFill>
              </a:defRPr>
            </a:lvl1pPr>
          </a:lstStyle>
          <a:p>
            <a:r>
              <a:rPr lang="en-US"/>
              <a:t>Presentation Title</a:t>
            </a:r>
          </a:p>
        </p:txBody>
      </p:sp>
      <p:sp>
        <p:nvSpPr>
          <p:cNvPr id="3" name="Subtitle 2"/>
          <p:cNvSpPr>
            <a:spLocks noGrp="1"/>
          </p:cNvSpPr>
          <p:nvPr>
            <p:ph type="subTitle" idx="1" hasCustomPrompt="1"/>
          </p:nvPr>
        </p:nvSpPr>
        <p:spPr>
          <a:xfrm>
            <a:off x="1524000" y="4059246"/>
            <a:ext cx="9144000" cy="1326668"/>
          </a:xfrm>
        </p:spPr>
        <p:txBody>
          <a:bodyPr/>
          <a:lstStyle>
            <a:lvl1pPr marL="0" indent="0" algn="ctr">
              <a:buNone/>
              <a:defRPr sz="24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Speaker Title</a:t>
            </a:r>
          </a:p>
        </p:txBody>
      </p:sp>
      <p:sp>
        <p:nvSpPr>
          <p:cNvPr id="7" name="Rectangle 6"/>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0" name="TextBox 9"/>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1" name="Picture 10"/>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2" name="Picture 11"/>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3" name="Picture 12"/>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4" name="Picture 13"/>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
        <p:nvSpPr>
          <p:cNvPr id="15" name="Picture Placeholder 6">
            <a:extLst>
              <a:ext uri="{FF2B5EF4-FFF2-40B4-BE49-F238E27FC236}">
                <a16:creationId xmlns:a16="http://schemas.microsoft.com/office/drawing/2014/main" id="{085CADB1-C9FF-48EF-BF24-959E292AA098}"/>
              </a:ext>
            </a:extLst>
          </p:cNvPr>
          <p:cNvSpPr>
            <a:spLocks noGrp="1"/>
          </p:cNvSpPr>
          <p:nvPr>
            <p:ph type="pic" sz="quarter" idx="11" hasCustomPrompt="1"/>
          </p:nvPr>
        </p:nvSpPr>
        <p:spPr>
          <a:xfrm>
            <a:off x="0" y="0"/>
            <a:ext cx="12192000" cy="2492829"/>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spTree>
    <p:extLst>
      <p:ext uri="{BB962C8B-B14F-4D97-AF65-F5344CB8AC3E}">
        <p14:creationId xmlns:p14="http://schemas.microsoft.com/office/powerpoint/2010/main" val="2742797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5" name="Picture Placeholder 6">
            <a:extLst>
              <a:ext uri="{FF2B5EF4-FFF2-40B4-BE49-F238E27FC236}">
                <a16:creationId xmlns:a16="http://schemas.microsoft.com/office/drawing/2014/main" id="{085CADB1-C9FF-48EF-BF24-959E292AA098}"/>
              </a:ext>
            </a:extLst>
          </p:cNvPr>
          <p:cNvSpPr>
            <a:spLocks noGrp="1"/>
          </p:cNvSpPr>
          <p:nvPr>
            <p:ph type="pic" sz="quarter" idx="11" hasCustomPrompt="1"/>
          </p:nvPr>
        </p:nvSpPr>
        <p:spPr>
          <a:xfrm>
            <a:off x="0" y="0"/>
            <a:ext cx="6106886" cy="5849957"/>
          </a:xfrm>
          <a:pattFill prst="lgGrid">
            <a:fgClr>
              <a:schemeClr val="accent1"/>
            </a:fgClr>
            <a:bgClr>
              <a:schemeClr val="bg1"/>
            </a:bgClr>
          </a:pattFill>
        </p:spPr>
        <p:txBody>
          <a:bodyPr anchor="ctr">
            <a:normAutofit/>
          </a:bodyPr>
          <a:lstStyle>
            <a:lvl1pPr marL="0" indent="0" algn="ctr">
              <a:buNone/>
              <a:defRPr sz="1800"/>
            </a:lvl1pPr>
          </a:lstStyle>
          <a:p>
            <a:r>
              <a:rPr lang="en-US"/>
              <a:t>Drag and drop your picture here</a:t>
            </a:r>
          </a:p>
        </p:txBody>
      </p:sp>
      <p:sp>
        <p:nvSpPr>
          <p:cNvPr id="2" name="Title 1"/>
          <p:cNvSpPr>
            <a:spLocks noGrp="1"/>
          </p:cNvSpPr>
          <p:nvPr>
            <p:ph type="ctrTitle" hasCustomPrompt="1"/>
          </p:nvPr>
        </p:nvSpPr>
        <p:spPr>
          <a:xfrm>
            <a:off x="6455229" y="1315839"/>
            <a:ext cx="5366658" cy="1746453"/>
          </a:xfrm>
        </p:spPr>
        <p:txBody>
          <a:bodyPr anchor="b"/>
          <a:lstStyle>
            <a:lvl1pPr algn="ctr">
              <a:defRPr sz="6000">
                <a:solidFill>
                  <a:schemeClr val="accent1">
                    <a:lumMod val="75000"/>
                  </a:schemeClr>
                </a:solidFill>
              </a:defRPr>
            </a:lvl1pPr>
          </a:lstStyle>
          <a:p>
            <a:r>
              <a:rPr lang="en-US"/>
              <a:t>Presentation Title</a:t>
            </a:r>
          </a:p>
        </p:txBody>
      </p:sp>
      <p:sp>
        <p:nvSpPr>
          <p:cNvPr id="3" name="Subtitle 2"/>
          <p:cNvSpPr>
            <a:spLocks noGrp="1"/>
          </p:cNvSpPr>
          <p:nvPr>
            <p:ph type="subTitle" idx="1" hasCustomPrompt="1"/>
          </p:nvPr>
        </p:nvSpPr>
        <p:spPr>
          <a:xfrm>
            <a:off x="6455228" y="3391507"/>
            <a:ext cx="5366659" cy="656380"/>
          </a:xfrm>
        </p:spPr>
        <p:txBody>
          <a:bodyPr/>
          <a:lstStyle>
            <a:lvl1pPr marL="0" indent="0" algn="ctr">
              <a:buNone/>
              <a:defRPr sz="24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Speaker Name, Speaker Title</a:t>
            </a:r>
          </a:p>
        </p:txBody>
      </p:sp>
      <p:sp>
        <p:nvSpPr>
          <p:cNvPr id="7" name="Rectangle 6"/>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0" name="TextBox 9"/>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1" name="Picture 10"/>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2" name="Picture 11"/>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3" name="Picture 12"/>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4" name="Picture 13"/>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Tree>
    <p:extLst>
      <p:ext uri="{BB962C8B-B14F-4D97-AF65-F5344CB8AC3E}">
        <p14:creationId xmlns:p14="http://schemas.microsoft.com/office/powerpoint/2010/main" val="4033832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lumMod val="75000"/>
                  </a:schemeClr>
                </a:solidFill>
                <a:latin typeface="+mn-lt"/>
              </a:defRPr>
            </a:lvl1pPr>
          </a:lstStyle>
          <a:p>
            <a:r>
              <a:rPr lang="en-US"/>
              <a:t>Page Heading</a:t>
            </a:r>
          </a:p>
        </p:txBody>
      </p:sp>
      <p:sp>
        <p:nvSpPr>
          <p:cNvPr id="3" name="Content Placeholder 2"/>
          <p:cNvSpPr>
            <a:spLocks noGrp="1"/>
          </p:cNvSpPr>
          <p:nvPr>
            <p:ph idx="1"/>
          </p:nvPr>
        </p:nvSpPr>
        <p:spPr/>
        <p:txBody>
          <a:bodyP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2" name="TextBox 11"/>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3" name="Picture 12"/>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4" name="Picture 13"/>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5" name="Picture 14"/>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6" name="Picture 15"/>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Tree>
    <p:extLst>
      <p:ext uri="{BB962C8B-B14F-4D97-AF65-F5344CB8AC3E}">
        <p14:creationId xmlns:p14="http://schemas.microsoft.com/office/powerpoint/2010/main" val="332311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5E6ACAB-C341-4F22-B4CC-C99801714F1D}"/>
              </a:ext>
            </a:extLst>
          </p:cNvPr>
          <p:cNvSpPr/>
          <p:nvPr userDrawn="1"/>
        </p:nvSpPr>
        <p:spPr>
          <a:xfrm>
            <a:off x="0" y="-22783"/>
            <a:ext cx="12192000" cy="548378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solidFill>
                  <a:schemeClr val="bg1"/>
                </a:solidFill>
                <a:latin typeface="+mn-lt"/>
              </a:defRPr>
            </a:lvl1pPr>
          </a:lstStyle>
          <a:p>
            <a:r>
              <a:rPr lang="en-US"/>
              <a:t>Page Heading</a:t>
            </a:r>
          </a:p>
        </p:txBody>
      </p:sp>
      <p:sp>
        <p:nvSpPr>
          <p:cNvPr id="3" name="Content Placeholder 2"/>
          <p:cNvSpPr>
            <a:spLocks noGrp="1"/>
          </p:cNvSpPr>
          <p:nvPr>
            <p:ph idx="1"/>
          </p:nvPr>
        </p:nvSpPr>
        <p:spPr/>
        <p:txBody>
          <a:bodyPr/>
          <a:lstStyle>
            <a:lvl1pPr>
              <a:buClr>
                <a:schemeClr val="bg2"/>
              </a:buClr>
              <a:defRPr>
                <a:solidFill>
                  <a:schemeClr val="bg1"/>
                </a:solidFill>
              </a:defRPr>
            </a:lvl1pPr>
            <a:lvl2pPr>
              <a:buClr>
                <a:schemeClr val="bg2"/>
              </a:buClr>
              <a:defRPr>
                <a:solidFill>
                  <a:schemeClr val="bg1"/>
                </a:solidFill>
              </a:defRPr>
            </a:lvl2pPr>
            <a:lvl3pPr>
              <a:buClr>
                <a:schemeClr val="bg2"/>
              </a:buClr>
              <a:defRPr>
                <a:solidFill>
                  <a:schemeClr val="bg1"/>
                </a:solidFill>
              </a:defRPr>
            </a:lvl3pPr>
            <a:lvl4pPr>
              <a:buClr>
                <a:schemeClr val="bg2"/>
              </a:buClr>
              <a:defRPr>
                <a:solidFill>
                  <a:schemeClr val="bg1"/>
                </a:solidFill>
              </a:defRPr>
            </a:lvl4pPr>
            <a:lvl5pPr>
              <a:buClr>
                <a:schemeClr val="bg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2" name="TextBox 11"/>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3" name="Picture 12"/>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4" name="Picture 13"/>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5" name="Picture 14"/>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6" name="Picture 15"/>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Tree>
    <p:extLst>
      <p:ext uri="{BB962C8B-B14F-4D97-AF65-F5344CB8AC3E}">
        <p14:creationId xmlns:p14="http://schemas.microsoft.com/office/powerpoint/2010/main" val="3180684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11" name="TextBox 10"/>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2" name="Picture 11"/>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3" name="Picture 12"/>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4" name="Picture 13"/>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5" name="Picture 14"/>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Tree>
    <p:extLst>
      <p:ext uri="{BB962C8B-B14F-4D97-AF65-F5344CB8AC3E}">
        <p14:creationId xmlns:p14="http://schemas.microsoft.com/office/powerpoint/2010/main" val="2256612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latin typeface="+mn-lt"/>
              </a:defRPr>
            </a:lvl1pPr>
          </a:lstStyle>
          <a:p>
            <a:r>
              <a:rPr lang="en-US"/>
              <a:t>Click to edit Master title style</a:t>
            </a:r>
          </a:p>
        </p:txBody>
      </p:sp>
      <p:sp>
        <p:nvSpPr>
          <p:cNvPr id="6" name="Rectangle 5"/>
          <p:cNvSpPr/>
          <p:nvPr userDrawn="1"/>
        </p:nvSpPr>
        <p:spPr>
          <a:xfrm>
            <a:off x="0" y="5849957"/>
            <a:ext cx="12192000" cy="67202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9397389" y="5552499"/>
            <a:ext cx="2093206" cy="1222873"/>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85029" y="5712245"/>
            <a:ext cx="1784028" cy="947450"/>
          </a:xfrm>
          <a:prstGeom prst="rect">
            <a:avLst/>
          </a:prstGeom>
        </p:spPr>
      </p:pic>
      <p:sp>
        <p:nvSpPr>
          <p:cNvPr id="9" name="TextBox 8"/>
          <p:cNvSpPr txBox="1"/>
          <p:nvPr userDrawn="1"/>
        </p:nvSpPr>
        <p:spPr>
          <a:xfrm>
            <a:off x="2020991" y="6047624"/>
            <a:ext cx="2573039" cy="307777"/>
          </a:xfrm>
          <a:prstGeom prst="rect">
            <a:avLst/>
          </a:prstGeom>
          <a:noFill/>
        </p:spPr>
        <p:txBody>
          <a:bodyPr wrap="square" rtlCol="0">
            <a:spAutoFit/>
          </a:bodyPr>
          <a:lstStyle/>
          <a:p>
            <a:r>
              <a:rPr lang="en-US" sz="1400">
                <a:solidFill>
                  <a:schemeClr val="bg1"/>
                </a:solidFill>
              </a:rPr>
              <a:t>shpllc.com | 912-691-5711 </a:t>
            </a:r>
          </a:p>
        </p:txBody>
      </p:sp>
      <p:pic>
        <p:nvPicPr>
          <p:cNvPr id="10" name="Picture 9"/>
          <p:cNvPicPr/>
          <p:nvPr userDrawn="1"/>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09777" y="6047624"/>
            <a:ext cx="311045" cy="311045"/>
          </a:xfrm>
          <a:prstGeom prst="rect">
            <a:avLst/>
          </a:prstGeom>
        </p:spPr>
      </p:pic>
      <p:pic>
        <p:nvPicPr>
          <p:cNvPr id="11" name="Picture 10"/>
          <p:cNvPicPr/>
          <p:nvPr userDrawn="1"/>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790623" y="6047624"/>
            <a:ext cx="311045" cy="311045"/>
          </a:xfrm>
          <a:prstGeom prst="rect">
            <a:avLst/>
          </a:prstGeom>
        </p:spPr>
      </p:pic>
      <p:pic>
        <p:nvPicPr>
          <p:cNvPr id="12" name="Picture 11"/>
          <p:cNvPicPr/>
          <p:nvPr userDrawn="1"/>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683" y="6048259"/>
            <a:ext cx="311045" cy="311045"/>
          </a:xfrm>
          <a:prstGeom prst="rect">
            <a:avLst/>
          </a:prstGeom>
        </p:spPr>
      </p:pic>
      <p:pic>
        <p:nvPicPr>
          <p:cNvPr id="13" name="Picture 12"/>
          <p:cNvPicPr/>
          <p:nvPr userDrawn="1"/>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198563" y="6047624"/>
            <a:ext cx="311045" cy="311045"/>
          </a:xfrm>
          <a:prstGeom prst="rect">
            <a:avLst/>
          </a:prstGeom>
        </p:spPr>
      </p:pic>
    </p:spTree>
    <p:extLst>
      <p:ext uri="{BB962C8B-B14F-4D97-AF65-F5344CB8AC3E}">
        <p14:creationId xmlns:p14="http://schemas.microsoft.com/office/powerpoint/2010/main" val="233427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11E55E-8F58-4779-A2BA-2C3674DF3649}" type="datetimeFigureOut">
              <a:rPr lang="en-US" smtClean="0"/>
              <a:t>8/20/2026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AB898-7ABB-41FD-8433-8D2218E0D659}" type="slidenum">
              <a:rPr lang="en-US" smtClean="0"/>
              <a:t>‹#›</a:t>
            </a:fld>
            <a:endParaRPr lang="en-US"/>
          </a:p>
        </p:txBody>
      </p:sp>
    </p:spTree>
    <p:extLst>
      <p:ext uri="{BB962C8B-B14F-4D97-AF65-F5344CB8AC3E}">
        <p14:creationId xmlns:p14="http://schemas.microsoft.com/office/powerpoint/2010/main" val="1333308063"/>
      </p:ext>
    </p:extLst>
  </p:cSld>
  <p:clrMap bg1="lt1" tx1="dk1" bg2="lt2" tx2="dk2" accent1="accent1" accent2="accent2" accent3="accent3" accent4="accent4" accent5="accent5" accent6="accent6" hlink="hlink" folHlink="folHlink"/>
  <p:sldLayoutIdLst>
    <p:sldLayoutId id="2147483674" r:id="rId1"/>
    <p:sldLayoutId id="2147483681" r:id="rId2"/>
    <p:sldLayoutId id="2147483683" r:id="rId3"/>
    <p:sldLayoutId id="2147483661" r:id="rId4"/>
    <p:sldLayoutId id="2147483673" r:id="rId5"/>
    <p:sldLayoutId id="2147483662" r:id="rId6"/>
    <p:sldLayoutId id="2147483682" r:id="rId7"/>
    <p:sldLayoutId id="2147483664" r:id="rId8"/>
    <p:sldLayoutId id="2147483666" r:id="rId9"/>
    <p:sldLayoutId id="2147483667" r:id="rId10"/>
    <p:sldLayoutId id="2147483676" r:id="rId11"/>
    <p:sldLayoutId id="2147483677" r:id="rId12"/>
    <p:sldLayoutId id="2147483679" r:id="rId13"/>
    <p:sldLayoutId id="214748368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hyperlink" Target="https://www.fullstack.com.au/expense-reimbursement/" TargetMode="External"/><Relationship Id="rId3" Type="http://schemas.openxmlformats.org/officeDocument/2006/relationships/hyperlink" Target="https://www.commonwealthfund.org/publications/maps-and-interactives/2022/feb/map-no-surprises-act" TargetMode="External"/><Relationship Id="rId7" Type="http://schemas.openxmlformats.org/officeDocument/2006/relationships/hyperlink" Target="https://towardsdatascience.com/a-practical-guide-for-data-analysis-with-pandas-e24e467195a9" TargetMode="External"/><Relationship Id="rId2" Type="http://schemas.openxmlformats.org/officeDocument/2006/relationships/hyperlink" Target="https://practolytics.com/blog/no-surprises-act-how-it-affects-you-as-a-practice/" TargetMode="External"/><Relationship Id="rId1" Type="http://schemas.openxmlformats.org/officeDocument/2006/relationships/slideLayout" Target="../slideLayouts/slideLayout6.xml"/><Relationship Id="rId6" Type="http://schemas.openxmlformats.org/officeDocument/2006/relationships/hyperlink" Target="https://www.dreamstime.com/illustration/medical-cartoon.html" TargetMode="External"/><Relationship Id="rId5" Type="http://schemas.openxmlformats.org/officeDocument/2006/relationships/hyperlink" Target="https://en.m.wikipedia.org/wiki/File:Cog-scripted-svg-blue.svg" TargetMode="External"/><Relationship Id="rId4" Type="http://schemas.openxmlformats.org/officeDocument/2006/relationships/hyperlink" Target="https://umhca.org/NoSurprisesAct202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4420" y="2091301"/>
            <a:ext cx="10546450" cy="1017134"/>
          </a:xfrm>
        </p:spPr>
        <p:txBody>
          <a:bodyPr>
            <a:normAutofit fontScale="90000"/>
          </a:bodyPr>
          <a:lstStyle/>
          <a:p>
            <a:r>
              <a:rPr lang="en-US" dirty="0"/>
              <a:t>Effective Managed Care Strategy </a:t>
            </a:r>
            <a:br>
              <a:rPr lang="en-US" dirty="0"/>
            </a:br>
            <a:r>
              <a:rPr lang="en-US" dirty="0"/>
              <a:t>in a Volatile World</a:t>
            </a:r>
            <a:endParaRPr lang="en-US" b="1" dirty="0"/>
          </a:p>
        </p:txBody>
      </p:sp>
      <p:sp>
        <p:nvSpPr>
          <p:cNvPr id="3" name="Subtitle 2"/>
          <p:cNvSpPr>
            <a:spLocks noGrp="1"/>
          </p:cNvSpPr>
          <p:nvPr>
            <p:ph type="subTitle" idx="1"/>
          </p:nvPr>
        </p:nvSpPr>
        <p:spPr>
          <a:xfrm>
            <a:off x="1524000" y="3108435"/>
            <a:ext cx="9144000" cy="1326668"/>
          </a:xfrm>
        </p:spPr>
        <p:txBody>
          <a:bodyPr vert="horz" lIns="91440" tIns="45720" rIns="91440" bIns="45720" rtlCol="0" anchor="t">
            <a:normAutofit/>
          </a:bodyPr>
          <a:lstStyle/>
          <a:p>
            <a:r>
              <a:rPr lang="en-US" b="1" dirty="0">
                <a:ea typeface="Calibri Light" panose="020F0302020204030204"/>
                <a:cs typeface="Calibri Light" panose="020F0302020204030204"/>
              </a:rPr>
              <a:t>Kelly Mooney, VP of Contracting and Client Service</a:t>
            </a:r>
          </a:p>
          <a:p>
            <a:r>
              <a:rPr lang="en-US" b="1" dirty="0"/>
              <a:t>Mike Scribner, Partner</a:t>
            </a:r>
          </a:p>
        </p:txBody>
      </p:sp>
    </p:spTree>
    <p:extLst>
      <p:ext uri="{BB962C8B-B14F-4D97-AF65-F5344CB8AC3E}">
        <p14:creationId xmlns:p14="http://schemas.microsoft.com/office/powerpoint/2010/main" val="4248333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8DA9F-18CF-B21B-0BF7-DB91497917C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8127797-7486-A243-CFBD-6D6A834C6A96}"/>
              </a:ext>
            </a:extLst>
          </p:cNvPr>
          <p:cNvSpPr>
            <a:spLocks noGrp="1"/>
          </p:cNvSpPr>
          <p:nvPr>
            <p:ph type="title"/>
          </p:nvPr>
        </p:nvSpPr>
        <p:spPr>
          <a:xfrm>
            <a:off x="203880" y="126303"/>
            <a:ext cx="10311251" cy="1018552"/>
          </a:xfrm>
        </p:spPr>
        <p:txBody>
          <a:bodyPr>
            <a:normAutofit/>
          </a:bodyPr>
          <a:lstStyle/>
          <a:p>
            <a:r>
              <a:rPr lang="en-US" sz="2800" b="1" dirty="0">
                <a:effectLst/>
                <a:latin typeface="+mj-lt"/>
                <a:cs typeface="PMingLiU" panose="02020500000000000000" pitchFamily="18" charset="-120"/>
              </a:rPr>
              <a:t>Payers are Back to </a:t>
            </a:r>
            <a:r>
              <a:rPr lang="en-US" sz="2800" b="1" dirty="0">
                <a:latin typeface="+mj-lt"/>
                <a:cs typeface="PMingLiU" panose="02020500000000000000" pitchFamily="18" charset="-120"/>
              </a:rPr>
              <a:t>U</a:t>
            </a:r>
            <a:r>
              <a:rPr lang="en-US" sz="2800" b="1" dirty="0">
                <a:effectLst/>
                <a:latin typeface="+mj-lt"/>
                <a:cs typeface="PMingLiU" panose="02020500000000000000" pitchFamily="18" charset="-120"/>
              </a:rPr>
              <a:t>sing </a:t>
            </a:r>
            <a:r>
              <a:rPr lang="en-US" sz="2800" b="1" dirty="0">
                <a:latin typeface="+mj-lt"/>
                <a:cs typeface="PMingLiU" panose="02020500000000000000" pitchFamily="18" charset="-120"/>
              </a:rPr>
              <a:t>N</a:t>
            </a:r>
            <a:r>
              <a:rPr lang="en-US" sz="2800" b="1" dirty="0">
                <a:effectLst/>
                <a:latin typeface="+mj-lt"/>
                <a:cs typeface="PMingLiU" panose="02020500000000000000" pitchFamily="18" charset="-120"/>
              </a:rPr>
              <a:t>etwork </a:t>
            </a:r>
            <a:r>
              <a:rPr lang="en-US" sz="2800" b="1" dirty="0">
                <a:latin typeface="+mj-lt"/>
                <a:cs typeface="PMingLiU" panose="02020500000000000000" pitchFamily="18" charset="-120"/>
              </a:rPr>
              <a:t>D</a:t>
            </a:r>
            <a:r>
              <a:rPr lang="en-US" sz="2800" b="1" dirty="0">
                <a:effectLst/>
                <a:latin typeface="+mj-lt"/>
                <a:cs typeface="PMingLiU" panose="02020500000000000000" pitchFamily="18" charset="-120"/>
              </a:rPr>
              <a:t>esign as Negotiating </a:t>
            </a:r>
            <a:r>
              <a:rPr lang="en-US" sz="2800" b="1" dirty="0">
                <a:latin typeface="+mj-lt"/>
                <a:cs typeface="PMingLiU" panose="02020500000000000000" pitchFamily="18" charset="-120"/>
              </a:rPr>
              <a:t>L</a:t>
            </a:r>
            <a:r>
              <a:rPr lang="en-US" sz="2800" b="1" dirty="0">
                <a:effectLst/>
                <a:latin typeface="+mj-lt"/>
                <a:cs typeface="PMingLiU" panose="02020500000000000000" pitchFamily="18" charset="-120"/>
              </a:rPr>
              <a:t>everage</a:t>
            </a:r>
            <a:br>
              <a:rPr lang="en-US" sz="2800" b="1" dirty="0">
                <a:effectLst/>
                <a:latin typeface="+mj-lt"/>
                <a:cs typeface="PMingLiU" panose="02020500000000000000" pitchFamily="18" charset="-120"/>
              </a:rPr>
            </a:br>
            <a:r>
              <a:rPr lang="en-US" sz="2800" b="1" dirty="0">
                <a:effectLst/>
                <a:latin typeface="+mj-lt"/>
                <a:cs typeface="PMingLiU" panose="02020500000000000000" pitchFamily="18" charset="-120"/>
              </a:rPr>
              <a:t>	</a:t>
            </a:r>
            <a:r>
              <a:rPr lang="en-US" sz="2400" b="1" i="1" dirty="0">
                <a:effectLst/>
                <a:latin typeface="+mj-lt"/>
                <a:cs typeface="PMingLiU" panose="02020500000000000000" pitchFamily="18" charset="-120"/>
              </a:rPr>
              <a:t>(Subtitle- Welcome back to 2003….)</a:t>
            </a:r>
            <a:endParaRPr lang="en-US" sz="2400" b="1" i="1" dirty="0">
              <a:latin typeface="+mj-lt"/>
            </a:endParaRPr>
          </a:p>
        </p:txBody>
      </p:sp>
      <p:sp>
        <p:nvSpPr>
          <p:cNvPr id="7" name="Content Placeholder 6">
            <a:extLst>
              <a:ext uri="{FF2B5EF4-FFF2-40B4-BE49-F238E27FC236}">
                <a16:creationId xmlns:a16="http://schemas.microsoft.com/office/drawing/2014/main" id="{2D0B9D53-F9EB-DE5D-8BEF-C95E8F2F190C}"/>
              </a:ext>
            </a:extLst>
          </p:cNvPr>
          <p:cNvSpPr>
            <a:spLocks noGrp="1"/>
          </p:cNvSpPr>
          <p:nvPr>
            <p:ph idx="1"/>
          </p:nvPr>
        </p:nvSpPr>
        <p:spPr>
          <a:xfrm>
            <a:off x="203880" y="1366887"/>
            <a:ext cx="11344992" cy="4421171"/>
          </a:xfrm>
        </p:spPr>
        <p:txBody>
          <a:bodyPr>
            <a:normAutofit lnSpcReduction="10000"/>
          </a:bodyPr>
          <a:lstStyle/>
          <a:p>
            <a:pPr lvl="1"/>
            <a:r>
              <a:rPr lang="en-US" dirty="0"/>
              <a:t>Narrow networks </a:t>
            </a:r>
          </a:p>
          <a:p>
            <a:pPr lvl="1"/>
            <a:r>
              <a:rPr lang="en-US" dirty="0"/>
              <a:t>Tiering </a:t>
            </a:r>
          </a:p>
          <a:p>
            <a:pPr lvl="1"/>
            <a:r>
              <a:rPr lang="en-US" dirty="0"/>
              <a:t>Steerage </a:t>
            </a:r>
          </a:p>
          <a:p>
            <a:pPr lvl="1"/>
            <a:r>
              <a:rPr lang="en-US" dirty="0"/>
              <a:t>Preferred facilities </a:t>
            </a:r>
          </a:p>
          <a:p>
            <a:pPr lvl="1"/>
            <a:r>
              <a:rPr lang="en-US" dirty="0"/>
              <a:t>Center-of-excellence models </a:t>
            </a:r>
          </a:p>
          <a:p>
            <a:pPr lvl="1"/>
            <a:r>
              <a:rPr lang="en-US" dirty="0"/>
              <a:t>Site-of-service differentials </a:t>
            </a:r>
          </a:p>
          <a:p>
            <a:pPr lvl="1"/>
            <a:r>
              <a:rPr lang="en-US" dirty="0"/>
              <a:t>Hospital/ASC competition </a:t>
            </a:r>
          </a:p>
          <a:p>
            <a:pPr marL="0" indent="0">
              <a:buNone/>
            </a:pPr>
            <a:endParaRPr lang="en-US" sz="2400" dirty="0"/>
          </a:p>
          <a:p>
            <a:pPr marL="0" indent="0">
              <a:buNone/>
            </a:pPr>
            <a:r>
              <a:rPr lang="en-US" sz="2200" b="1" dirty="0"/>
              <a:t>Important distinction:</a:t>
            </a:r>
          </a:p>
          <a:p>
            <a:r>
              <a:rPr lang="en-US" sz="2200" dirty="0"/>
              <a:t>Being “in network” is no longer synonymous with being economically viable.</a:t>
            </a:r>
          </a:p>
          <a:p>
            <a:r>
              <a:rPr lang="en-US" sz="2200" dirty="0"/>
              <a:t>ASCs report increasing concern about narrow networks and disparities between independent ASCs and integrated system pricing for same service. </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1286632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3B860-3BDD-CF14-4C67-DFA3325B21D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E7481A9-00D9-A3AC-0CF0-CCBE6550C9F1}"/>
              </a:ext>
            </a:extLst>
          </p:cNvPr>
          <p:cNvSpPr>
            <a:spLocks noGrp="1"/>
          </p:cNvSpPr>
          <p:nvPr>
            <p:ph type="title"/>
          </p:nvPr>
        </p:nvSpPr>
        <p:spPr>
          <a:xfrm>
            <a:off x="414660" y="481903"/>
            <a:ext cx="10311251" cy="1018552"/>
          </a:xfrm>
        </p:spPr>
        <p:txBody>
          <a:bodyPr>
            <a:normAutofit/>
          </a:bodyPr>
          <a:lstStyle/>
          <a:p>
            <a:r>
              <a:rPr lang="en-US" sz="3200" b="1" dirty="0">
                <a:effectLst/>
                <a:latin typeface="+mj-lt"/>
                <a:cs typeface="PMingLiU" panose="02020500000000000000" pitchFamily="18" charset="-120"/>
              </a:rPr>
              <a:t>The Payer’s </a:t>
            </a:r>
            <a:r>
              <a:rPr lang="en-US" sz="3200" b="1" dirty="0">
                <a:latin typeface="+mj-lt"/>
                <a:cs typeface="PMingLiU" panose="02020500000000000000" pitchFamily="18" charset="-120"/>
              </a:rPr>
              <a:t>F</a:t>
            </a:r>
            <a:r>
              <a:rPr lang="en-US" sz="3200" b="1" dirty="0">
                <a:effectLst/>
                <a:latin typeface="+mj-lt"/>
                <a:cs typeface="PMingLiU" panose="02020500000000000000" pitchFamily="18" charset="-120"/>
              </a:rPr>
              <a:t>undamental </a:t>
            </a:r>
            <a:r>
              <a:rPr lang="en-US" sz="3200" b="1" dirty="0">
                <a:latin typeface="+mj-lt"/>
                <a:cs typeface="PMingLiU" panose="02020500000000000000" pitchFamily="18" charset="-120"/>
              </a:rPr>
              <a:t>N</a:t>
            </a:r>
            <a:r>
              <a:rPr lang="en-US" sz="3200" b="1" dirty="0">
                <a:effectLst/>
                <a:latin typeface="+mj-lt"/>
                <a:cs typeface="PMingLiU" panose="02020500000000000000" pitchFamily="18" charset="-120"/>
              </a:rPr>
              <a:t>egotiating </a:t>
            </a:r>
            <a:r>
              <a:rPr lang="en-US" sz="3200" b="1" dirty="0">
                <a:latin typeface="+mj-lt"/>
                <a:cs typeface="PMingLiU" panose="02020500000000000000" pitchFamily="18" charset="-120"/>
              </a:rPr>
              <a:t>A</a:t>
            </a:r>
            <a:r>
              <a:rPr lang="en-US" sz="3200" b="1" dirty="0">
                <a:effectLst/>
                <a:latin typeface="+mj-lt"/>
                <a:cs typeface="PMingLiU" panose="02020500000000000000" pitchFamily="18" charset="-120"/>
              </a:rPr>
              <a:t>dvantage</a:t>
            </a:r>
            <a:endParaRPr lang="en-US" sz="3200" dirty="0">
              <a:latin typeface="+mj-lt"/>
            </a:endParaRPr>
          </a:p>
        </p:txBody>
      </p:sp>
      <p:sp>
        <p:nvSpPr>
          <p:cNvPr id="7" name="Content Placeholder 6">
            <a:extLst>
              <a:ext uri="{FF2B5EF4-FFF2-40B4-BE49-F238E27FC236}">
                <a16:creationId xmlns:a16="http://schemas.microsoft.com/office/drawing/2014/main" id="{4EDC6494-8D2A-1FBC-17B6-4E82F01A3714}"/>
              </a:ext>
            </a:extLst>
          </p:cNvPr>
          <p:cNvSpPr>
            <a:spLocks noGrp="1"/>
          </p:cNvSpPr>
          <p:nvPr>
            <p:ph idx="1"/>
          </p:nvPr>
        </p:nvSpPr>
        <p:spPr>
          <a:xfrm>
            <a:off x="939171" y="1583704"/>
            <a:ext cx="3727097" cy="3714159"/>
          </a:xfrm>
        </p:spPr>
        <p:txBody>
          <a:bodyPr>
            <a:normAutofit lnSpcReduction="10000"/>
          </a:bodyPr>
          <a:lstStyle/>
          <a:p>
            <a:pPr marL="0" indent="0">
              <a:buNone/>
            </a:pPr>
            <a:r>
              <a:rPr lang="en-US" sz="2400" b="1" dirty="0"/>
              <a:t>Payer has:</a:t>
            </a:r>
            <a:endParaRPr lang="en-US" sz="2400" dirty="0"/>
          </a:p>
          <a:p>
            <a:pPr lvl="0"/>
            <a:r>
              <a:rPr lang="en-US" sz="1800" dirty="0"/>
              <a:t>Thousands/millions of covered lives </a:t>
            </a:r>
          </a:p>
          <a:p>
            <a:pPr lvl="0"/>
            <a:r>
              <a:rPr lang="en-US" sz="1800" dirty="0"/>
              <a:t>Claims data </a:t>
            </a:r>
          </a:p>
          <a:p>
            <a:pPr lvl="0"/>
            <a:r>
              <a:rPr lang="en-US" sz="1800" dirty="0"/>
              <a:t>Market intelligence </a:t>
            </a:r>
          </a:p>
          <a:p>
            <a:pPr lvl="0"/>
            <a:r>
              <a:rPr lang="en-US" sz="1800" dirty="0"/>
              <a:t>Provider utilization data </a:t>
            </a:r>
          </a:p>
          <a:p>
            <a:pPr lvl="0"/>
            <a:r>
              <a:rPr lang="en-US" sz="1800" dirty="0"/>
              <a:t>Actuarial modeling </a:t>
            </a:r>
          </a:p>
          <a:p>
            <a:pPr lvl="0"/>
            <a:r>
              <a:rPr lang="en-US" sz="1800" dirty="0"/>
              <a:t>Network alternatives </a:t>
            </a:r>
          </a:p>
          <a:p>
            <a:pPr lvl="0"/>
            <a:r>
              <a:rPr lang="en-US" sz="1800" dirty="0"/>
              <a:t>Contracting teams </a:t>
            </a:r>
          </a:p>
          <a:p>
            <a:pPr lvl="0"/>
            <a:r>
              <a:rPr lang="en-US" sz="1800" dirty="0"/>
              <a:t>Legal teams </a:t>
            </a:r>
          </a:p>
          <a:p>
            <a:pPr lvl="0"/>
            <a:r>
              <a:rPr lang="en-US" sz="1800" dirty="0"/>
              <a:t>Time </a:t>
            </a:r>
          </a:p>
          <a:p>
            <a:pPr marL="0" indent="0">
              <a:spcBef>
                <a:spcPts val="1800"/>
              </a:spcBef>
              <a:buNone/>
            </a:pPr>
            <a:endParaRPr lang="en-US" dirty="0"/>
          </a:p>
          <a:p>
            <a:endParaRPr lang="en-US" dirty="0"/>
          </a:p>
        </p:txBody>
      </p:sp>
      <p:sp>
        <p:nvSpPr>
          <p:cNvPr id="2" name="TextBox 1">
            <a:extLst>
              <a:ext uri="{FF2B5EF4-FFF2-40B4-BE49-F238E27FC236}">
                <a16:creationId xmlns:a16="http://schemas.microsoft.com/office/drawing/2014/main" id="{DF473971-0EA8-D0DF-C2F4-D1B0EF2A7366}"/>
              </a:ext>
            </a:extLst>
          </p:cNvPr>
          <p:cNvSpPr txBox="1"/>
          <p:nvPr/>
        </p:nvSpPr>
        <p:spPr>
          <a:xfrm>
            <a:off x="6205652" y="1761504"/>
            <a:ext cx="4183709" cy="2939266"/>
          </a:xfrm>
          <a:prstGeom prst="rect">
            <a:avLst/>
          </a:prstGeom>
          <a:noFill/>
        </p:spPr>
        <p:txBody>
          <a:bodyPr wrap="square" rtlCol="0">
            <a:spAutoFit/>
          </a:bodyPr>
          <a:lstStyle/>
          <a:p>
            <a:pPr defTabSz="914400">
              <a:lnSpc>
                <a:spcPct val="90000"/>
              </a:lnSpc>
              <a:spcBef>
                <a:spcPts val="1000"/>
              </a:spcBef>
              <a:buClr>
                <a:schemeClr val="accent1">
                  <a:lumMod val="75000"/>
                </a:schemeClr>
              </a:buClr>
              <a:buFont typeface="Arial" panose="020B0604020202020204" pitchFamily="34" charset="0"/>
            </a:pPr>
            <a:r>
              <a:rPr lang="en-US" sz="2400" b="1" dirty="0"/>
              <a:t>Individual ASC has:</a:t>
            </a:r>
          </a:p>
          <a:p>
            <a:pPr marL="228600" lvl="0" indent="-228600" defTabSz="914400">
              <a:lnSpc>
                <a:spcPct val="90000"/>
              </a:lnSpc>
              <a:spcBef>
                <a:spcPts val="1000"/>
              </a:spcBef>
              <a:buClr>
                <a:schemeClr val="accent1">
                  <a:lumMod val="75000"/>
                </a:schemeClr>
              </a:buClr>
              <a:buFont typeface="Arial" panose="020B0604020202020204" pitchFamily="34" charset="0"/>
              <a:buChar char="•"/>
            </a:pPr>
            <a:r>
              <a:rPr lang="en-US" dirty="0"/>
              <a:t>One facility </a:t>
            </a:r>
          </a:p>
          <a:p>
            <a:pPr marL="228600" lvl="0" indent="-228600" defTabSz="914400">
              <a:lnSpc>
                <a:spcPct val="90000"/>
              </a:lnSpc>
              <a:spcBef>
                <a:spcPts val="1000"/>
              </a:spcBef>
              <a:buClr>
                <a:schemeClr val="accent1">
                  <a:lumMod val="75000"/>
                </a:schemeClr>
              </a:buClr>
              <a:buFont typeface="Arial" panose="020B0604020202020204" pitchFamily="34" charset="0"/>
              <a:buChar char="•"/>
            </a:pPr>
            <a:r>
              <a:rPr lang="en-US" dirty="0"/>
              <a:t>Limited payer mix </a:t>
            </a:r>
          </a:p>
          <a:p>
            <a:pPr marL="228600" lvl="0" indent="-228600" defTabSz="914400">
              <a:lnSpc>
                <a:spcPct val="90000"/>
              </a:lnSpc>
              <a:spcBef>
                <a:spcPts val="1000"/>
              </a:spcBef>
              <a:buClr>
                <a:schemeClr val="accent1">
                  <a:lumMod val="75000"/>
                </a:schemeClr>
              </a:buClr>
              <a:buFont typeface="Arial" panose="020B0604020202020204" pitchFamily="34" charset="0"/>
              <a:buChar char="•"/>
            </a:pPr>
            <a:r>
              <a:rPr lang="en-US" dirty="0"/>
              <a:t>Limited data </a:t>
            </a:r>
          </a:p>
          <a:p>
            <a:pPr marL="228600" lvl="0" indent="-228600" defTabSz="914400">
              <a:lnSpc>
                <a:spcPct val="90000"/>
              </a:lnSpc>
              <a:spcBef>
                <a:spcPts val="1000"/>
              </a:spcBef>
              <a:buClr>
                <a:schemeClr val="accent1">
                  <a:lumMod val="75000"/>
                </a:schemeClr>
              </a:buClr>
              <a:buFont typeface="Arial" panose="020B0604020202020204" pitchFamily="34" charset="0"/>
              <a:buChar char="•"/>
            </a:pPr>
            <a:r>
              <a:rPr lang="en-US" dirty="0"/>
              <a:t>Limited contracting expertise </a:t>
            </a:r>
          </a:p>
          <a:p>
            <a:pPr marL="228600" lvl="0" indent="-228600" defTabSz="914400">
              <a:lnSpc>
                <a:spcPct val="90000"/>
              </a:lnSpc>
              <a:spcBef>
                <a:spcPts val="1000"/>
              </a:spcBef>
              <a:buClr>
                <a:schemeClr val="accent1">
                  <a:lumMod val="75000"/>
                </a:schemeClr>
              </a:buClr>
              <a:buFont typeface="Arial" panose="020B0604020202020204" pitchFamily="34" charset="0"/>
              <a:buChar char="•"/>
            </a:pPr>
            <a:r>
              <a:rPr lang="en-US" dirty="0"/>
              <a:t>Limited tolerance for volume disruption </a:t>
            </a:r>
          </a:p>
          <a:p>
            <a:pPr marL="228600" lvl="0" indent="-228600" defTabSz="914400">
              <a:lnSpc>
                <a:spcPct val="90000"/>
              </a:lnSpc>
              <a:spcBef>
                <a:spcPts val="1000"/>
              </a:spcBef>
              <a:buClr>
                <a:schemeClr val="accent1">
                  <a:lumMod val="75000"/>
                </a:schemeClr>
              </a:buClr>
              <a:buFont typeface="Arial" panose="020B0604020202020204" pitchFamily="34" charset="0"/>
              <a:buChar char="•"/>
            </a:pPr>
            <a:r>
              <a:rPr lang="en-US" dirty="0"/>
              <a:t>A board worried about tomorrow's cases </a:t>
            </a:r>
          </a:p>
        </p:txBody>
      </p:sp>
      <p:sp>
        <p:nvSpPr>
          <p:cNvPr id="3" name="TextBox 2">
            <a:extLst>
              <a:ext uri="{FF2B5EF4-FFF2-40B4-BE49-F238E27FC236}">
                <a16:creationId xmlns:a16="http://schemas.microsoft.com/office/drawing/2014/main" id="{99E182FE-9197-059D-59C1-631926A25169}"/>
              </a:ext>
            </a:extLst>
          </p:cNvPr>
          <p:cNvSpPr txBox="1"/>
          <p:nvPr/>
        </p:nvSpPr>
        <p:spPr>
          <a:xfrm>
            <a:off x="2656919" y="4510882"/>
            <a:ext cx="5005633" cy="1399550"/>
          </a:xfrm>
          <a:prstGeom prst="rect">
            <a:avLst/>
          </a:prstGeom>
          <a:noFill/>
        </p:spPr>
        <p:txBody>
          <a:bodyPr wrap="square" rtlCol="0">
            <a:spAutoFit/>
          </a:bodyPr>
          <a:lstStyle/>
          <a:p>
            <a:pPr algn="ctr" defTabSz="914400">
              <a:lnSpc>
                <a:spcPct val="70000"/>
              </a:lnSpc>
              <a:spcBef>
                <a:spcPts val="1000"/>
              </a:spcBef>
              <a:buClr>
                <a:schemeClr val="accent1">
                  <a:lumMod val="75000"/>
                </a:schemeClr>
              </a:buClr>
            </a:pPr>
            <a:r>
              <a:rPr lang="en-US" sz="2400" b="1" i="1" dirty="0"/>
              <a:t>Result:</a:t>
            </a:r>
          </a:p>
          <a:p>
            <a:pPr algn="ctr" defTabSz="914400">
              <a:lnSpc>
                <a:spcPct val="70000"/>
              </a:lnSpc>
              <a:spcBef>
                <a:spcPts val="1000"/>
              </a:spcBef>
              <a:buClr>
                <a:schemeClr val="accent1">
                  <a:lumMod val="75000"/>
                </a:schemeClr>
              </a:buClr>
            </a:pPr>
            <a:br>
              <a:rPr lang="en-US" sz="2400" b="1" i="1" dirty="0"/>
            </a:br>
            <a:r>
              <a:rPr lang="en-US" sz="2400" b="1" i="1" dirty="0"/>
              <a:t>The payer can afford to wait.</a:t>
            </a:r>
          </a:p>
          <a:p>
            <a:pPr algn="ctr" defTabSz="914400">
              <a:lnSpc>
                <a:spcPct val="70000"/>
              </a:lnSpc>
              <a:spcBef>
                <a:spcPts val="1000"/>
              </a:spcBef>
              <a:buClr>
                <a:schemeClr val="accent1">
                  <a:lumMod val="75000"/>
                </a:schemeClr>
              </a:buClr>
            </a:pPr>
            <a:r>
              <a:rPr lang="en-US" sz="2400" b="1" i="1" dirty="0"/>
              <a:t>The ASC often cannot.</a:t>
            </a:r>
          </a:p>
        </p:txBody>
      </p:sp>
    </p:spTree>
    <p:extLst>
      <p:ext uri="{BB962C8B-B14F-4D97-AF65-F5344CB8AC3E}">
        <p14:creationId xmlns:p14="http://schemas.microsoft.com/office/powerpoint/2010/main" val="4228901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BD105-5B3A-9250-D802-AD9CEAB893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DEE5104-CC3F-D203-57DD-B50715FEBE98}"/>
              </a:ext>
            </a:extLst>
          </p:cNvPr>
          <p:cNvSpPr>
            <a:spLocks noGrp="1"/>
          </p:cNvSpPr>
          <p:nvPr>
            <p:ph type="title"/>
          </p:nvPr>
        </p:nvSpPr>
        <p:spPr>
          <a:xfrm>
            <a:off x="414660" y="481903"/>
            <a:ext cx="10454445" cy="1018552"/>
          </a:xfrm>
        </p:spPr>
        <p:txBody>
          <a:bodyPr>
            <a:normAutofit/>
          </a:bodyPr>
          <a:lstStyle/>
          <a:p>
            <a:r>
              <a:rPr lang="en-US" sz="3200" b="1" dirty="0">
                <a:effectLst/>
                <a:cs typeface="PMingLiU" panose="02020500000000000000" pitchFamily="18" charset="-120"/>
              </a:rPr>
              <a:t>Payer Tactic #1</a:t>
            </a:r>
            <a:r>
              <a:rPr lang="en-US" sz="3200" b="1" dirty="0">
                <a:cs typeface="PMingLiU" panose="02020500000000000000" pitchFamily="18" charset="-120"/>
              </a:rPr>
              <a:t>: "We</a:t>
            </a:r>
            <a:r>
              <a:rPr lang="en-US" sz="3200" b="1" dirty="0">
                <a:effectLst/>
                <a:cs typeface="PMingLiU" panose="02020500000000000000" pitchFamily="18" charset="-120"/>
              </a:rPr>
              <a:t> don't need to negotiate with you.”</a:t>
            </a:r>
            <a:endParaRPr lang="en-US" sz="3200" dirty="0"/>
          </a:p>
        </p:txBody>
      </p:sp>
      <p:sp>
        <p:nvSpPr>
          <p:cNvPr id="7" name="Content Placeholder 6">
            <a:extLst>
              <a:ext uri="{FF2B5EF4-FFF2-40B4-BE49-F238E27FC236}">
                <a16:creationId xmlns:a16="http://schemas.microsoft.com/office/drawing/2014/main" id="{A2CD3199-8FFF-09F0-A91E-1DB5A029EA23}"/>
              </a:ext>
            </a:extLst>
          </p:cNvPr>
          <p:cNvSpPr>
            <a:spLocks noGrp="1"/>
          </p:cNvSpPr>
          <p:nvPr>
            <p:ph idx="1"/>
          </p:nvPr>
        </p:nvSpPr>
        <p:spPr>
          <a:xfrm>
            <a:off x="203880" y="1366887"/>
            <a:ext cx="11344992" cy="4421171"/>
          </a:xfrm>
        </p:spPr>
        <p:txBody>
          <a:bodyPr>
            <a:normAutofit/>
          </a:bodyPr>
          <a:lstStyle/>
          <a:p>
            <a:r>
              <a:rPr lang="en-US" sz="2000" b="1" dirty="0"/>
              <a:t>ASC value to payer =</a:t>
            </a:r>
            <a:endParaRPr lang="en-US" sz="2000" dirty="0"/>
          </a:p>
          <a:p>
            <a:pPr lvl="1"/>
            <a:r>
              <a:rPr lang="en-US" sz="1900" dirty="0"/>
              <a:t>Membership affected </a:t>
            </a:r>
          </a:p>
          <a:p>
            <a:pPr lvl="1"/>
            <a:r>
              <a:rPr lang="en-US" sz="1900" dirty="0"/>
              <a:t>% of payer's surgical volume </a:t>
            </a:r>
          </a:p>
          <a:p>
            <a:pPr lvl="1"/>
            <a:r>
              <a:rPr lang="en-US" sz="1900" dirty="0"/>
              <a:t>Availability of alternatives </a:t>
            </a:r>
          </a:p>
          <a:p>
            <a:pPr lvl="1"/>
            <a:r>
              <a:rPr lang="en-US" sz="1900" dirty="0"/>
              <a:t>Geographic necessity </a:t>
            </a:r>
          </a:p>
          <a:p>
            <a:pPr lvl="1"/>
            <a:r>
              <a:rPr lang="en-US" sz="1900" dirty="0"/>
              <a:t>Surgeon loyalty </a:t>
            </a:r>
          </a:p>
          <a:p>
            <a:pPr lvl="1"/>
            <a:r>
              <a:rPr lang="en-US" sz="1900" dirty="0"/>
              <a:t>Employer pressure </a:t>
            </a:r>
          </a:p>
          <a:p>
            <a:pPr lvl="1"/>
            <a:r>
              <a:rPr lang="en-US" sz="1900" dirty="0"/>
              <a:t>Quality/cost advantage </a:t>
            </a:r>
          </a:p>
          <a:p>
            <a:pPr lvl="1"/>
            <a:r>
              <a:rPr lang="en-US" sz="1900" dirty="0"/>
              <a:t>Hospital capacity </a:t>
            </a:r>
          </a:p>
          <a:p>
            <a:pPr lvl="1"/>
            <a:r>
              <a:rPr lang="en-US" sz="1900" dirty="0"/>
              <a:t>Network adequacy </a:t>
            </a:r>
          </a:p>
          <a:p>
            <a:pPr marL="0" indent="0">
              <a:buNone/>
            </a:pPr>
            <a:r>
              <a:rPr lang="en-US" sz="1900" dirty="0"/>
              <a:t>If the ASC scores low enough on these metrics: </a:t>
            </a:r>
            <a:r>
              <a:rPr lang="en-US" sz="1900" b="1" dirty="0"/>
              <a:t>Payer doesn't negotiate.</a:t>
            </a:r>
            <a:endParaRPr lang="en-US" sz="1900" dirty="0"/>
          </a:p>
          <a:p>
            <a:pPr marL="0" indent="0">
              <a:spcBef>
                <a:spcPts val="1800"/>
              </a:spcBef>
              <a:buNone/>
            </a:pPr>
            <a:endParaRPr lang="en-US" dirty="0"/>
          </a:p>
          <a:p>
            <a:endParaRPr lang="en-US" dirty="0"/>
          </a:p>
        </p:txBody>
      </p:sp>
    </p:spTree>
    <p:extLst>
      <p:ext uri="{BB962C8B-B14F-4D97-AF65-F5344CB8AC3E}">
        <p14:creationId xmlns:p14="http://schemas.microsoft.com/office/powerpoint/2010/main" val="1359426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F30D2-AF18-E64B-A560-5D9D4A62C83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AC4F00F-00E5-2DC2-D012-582C908EC3C9}"/>
              </a:ext>
            </a:extLst>
          </p:cNvPr>
          <p:cNvSpPr>
            <a:spLocks noGrp="1"/>
          </p:cNvSpPr>
          <p:nvPr>
            <p:ph type="title"/>
          </p:nvPr>
        </p:nvSpPr>
        <p:spPr>
          <a:xfrm>
            <a:off x="203880" y="348335"/>
            <a:ext cx="10454445" cy="1018552"/>
          </a:xfrm>
        </p:spPr>
        <p:txBody>
          <a:bodyPr>
            <a:normAutofit/>
          </a:bodyPr>
          <a:lstStyle/>
          <a:p>
            <a:r>
              <a:rPr lang="en-US" sz="3600" b="1" dirty="0">
                <a:latin typeface="+mj-lt"/>
              </a:rPr>
              <a:t>The “No Negotiation” Strategy </a:t>
            </a:r>
            <a:r>
              <a:rPr lang="en-US" sz="2400" b="1" i="1" dirty="0">
                <a:latin typeface="+mj-lt"/>
              </a:rPr>
              <a:t>(</a:t>
            </a:r>
            <a:r>
              <a:rPr lang="en-US" sz="2400" b="1" i="1" dirty="0" err="1">
                <a:latin typeface="+mj-lt"/>
              </a:rPr>
              <a:t>con’t</a:t>
            </a:r>
            <a:r>
              <a:rPr lang="en-US" sz="2400" b="1" i="1" dirty="0">
                <a:latin typeface="+mj-lt"/>
              </a:rPr>
              <a:t>)</a:t>
            </a:r>
            <a:endParaRPr lang="en-US" sz="2400" i="1" dirty="0">
              <a:effectLst/>
              <a:latin typeface="+mj-lt"/>
              <a:ea typeface="PMingLiU" panose="02020500000000000000" pitchFamily="18" charset="-120"/>
              <a:cs typeface="PMingLiU" panose="02020500000000000000" pitchFamily="18" charset="-120"/>
            </a:endParaRPr>
          </a:p>
        </p:txBody>
      </p:sp>
      <p:sp>
        <p:nvSpPr>
          <p:cNvPr id="7" name="Content Placeholder 6">
            <a:extLst>
              <a:ext uri="{FF2B5EF4-FFF2-40B4-BE49-F238E27FC236}">
                <a16:creationId xmlns:a16="http://schemas.microsoft.com/office/drawing/2014/main" id="{F63E114A-638F-7104-F626-D4D392D90A84}"/>
              </a:ext>
            </a:extLst>
          </p:cNvPr>
          <p:cNvSpPr>
            <a:spLocks noGrp="1"/>
          </p:cNvSpPr>
          <p:nvPr>
            <p:ph idx="1"/>
          </p:nvPr>
        </p:nvSpPr>
        <p:spPr>
          <a:xfrm>
            <a:off x="423504" y="1508289"/>
            <a:ext cx="11344992" cy="4213781"/>
          </a:xfrm>
        </p:spPr>
        <p:txBody>
          <a:bodyPr>
            <a:normAutofit/>
          </a:bodyPr>
          <a:lstStyle/>
          <a:p>
            <a:pPr marL="0" indent="0">
              <a:buNone/>
            </a:pPr>
            <a:r>
              <a:rPr lang="en-US" b="1" dirty="0"/>
              <a:t>Common language:</a:t>
            </a:r>
          </a:p>
          <a:p>
            <a:pPr lvl="1"/>
            <a:r>
              <a:rPr lang="en-US" sz="2000" dirty="0"/>
              <a:t>“We aren't opening contracts this year.” </a:t>
            </a:r>
          </a:p>
          <a:p>
            <a:pPr lvl="1"/>
            <a:r>
              <a:rPr lang="en-US" sz="2000" dirty="0"/>
              <a:t>“These are our rates.” </a:t>
            </a:r>
          </a:p>
          <a:p>
            <a:pPr lvl="1"/>
            <a:r>
              <a:rPr lang="en-US" sz="2000" dirty="0"/>
              <a:t>“This is consistent with the market.” </a:t>
            </a:r>
          </a:p>
          <a:p>
            <a:pPr lvl="1"/>
            <a:r>
              <a:rPr lang="en-US" sz="2000" dirty="0"/>
              <a:t>“We have no budget for increases.” </a:t>
            </a:r>
          </a:p>
          <a:p>
            <a:pPr lvl="1"/>
            <a:r>
              <a:rPr lang="en-US" sz="2000" dirty="0"/>
              <a:t>“Your volume doesn't justify an adjustment.” </a:t>
            </a:r>
          </a:p>
          <a:p>
            <a:pPr marL="0" indent="0">
              <a:buNone/>
            </a:pPr>
            <a:r>
              <a:rPr lang="en-US" b="1" dirty="0"/>
              <a:t>Counterstrategy: </a:t>
            </a:r>
            <a:r>
              <a:rPr lang="en-US" dirty="0"/>
              <a:t>Don't argue. Identify the variables that move the needle and shift the conversation accordingly.</a:t>
            </a:r>
            <a:endParaRPr lang="en-US" sz="2000" dirty="0"/>
          </a:p>
          <a:p>
            <a:pPr marL="0" indent="0">
              <a:spcBef>
                <a:spcPts val="1800"/>
              </a:spcBef>
              <a:buNone/>
            </a:pPr>
            <a:endParaRPr lang="en-US" dirty="0"/>
          </a:p>
          <a:p>
            <a:endParaRPr lang="en-US" dirty="0"/>
          </a:p>
        </p:txBody>
      </p:sp>
    </p:spTree>
    <p:extLst>
      <p:ext uri="{BB962C8B-B14F-4D97-AF65-F5344CB8AC3E}">
        <p14:creationId xmlns:p14="http://schemas.microsoft.com/office/powerpoint/2010/main" val="351260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BC81F-7662-69A2-6CBD-F5EC4BB38CC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CB25FC-9B37-6EBA-F5DD-51D58319C127}"/>
              </a:ext>
            </a:extLst>
          </p:cNvPr>
          <p:cNvSpPr>
            <a:spLocks noGrp="1"/>
          </p:cNvSpPr>
          <p:nvPr>
            <p:ph type="title"/>
          </p:nvPr>
        </p:nvSpPr>
        <p:spPr>
          <a:xfrm>
            <a:off x="203880" y="348335"/>
            <a:ext cx="10454445" cy="1018552"/>
          </a:xfrm>
        </p:spPr>
        <p:txBody>
          <a:bodyPr>
            <a:noAutofit/>
          </a:bodyPr>
          <a:lstStyle/>
          <a:p>
            <a:r>
              <a:rPr lang="en-US" sz="3200" b="1" dirty="0">
                <a:latin typeface="+mj-lt"/>
              </a:rPr>
              <a:t>Payer tactic #2: Procedure-by-Procedure Reimbursement Pressure</a:t>
            </a:r>
            <a:endParaRPr lang="en-US" sz="2000" dirty="0">
              <a:effectLst/>
              <a:latin typeface="+mj-lt"/>
              <a:ea typeface="PMingLiU" panose="02020500000000000000" pitchFamily="18" charset="-120"/>
              <a:cs typeface="PMingLiU" panose="02020500000000000000" pitchFamily="18" charset="-120"/>
            </a:endParaRPr>
          </a:p>
        </p:txBody>
      </p:sp>
      <p:sp>
        <p:nvSpPr>
          <p:cNvPr id="7" name="Content Placeholder 6">
            <a:extLst>
              <a:ext uri="{FF2B5EF4-FFF2-40B4-BE49-F238E27FC236}">
                <a16:creationId xmlns:a16="http://schemas.microsoft.com/office/drawing/2014/main" id="{979CB6DA-BEBE-09A2-19FF-71E30B977FD0}"/>
              </a:ext>
            </a:extLst>
          </p:cNvPr>
          <p:cNvSpPr>
            <a:spLocks noGrp="1"/>
          </p:cNvSpPr>
          <p:nvPr>
            <p:ph idx="1"/>
          </p:nvPr>
        </p:nvSpPr>
        <p:spPr>
          <a:xfrm>
            <a:off x="423504" y="1508289"/>
            <a:ext cx="11344992" cy="4213781"/>
          </a:xfrm>
        </p:spPr>
        <p:txBody>
          <a:bodyPr>
            <a:normAutofit lnSpcReduction="10000"/>
          </a:bodyPr>
          <a:lstStyle/>
          <a:p>
            <a:pPr marL="0" indent="0">
              <a:buNone/>
            </a:pPr>
            <a:r>
              <a:rPr lang="en-US" dirty="0"/>
              <a:t>Instead of reducing everything:</a:t>
            </a:r>
          </a:p>
          <a:p>
            <a:pPr lvl="1"/>
            <a:r>
              <a:rPr lang="en-US" sz="2200" dirty="0"/>
              <a:t>Maintain headline rate </a:t>
            </a:r>
          </a:p>
          <a:p>
            <a:pPr lvl="1"/>
            <a:r>
              <a:rPr lang="en-US" sz="2200" dirty="0"/>
              <a:t>Reduce profitable codes </a:t>
            </a:r>
          </a:p>
          <a:p>
            <a:pPr lvl="1"/>
            <a:r>
              <a:rPr lang="en-US" sz="2200" dirty="0"/>
              <a:t>Change payment methodology </a:t>
            </a:r>
          </a:p>
          <a:p>
            <a:pPr lvl="1"/>
            <a:r>
              <a:rPr lang="en-US" sz="2200" dirty="0"/>
              <a:t>Alter packaging </a:t>
            </a:r>
          </a:p>
          <a:p>
            <a:pPr lvl="1"/>
            <a:r>
              <a:rPr lang="en-US" sz="2200" dirty="0"/>
              <a:t>Modify implant/device reimbursement </a:t>
            </a:r>
          </a:p>
          <a:p>
            <a:pPr lvl="1"/>
            <a:r>
              <a:rPr lang="en-US" sz="2200" dirty="0"/>
              <a:t>Reduce secondary procedure payment </a:t>
            </a:r>
          </a:p>
          <a:p>
            <a:pPr lvl="1"/>
            <a:r>
              <a:rPr lang="en-US" sz="2200" dirty="0"/>
              <a:t>Introduce carve-outs </a:t>
            </a:r>
          </a:p>
          <a:p>
            <a:pPr lvl="1"/>
            <a:r>
              <a:rPr lang="en-US" sz="2200" dirty="0"/>
              <a:t>Apply authorization requirements </a:t>
            </a:r>
          </a:p>
          <a:p>
            <a:pPr marL="0" indent="0">
              <a:buNone/>
            </a:pPr>
            <a:r>
              <a:rPr lang="en-US" b="1" dirty="0"/>
              <a:t>ASC mistake:</a:t>
            </a:r>
            <a:r>
              <a:rPr lang="en-US" dirty="0"/>
              <a:t> Looking only at the overall percentage increase.</a:t>
            </a:r>
          </a:p>
          <a:p>
            <a:pPr marL="0" indent="0">
              <a:buNone/>
            </a:pPr>
            <a:r>
              <a:rPr lang="en-US" b="1" dirty="0"/>
              <a:t>Correct approach:</a:t>
            </a:r>
            <a:r>
              <a:rPr lang="en-US" dirty="0"/>
              <a:t> Analyze procedure-level net reimbursement.</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206918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064D3-E55D-210B-C202-E2471C69D33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9BD8285-7EDC-846D-53A4-B862FB28B882}"/>
              </a:ext>
            </a:extLst>
          </p:cNvPr>
          <p:cNvSpPr>
            <a:spLocks noGrp="1"/>
          </p:cNvSpPr>
          <p:nvPr>
            <p:ph type="title"/>
          </p:nvPr>
        </p:nvSpPr>
        <p:spPr>
          <a:xfrm>
            <a:off x="203880" y="348335"/>
            <a:ext cx="10454445" cy="1018552"/>
          </a:xfrm>
        </p:spPr>
        <p:txBody>
          <a:bodyPr>
            <a:noAutofit/>
          </a:bodyPr>
          <a:lstStyle/>
          <a:p>
            <a:r>
              <a:rPr lang="en-US" sz="4000" b="1" dirty="0">
                <a:latin typeface="+mj-lt"/>
              </a:rPr>
              <a:t>Payer tactic #3: Delay, Delay, Delay</a:t>
            </a:r>
            <a:endParaRPr lang="en-US" sz="1800" dirty="0">
              <a:effectLst/>
              <a:latin typeface="+mj-lt"/>
              <a:ea typeface="PMingLiU" panose="02020500000000000000" pitchFamily="18" charset="-120"/>
              <a:cs typeface="PMingLiU" panose="02020500000000000000" pitchFamily="18" charset="-120"/>
            </a:endParaRPr>
          </a:p>
        </p:txBody>
      </p:sp>
      <p:sp>
        <p:nvSpPr>
          <p:cNvPr id="7" name="Content Placeholder 6">
            <a:extLst>
              <a:ext uri="{FF2B5EF4-FFF2-40B4-BE49-F238E27FC236}">
                <a16:creationId xmlns:a16="http://schemas.microsoft.com/office/drawing/2014/main" id="{00E70245-F81C-CA35-9A19-96C50CFA233F}"/>
              </a:ext>
            </a:extLst>
          </p:cNvPr>
          <p:cNvSpPr>
            <a:spLocks noGrp="1"/>
          </p:cNvSpPr>
          <p:nvPr>
            <p:ph idx="1"/>
          </p:nvPr>
        </p:nvSpPr>
        <p:spPr>
          <a:xfrm>
            <a:off x="423504" y="1508289"/>
            <a:ext cx="11344992" cy="4213781"/>
          </a:xfrm>
        </p:spPr>
        <p:txBody>
          <a:bodyPr>
            <a:normAutofit/>
          </a:bodyPr>
          <a:lstStyle/>
          <a:p>
            <a:pPr marL="0" indent="0">
              <a:buNone/>
            </a:pPr>
            <a:r>
              <a:rPr lang="en-US" dirty="0"/>
              <a:t>The payer doesn't have to say “no.”</a:t>
            </a:r>
          </a:p>
          <a:p>
            <a:pPr marL="0" indent="0">
              <a:buNone/>
            </a:pPr>
            <a:r>
              <a:rPr lang="en-US" dirty="0"/>
              <a:t>They can say:</a:t>
            </a:r>
          </a:p>
          <a:p>
            <a:pPr lvl="1"/>
            <a:r>
              <a:rPr lang="en-US" dirty="0"/>
              <a:t>“We're reviewing it.” </a:t>
            </a:r>
          </a:p>
          <a:p>
            <a:pPr lvl="1"/>
            <a:r>
              <a:rPr lang="en-US" dirty="0"/>
              <a:t>“It's with our network team.” </a:t>
            </a:r>
          </a:p>
          <a:p>
            <a:pPr lvl="1"/>
            <a:r>
              <a:rPr lang="en-US" dirty="0"/>
              <a:t>“We'll get back to you.” </a:t>
            </a:r>
          </a:p>
          <a:p>
            <a:pPr lvl="1"/>
            <a:r>
              <a:rPr lang="en-US" dirty="0"/>
              <a:t>“We need additional utilization information.” </a:t>
            </a:r>
          </a:p>
          <a:p>
            <a:pPr lvl="1"/>
            <a:r>
              <a:rPr lang="en-US" dirty="0"/>
              <a:t>“We're waiting on actuarial.” </a:t>
            </a:r>
          </a:p>
          <a:p>
            <a:pPr lvl="1"/>
            <a:r>
              <a:rPr lang="en-US" dirty="0"/>
              <a:t>“The contract is still under review.” </a:t>
            </a:r>
          </a:p>
          <a:p>
            <a:r>
              <a:rPr lang="en-US" sz="2400" b="1" dirty="0"/>
              <a:t>Result:</a:t>
            </a:r>
            <a:r>
              <a:rPr lang="en-US" sz="2400" dirty="0"/>
              <a:t> Contract expiration approaches → ASC gets nervous → ASC compromises.</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1659302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3AF6C-C9E6-AAAC-3902-FC139B7B305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AD65AA0-2EFC-3CAB-3D66-21FF283D59A8}"/>
              </a:ext>
            </a:extLst>
          </p:cNvPr>
          <p:cNvSpPr>
            <a:spLocks noGrp="1"/>
          </p:cNvSpPr>
          <p:nvPr>
            <p:ph type="title"/>
          </p:nvPr>
        </p:nvSpPr>
        <p:spPr>
          <a:xfrm>
            <a:off x="203880" y="348335"/>
            <a:ext cx="10454445" cy="1018552"/>
          </a:xfrm>
        </p:spPr>
        <p:txBody>
          <a:bodyPr>
            <a:noAutofit/>
          </a:bodyPr>
          <a:lstStyle/>
          <a:p>
            <a:r>
              <a:rPr lang="en-US" sz="3600" b="1" dirty="0">
                <a:latin typeface="+mj-lt"/>
              </a:rPr>
              <a:t>Payer tactic #4: Make you negotiate against yourself</a:t>
            </a:r>
            <a:endParaRPr lang="en-US" sz="1600" b="1" dirty="0">
              <a:effectLst/>
              <a:latin typeface="+mj-lt"/>
              <a:ea typeface="PMingLiU" panose="02020500000000000000" pitchFamily="18" charset="-120"/>
              <a:cs typeface="PMingLiU" panose="02020500000000000000" pitchFamily="18" charset="-120"/>
            </a:endParaRPr>
          </a:p>
        </p:txBody>
      </p:sp>
      <p:sp>
        <p:nvSpPr>
          <p:cNvPr id="7" name="Content Placeholder 6">
            <a:extLst>
              <a:ext uri="{FF2B5EF4-FFF2-40B4-BE49-F238E27FC236}">
                <a16:creationId xmlns:a16="http://schemas.microsoft.com/office/drawing/2014/main" id="{8391349B-BB00-5F1E-CE49-93266905ACEE}"/>
              </a:ext>
            </a:extLst>
          </p:cNvPr>
          <p:cNvSpPr>
            <a:spLocks noGrp="1"/>
          </p:cNvSpPr>
          <p:nvPr>
            <p:ph idx="1"/>
          </p:nvPr>
        </p:nvSpPr>
        <p:spPr>
          <a:xfrm>
            <a:off x="423504" y="1508289"/>
            <a:ext cx="11344992" cy="4213781"/>
          </a:xfrm>
        </p:spPr>
        <p:txBody>
          <a:bodyPr>
            <a:normAutofit/>
          </a:bodyPr>
          <a:lstStyle/>
          <a:p>
            <a:pPr marL="0" indent="0">
              <a:buNone/>
            </a:pPr>
            <a:r>
              <a:rPr lang="en-US" dirty="0"/>
              <a:t>Example:</a:t>
            </a:r>
          </a:p>
          <a:p>
            <a:pPr lvl="1"/>
            <a:r>
              <a:rPr lang="en-US" dirty="0"/>
              <a:t>ASC asks for: 125% Medicare</a:t>
            </a:r>
          </a:p>
          <a:p>
            <a:pPr lvl="2"/>
            <a:r>
              <a:rPr lang="en-US" dirty="0"/>
              <a:t>Payer: “That's not competitive.”</a:t>
            </a:r>
          </a:p>
          <a:p>
            <a:pPr lvl="1"/>
            <a:r>
              <a:rPr lang="en-US" dirty="0"/>
              <a:t>ASC: “What about 115%?”</a:t>
            </a:r>
          </a:p>
          <a:p>
            <a:pPr lvl="2"/>
            <a:r>
              <a:rPr lang="en-US" dirty="0"/>
              <a:t>Payer: “Still high.”</a:t>
            </a:r>
          </a:p>
          <a:p>
            <a:pPr lvl="1"/>
            <a:r>
              <a:rPr lang="en-US" dirty="0"/>
              <a:t>ASC: “100%?”</a:t>
            </a:r>
          </a:p>
          <a:p>
            <a:pPr marL="0" indent="0">
              <a:buNone/>
            </a:pPr>
            <a:r>
              <a:rPr lang="en-US" sz="2400" dirty="0"/>
              <a:t>The ASC has negotiated three times without the payer moving once.</a:t>
            </a:r>
          </a:p>
          <a:p>
            <a:pPr marL="0" indent="0">
              <a:buNone/>
            </a:pPr>
            <a:endParaRPr lang="en-US" dirty="0"/>
          </a:p>
          <a:p>
            <a:pPr marL="0" indent="0">
              <a:buNone/>
            </a:pPr>
            <a:r>
              <a:rPr lang="en-US" dirty="0"/>
              <a:t>New rule: Never give a concession without receiving something in return.</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4181890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E7640-5E3B-CD5B-E14D-712B954A9AA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6AEF72D-F57B-042C-E2AB-19AC04B9C683}"/>
              </a:ext>
            </a:extLst>
          </p:cNvPr>
          <p:cNvSpPr>
            <a:spLocks noGrp="1"/>
          </p:cNvSpPr>
          <p:nvPr>
            <p:ph type="title"/>
          </p:nvPr>
        </p:nvSpPr>
        <p:spPr>
          <a:xfrm>
            <a:off x="203880" y="348335"/>
            <a:ext cx="10454445" cy="1018552"/>
          </a:xfrm>
        </p:spPr>
        <p:txBody>
          <a:bodyPr>
            <a:noAutofit/>
          </a:bodyPr>
          <a:lstStyle/>
          <a:p>
            <a:r>
              <a:rPr lang="en-US" sz="4000" b="1" dirty="0">
                <a:latin typeface="+mj-lt"/>
              </a:rPr>
              <a:t>Payer tactic #5: Volume as the trap</a:t>
            </a:r>
            <a:endParaRPr lang="en-US" sz="1400" b="1" dirty="0">
              <a:effectLst/>
              <a:latin typeface="+mj-lt"/>
              <a:ea typeface="PMingLiU" panose="02020500000000000000" pitchFamily="18" charset="-120"/>
              <a:cs typeface="PMingLiU" panose="02020500000000000000" pitchFamily="18" charset="-120"/>
            </a:endParaRPr>
          </a:p>
        </p:txBody>
      </p:sp>
      <p:sp>
        <p:nvSpPr>
          <p:cNvPr id="7" name="Content Placeholder 6">
            <a:extLst>
              <a:ext uri="{FF2B5EF4-FFF2-40B4-BE49-F238E27FC236}">
                <a16:creationId xmlns:a16="http://schemas.microsoft.com/office/drawing/2014/main" id="{DA4B3559-4409-722B-21F5-8BB5892EFCDB}"/>
              </a:ext>
            </a:extLst>
          </p:cNvPr>
          <p:cNvSpPr>
            <a:spLocks noGrp="1"/>
          </p:cNvSpPr>
          <p:nvPr>
            <p:ph idx="1"/>
          </p:nvPr>
        </p:nvSpPr>
        <p:spPr>
          <a:xfrm>
            <a:off x="423504" y="1508289"/>
            <a:ext cx="11344992" cy="4213781"/>
          </a:xfrm>
        </p:spPr>
        <p:txBody>
          <a:bodyPr>
            <a:normAutofit lnSpcReduction="10000"/>
          </a:bodyPr>
          <a:lstStyle/>
          <a:p>
            <a:pPr marL="0" indent="0">
              <a:buNone/>
            </a:pPr>
            <a:r>
              <a:rPr lang="en-US" dirty="0"/>
              <a:t>Payer: “We'll give you better rates if you send us more volume.”</a:t>
            </a:r>
          </a:p>
          <a:p>
            <a:pPr marL="0" indent="0">
              <a:buNone/>
            </a:pPr>
            <a:r>
              <a:rPr lang="en-US" sz="2400" dirty="0"/>
              <a:t>But the ASC's economics may already be poor.</a:t>
            </a:r>
          </a:p>
          <a:p>
            <a:pPr marL="0" indent="0">
              <a:buNone/>
            </a:pPr>
            <a:endParaRPr lang="en-US" dirty="0"/>
          </a:p>
          <a:p>
            <a:pPr marL="0" indent="0">
              <a:buNone/>
            </a:pPr>
            <a:r>
              <a:rPr lang="en-US" dirty="0"/>
              <a:t>Show: Bad rate × more volume = more losses</a:t>
            </a:r>
          </a:p>
          <a:p>
            <a:pPr marL="0" indent="0">
              <a:buNone/>
            </a:pPr>
            <a:r>
              <a:rPr lang="en-US" sz="2400" dirty="0"/>
              <a:t>The right question is: “At what reimbursement level does additional volume create economic value?”</a:t>
            </a:r>
          </a:p>
          <a:p>
            <a:pPr marL="0" indent="0">
              <a:buNone/>
            </a:pPr>
            <a:endParaRPr lang="en-US" sz="2400" dirty="0"/>
          </a:p>
          <a:p>
            <a:pPr marL="0" indent="0">
              <a:buNone/>
            </a:pPr>
            <a:r>
              <a:rPr lang="en-US" sz="2400" dirty="0"/>
              <a:t>ASCA's Naya </a:t>
            </a:r>
            <a:r>
              <a:rPr lang="en-US" sz="2400" dirty="0" err="1"/>
              <a:t>Kehayes</a:t>
            </a:r>
            <a:r>
              <a:rPr lang="en-US" sz="2400" dirty="0"/>
              <a:t> makes essentially this point: if the economics of the rate are negative, volume may not solve the problem; rate targets should be established before migrating additional surgery. </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2335731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4A46E-E004-6657-4D41-9B1563EBDED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2B973B9F-3A4B-07FC-29DD-BFB17B137BE7}"/>
              </a:ext>
            </a:extLst>
          </p:cNvPr>
          <p:cNvPicPr>
            <a:picLocks noChangeAspect="1"/>
          </p:cNvPicPr>
          <p:nvPr/>
        </p:nvPicPr>
        <p:blipFill rotWithShape="1">
          <a:blip r:embed="rId3"/>
          <a:srcRect b="16364"/>
          <a:stretch/>
        </p:blipFill>
        <p:spPr>
          <a:xfrm>
            <a:off x="-1" y="-1237674"/>
            <a:ext cx="12192000" cy="6797964"/>
          </a:xfrm>
          <a:prstGeom prst="rect">
            <a:avLst/>
          </a:prstGeom>
        </p:spPr>
      </p:pic>
      <p:sp>
        <p:nvSpPr>
          <p:cNvPr id="4" name="Content Placeholder 3">
            <a:extLst>
              <a:ext uri="{FF2B5EF4-FFF2-40B4-BE49-F238E27FC236}">
                <a16:creationId xmlns:a16="http://schemas.microsoft.com/office/drawing/2014/main" id="{50A385F1-1B95-79DC-0EA9-ADFE0C1813C5}"/>
              </a:ext>
            </a:extLst>
          </p:cNvPr>
          <p:cNvSpPr>
            <a:spLocks noGrp="1"/>
          </p:cNvSpPr>
          <p:nvPr>
            <p:ph type="subTitle" idx="1"/>
          </p:nvPr>
        </p:nvSpPr>
        <p:spPr/>
        <p:txBody>
          <a:bodyPr vert="horz" lIns="91440" tIns="45720" rIns="91440" bIns="45720" numCol="1" rtlCol="0" anchor="t">
            <a:noAutofit/>
          </a:bodyPr>
          <a:lstStyle/>
          <a:p>
            <a:pPr lvl="3"/>
            <a:endParaRPr lang="en-US" sz="1400"/>
          </a:p>
          <a:p>
            <a:pPr lvl="3"/>
            <a:endParaRPr lang="en-US" sz="1400"/>
          </a:p>
        </p:txBody>
      </p:sp>
      <p:sp>
        <p:nvSpPr>
          <p:cNvPr id="9" name="Rectangle 8">
            <a:extLst>
              <a:ext uri="{FF2B5EF4-FFF2-40B4-BE49-F238E27FC236}">
                <a16:creationId xmlns:a16="http://schemas.microsoft.com/office/drawing/2014/main" id="{12EA44A7-6A41-4E65-AF90-95257E9DC743}"/>
              </a:ext>
            </a:extLst>
          </p:cNvPr>
          <p:cNvSpPr/>
          <p:nvPr/>
        </p:nvSpPr>
        <p:spPr>
          <a:xfrm>
            <a:off x="-107951" y="2467325"/>
            <a:ext cx="12191999" cy="1260197"/>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EAA9F748-48EA-6EC2-C6B0-FAFF6576382B}"/>
              </a:ext>
            </a:extLst>
          </p:cNvPr>
          <p:cNvSpPr txBox="1">
            <a:spLocks/>
          </p:cNvSpPr>
          <p:nvPr/>
        </p:nvSpPr>
        <p:spPr>
          <a:xfrm>
            <a:off x="2732828" y="2459977"/>
            <a:ext cx="6726343" cy="12675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accent1">
                    <a:lumMod val="75000"/>
                  </a:schemeClr>
                </a:solidFill>
                <a:latin typeface="+mj-lt"/>
                <a:ea typeface="+mj-ea"/>
                <a:cs typeface="+mj-cs"/>
              </a:defRPr>
            </a:lvl1pPr>
          </a:lstStyle>
          <a:p>
            <a:r>
              <a:rPr lang="en-US" sz="3600" b="1" dirty="0">
                <a:solidFill>
                  <a:schemeClr val="accent1"/>
                </a:solidFill>
              </a:rPr>
              <a:t>What does a successful ASC response look like?</a:t>
            </a:r>
            <a:endParaRPr lang="en-US" sz="3600" b="1" dirty="0">
              <a:solidFill>
                <a:schemeClr val="accent1"/>
              </a:solidFill>
              <a:ea typeface="Calibri Light"/>
              <a:cs typeface="Calibri Light"/>
            </a:endParaRPr>
          </a:p>
        </p:txBody>
      </p:sp>
    </p:spTree>
    <p:extLst>
      <p:ext uri="{BB962C8B-B14F-4D97-AF65-F5344CB8AC3E}">
        <p14:creationId xmlns:p14="http://schemas.microsoft.com/office/powerpoint/2010/main" val="4186150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E44DB-C355-E2D6-82B3-E0451CFC05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A12327A-D506-41B8-2855-58A9232C731D}"/>
              </a:ext>
            </a:extLst>
          </p:cNvPr>
          <p:cNvSpPr>
            <a:spLocks noGrp="1"/>
          </p:cNvSpPr>
          <p:nvPr>
            <p:ph type="title"/>
          </p:nvPr>
        </p:nvSpPr>
        <p:spPr>
          <a:xfrm>
            <a:off x="203880" y="348335"/>
            <a:ext cx="10919749" cy="702754"/>
          </a:xfrm>
        </p:spPr>
        <p:txBody>
          <a:bodyPr>
            <a:noAutofit/>
          </a:bodyPr>
          <a:lstStyle/>
          <a:p>
            <a:r>
              <a:rPr lang="en-US" sz="4000" b="1" dirty="0">
                <a:latin typeface="+mj-lt"/>
              </a:rPr>
              <a:t>What Successful Providers Are Doing Differently</a:t>
            </a:r>
          </a:p>
        </p:txBody>
      </p:sp>
      <p:sp>
        <p:nvSpPr>
          <p:cNvPr id="7" name="Content Placeholder 6">
            <a:extLst>
              <a:ext uri="{FF2B5EF4-FFF2-40B4-BE49-F238E27FC236}">
                <a16:creationId xmlns:a16="http://schemas.microsoft.com/office/drawing/2014/main" id="{0CF0EA52-E8E6-42AA-F57D-F5D3C76A3F00}"/>
              </a:ext>
            </a:extLst>
          </p:cNvPr>
          <p:cNvSpPr>
            <a:spLocks noGrp="1"/>
          </p:cNvSpPr>
          <p:nvPr>
            <p:ph idx="1"/>
          </p:nvPr>
        </p:nvSpPr>
        <p:spPr>
          <a:xfrm>
            <a:off x="423504" y="1051090"/>
            <a:ext cx="11344992" cy="4755822"/>
          </a:xfrm>
        </p:spPr>
        <p:txBody>
          <a:bodyPr>
            <a:normAutofit/>
          </a:bodyPr>
          <a:lstStyle/>
          <a:p>
            <a:pPr marL="0" indent="0">
              <a:buNone/>
            </a:pPr>
            <a:r>
              <a:rPr lang="en-US" dirty="0"/>
              <a:t>The successful organizations aren't necessarily the ones with the best negotiating scripts.</a:t>
            </a:r>
          </a:p>
          <a:p>
            <a:pPr marL="0" indent="0">
              <a:buNone/>
            </a:pPr>
            <a:r>
              <a:rPr lang="en-US" dirty="0"/>
              <a:t>They're doing five things:</a:t>
            </a:r>
          </a:p>
          <a:p>
            <a:pPr marL="971550" lvl="1" indent="-514350">
              <a:buFont typeface="+mj-lt"/>
              <a:buAutoNum type="arabicPeriod"/>
            </a:pPr>
            <a:r>
              <a:rPr lang="en-US" sz="2000" dirty="0"/>
              <a:t>Know their true economics </a:t>
            </a:r>
          </a:p>
          <a:p>
            <a:pPr marL="971550" lvl="1" indent="-514350">
              <a:buFont typeface="+mj-lt"/>
              <a:buAutoNum type="arabicPeriod"/>
            </a:pPr>
            <a:r>
              <a:rPr lang="en-US" sz="2000" dirty="0"/>
              <a:t>Know the payer's economics </a:t>
            </a:r>
          </a:p>
          <a:p>
            <a:pPr marL="971550" lvl="1" indent="-514350">
              <a:buFont typeface="+mj-lt"/>
              <a:buAutoNum type="arabicPeriod"/>
            </a:pPr>
            <a:r>
              <a:rPr lang="en-US" sz="2000" dirty="0"/>
              <a:t>Create credible alternatives </a:t>
            </a:r>
          </a:p>
          <a:p>
            <a:pPr marL="971550" lvl="1" indent="-514350">
              <a:buFont typeface="+mj-lt"/>
              <a:buAutoNum type="arabicPeriod"/>
            </a:pPr>
            <a:r>
              <a:rPr lang="en-US" sz="2000" dirty="0"/>
              <a:t>Align physicians before negotiation </a:t>
            </a:r>
          </a:p>
          <a:p>
            <a:pPr marL="971550" lvl="1" indent="-514350">
              <a:buFont typeface="+mj-lt"/>
              <a:buAutoNum type="arabicPeriod"/>
            </a:pPr>
            <a:r>
              <a:rPr lang="en-US" sz="2000" dirty="0"/>
              <a:t>Actually use leverage when necessary </a:t>
            </a:r>
          </a:p>
          <a:p>
            <a:pPr marL="0" indent="0">
              <a:buNone/>
            </a:pPr>
            <a:r>
              <a:rPr lang="en-US" dirty="0"/>
              <a:t>And Increasingly:</a:t>
            </a:r>
          </a:p>
          <a:p>
            <a:pPr marL="971550" lvl="1" indent="-514350">
              <a:buFont typeface="+mj-lt"/>
              <a:buAutoNum type="arabicPeriod"/>
            </a:pPr>
            <a:r>
              <a:rPr lang="en-US" sz="2000" dirty="0"/>
              <a:t>Create scale</a:t>
            </a:r>
          </a:p>
          <a:p>
            <a:pPr marL="971550" lvl="1" indent="-514350">
              <a:buFont typeface="+mj-lt"/>
              <a:buAutoNum type="arabicPeriod"/>
            </a:pPr>
            <a:r>
              <a:rPr lang="en-US" sz="2000" dirty="0"/>
              <a:t>Pursue employer/direct opportunities</a:t>
            </a:r>
          </a:p>
          <a:p>
            <a:pPr marL="971550" lvl="1" indent="-514350">
              <a:buFont typeface="+mj-lt"/>
              <a:buAutoNum type="arabicPeriod"/>
            </a:pPr>
            <a:r>
              <a:rPr lang="en-US" sz="2000" dirty="0"/>
              <a:t>Treat contracting as an enterprise strategy- not an administrative function</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1329589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917F974-0665-4A6F-B50B-BEF3D01A5001}"/>
              </a:ext>
            </a:extLst>
          </p:cNvPr>
          <p:cNvSpPr>
            <a:spLocks noGrp="1"/>
          </p:cNvSpPr>
          <p:nvPr>
            <p:ph type="title"/>
          </p:nvPr>
        </p:nvSpPr>
        <p:spPr>
          <a:xfrm>
            <a:off x="414661" y="203759"/>
            <a:ext cx="11297663" cy="1018552"/>
          </a:xfrm>
        </p:spPr>
        <p:txBody>
          <a:bodyPr>
            <a:noAutofit/>
          </a:bodyPr>
          <a:lstStyle/>
          <a:p>
            <a:r>
              <a:rPr lang="en-US" sz="3600" b="1" dirty="0">
                <a:latin typeface="+mj-lt"/>
              </a:rPr>
              <a:t>Strategic Healthcare Partners, LLC – </a:t>
            </a:r>
            <a:br>
              <a:rPr lang="en-US" sz="3600" b="1" dirty="0">
                <a:latin typeface="+mj-lt"/>
              </a:rPr>
            </a:br>
            <a:r>
              <a:rPr lang="en-US" sz="3600" b="1" dirty="0">
                <a:latin typeface="+mj-lt"/>
              </a:rPr>
              <a:t>Who We Are and Who We Serve</a:t>
            </a:r>
            <a:endParaRPr lang="en-US" sz="3600" dirty="0">
              <a:latin typeface="+mj-lt"/>
            </a:endParaRPr>
          </a:p>
        </p:txBody>
      </p:sp>
      <p:sp>
        <p:nvSpPr>
          <p:cNvPr id="9" name="Content Placeholder 8">
            <a:extLst>
              <a:ext uri="{FF2B5EF4-FFF2-40B4-BE49-F238E27FC236}">
                <a16:creationId xmlns:a16="http://schemas.microsoft.com/office/drawing/2014/main" id="{DFEEEFAF-EF51-4631-A64E-DF7E8BBF45A5}"/>
              </a:ext>
            </a:extLst>
          </p:cNvPr>
          <p:cNvSpPr>
            <a:spLocks noGrp="1"/>
          </p:cNvSpPr>
          <p:nvPr>
            <p:ph idx="1"/>
          </p:nvPr>
        </p:nvSpPr>
        <p:spPr>
          <a:xfrm>
            <a:off x="414661" y="1510111"/>
            <a:ext cx="10912702" cy="3837777"/>
          </a:xfrm>
        </p:spPr>
        <p:txBody>
          <a:bodyPr>
            <a:normAutofit fontScale="92500" lnSpcReduction="20000"/>
          </a:bodyPr>
          <a:lstStyle/>
          <a:p>
            <a:r>
              <a:rPr lang="en-US" sz="2200" dirty="0"/>
              <a:t>Helping healthcare organizations turn complex financial and contracting challenges into better decisions since 2007.</a:t>
            </a:r>
          </a:p>
          <a:p>
            <a:r>
              <a:rPr lang="en-US" sz="2200" dirty="0"/>
              <a:t>Founded by John Crew and Mike Scribner leading a team with deep experience across the healthcare landscape.</a:t>
            </a:r>
          </a:p>
          <a:p>
            <a:r>
              <a:rPr lang="en-US" sz="2200" dirty="0"/>
              <a:t>Covering the whole healthcare ecosystem:</a:t>
            </a:r>
            <a:endParaRPr lang="en-US" sz="1800" dirty="0"/>
          </a:p>
          <a:p>
            <a:pPr lvl="1"/>
            <a:r>
              <a:rPr lang="en-US" sz="1800" dirty="0"/>
              <a:t>Rural/Urban/PPS/Critical Access Hospitals/</a:t>
            </a:r>
          </a:p>
          <a:p>
            <a:pPr lvl="1"/>
            <a:r>
              <a:rPr lang="en-US" sz="1800" dirty="0"/>
              <a:t>Free standing ASCs</a:t>
            </a:r>
          </a:p>
          <a:p>
            <a:pPr lvl="1"/>
            <a:r>
              <a:rPr lang="en-US" sz="1800" dirty="0"/>
              <a:t>IPAs, CINs, ACOs</a:t>
            </a:r>
          </a:p>
          <a:p>
            <a:pPr lvl="1"/>
            <a:r>
              <a:rPr lang="en-US" sz="1800" dirty="0"/>
              <a:t>FQHCs/RHCs</a:t>
            </a:r>
          </a:p>
          <a:p>
            <a:pPr lvl="1"/>
            <a:r>
              <a:rPr lang="en-US" sz="1800" dirty="0"/>
              <a:t>Represent over 2,400 physicians/extenders</a:t>
            </a:r>
          </a:p>
          <a:p>
            <a:r>
              <a:rPr lang="en-US" sz="2200" dirty="0"/>
              <a:t>Where we make an impact:</a:t>
            </a:r>
          </a:p>
          <a:p>
            <a:pPr lvl="1"/>
            <a:r>
              <a:rPr lang="en-US" sz="1800" dirty="0"/>
              <a:t>Revenue Cycle Support- Improving the financial engine behind care.</a:t>
            </a:r>
          </a:p>
          <a:p>
            <a:pPr lvl="1"/>
            <a:r>
              <a:rPr lang="en-US" sz="1800" dirty="0"/>
              <a:t>Managed Care Contracting- Negotiate and optimize payer relationships.</a:t>
            </a:r>
          </a:p>
          <a:p>
            <a:pPr lvl="1"/>
            <a:r>
              <a:rPr lang="en-US" sz="1800" dirty="0"/>
              <a:t>Decision Support/Financial Analysis- Turning data into actionable decisions.</a:t>
            </a:r>
          </a:p>
          <a:p>
            <a:endParaRPr lang="en-US" dirty="0"/>
          </a:p>
        </p:txBody>
      </p:sp>
    </p:spTree>
    <p:extLst>
      <p:ext uri="{BB962C8B-B14F-4D97-AF65-F5344CB8AC3E}">
        <p14:creationId xmlns:p14="http://schemas.microsoft.com/office/powerpoint/2010/main" val="37732153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943CA-A36E-626C-D5C8-EB2FEC174F8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88F1A82-D42D-81DC-FB45-E75F1A6E554C}"/>
              </a:ext>
            </a:extLst>
          </p:cNvPr>
          <p:cNvSpPr>
            <a:spLocks noGrp="1"/>
          </p:cNvSpPr>
          <p:nvPr>
            <p:ph type="title"/>
          </p:nvPr>
        </p:nvSpPr>
        <p:spPr>
          <a:xfrm>
            <a:off x="203880" y="348335"/>
            <a:ext cx="10919749" cy="702754"/>
          </a:xfrm>
        </p:spPr>
        <p:txBody>
          <a:bodyPr>
            <a:noAutofit/>
          </a:bodyPr>
          <a:lstStyle/>
          <a:p>
            <a:r>
              <a:rPr lang="en-US" sz="4000" b="1" dirty="0">
                <a:latin typeface="+mj-lt"/>
              </a:rPr>
              <a:t>Stop Asking the Payer to Value You</a:t>
            </a:r>
            <a:endParaRPr lang="en-US" sz="3600" b="1" dirty="0">
              <a:latin typeface="+mj-lt"/>
            </a:endParaRPr>
          </a:p>
        </p:txBody>
      </p:sp>
      <p:sp>
        <p:nvSpPr>
          <p:cNvPr id="7" name="Content Placeholder 6">
            <a:extLst>
              <a:ext uri="{FF2B5EF4-FFF2-40B4-BE49-F238E27FC236}">
                <a16:creationId xmlns:a16="http://schemas.microsoft.com/office/drawing/2014/main" id="{9623E319-1692-33B1-FA68-DC34B5C1D225}"/>
              </a:ext>
            </a:extLst>
          </p:cNvPr>
          <p:cNvSpPr>
            <a:spLocks noGrp="1"/>
          </p:cNvSpPr>
          <p:nvPr>
            <p:ph idx="1"/>
          </p:nvPr>
        </p:nvSpPr>
        <p:spPr>
          <a:xfrm>
            <a:off x="423504" y="1051090"/>
            <a:ext cx="11344992" cy="4755822"/>
          </a:xfrm>
        </p:spPr>
        <p:txBody>
          <a:bodyPr>
            <a:normAutofit lnSpcReduction="10000"/>
          </a:bodyPr>
          <a:lstStyle/>
          <a:p>
            <a:pPr marL="0" indent="0">
              <a:buNone/>
            </a:pPr>
            <a:r>
              <a:rPr lang="en-US" dirty="0"/>
              <a:t>Payers already know ASCs provide value. The question isn't whether an ASC is cheaper.</a:t>
            </a:r>
          </a:p>
          <a:p>
            <a:pPr marL="0" indent="0">
              <a:buNone/>
            </a:pPr>
            <a:r>
              <a:rPr lang="en-US" dirty="0"/>
              <a:t>The question is: Who captures the value?</a:t>
            </a:r>
          </a:p>
          <a:p>
            <a:pPr lvl="1"/>
            <a:r>
              <a:rPr lang="en-US" dirty="0"/>
              <a:t>If the ASC has no alternative, the payer captures it.</a:t>
            </a:r>
          </a:p>
          <a:p>
            <a:pPr lvl="1"/>
            <a:r>
              <a:rPr lang="en-US" dirty="0"/>
              <a:t>If the ASC can demonstrate value and has credible alternatives, the ASC can capture some of it.</a:t>
            </a:r>
          </a:p>
          <a:p>
            <a:pPr lvl="1"/>
            <a:r>
              <a:rPr lang="en-US" dirty="0"/>
              <a:t>If a group of ASCs can create meaningful network value, the negotiating equation changes entirely.</a:t>
            </a:r>
          </a:p>
          <a:p>
            <a:pPr marL="0" indent="0">
              <a:buNone/>
            </a:pPr>
            <a:r>
              <a:rPr lang="en-US" b="1" dirty="0"/>
              <a:t>Final takeaway:</a:t>
            </a:r>
            <a:endParaRPr lang="en-US" dirty="0"/>
          </a:p>
          <a:p>
            <a:pPr lvl="1"/>
            <a:r>
              <a:rPr lang="en-US" b="1" dirty="0"/>
              <a:t>Don't negotiate harder.</a:t>
            </a:r>
          </a:p>
          <a:p>
            <a:pPr lvl="1"/>
            <a:r>
              <a:rPr lang="en-US" b="1" dirty="0"/>
              <a:t>Build leverage.</a:t>
            </a:r>
          </a:p>
          <a:p>
            <a:pPr lvl="1"/>
            <a:r>
              <a:rPr lang="en-US" b="1" dirty="0"/>
              <a:t>Then negotiate.</a:t>
            </a:r>
            <a:endParaRPr lang="en-US" dirty="0"/>
          </a:p>
          <a:p>
            <a:pPr marL="0" indent="0">
              <a:spcBef>
                <a:spcPts val="1800"/>
              </a:spcBef>
              <a:buNone/>
            </a:pPr>
            <a:endParaRPr lang="en-US" dirty="0"/>
          </a:p>
          <a:p>
            <a:endParaRPr lang="en-US" dirty="0"/>
          </a:p>
        </p:txBody>
      </p:sp>
    </p:spTree>
    <p:extLst>
      <p:ext uri="{BB962C8B-B14F-4D97-AF65-F5344CB8AC3E}">
        <p14:creationId xmlns:p14="http://schemas.microsoft.com/office/powerpoint/2010/main" val="3190793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50BD7-9079-AA5B-048D-E194F8B0D1F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E7C47CD-5E32-F6A4-1747-E954AAFFBD93}"/>
              </a:ext>
            </a:extLst>
          </p:cNvPr>
          <p:cNvSpPr>
            <a:spLocks noGrp="1"/>
          </p:cNvSpPr>
          <p:nvPr>
            <p:ph type="title"/>
          </p:nvPr>
        </p:nvSpPr>
        <p:spPr>
          <a:xfrm>
            <a:off x="203880" y="348335"/>
            <a:ext cx="11276920" cy="1018552"/>
          </a:xfrm>
        </p:spPr>
        <p:txBody>
          <a:bodyPr>
            <a:noAutofit/>
          </a:bodyPr>
          <a:lstStyle/>
          <a:p>
            <a:r>
              <a:rPr lang="en-US" b="1" dirty="0">
                <a:latin typeface="+mj-lt"/>
              </a:rPr>
              <a:t>Payer Profitability and Negotiation Matrix</a:t>
            </a:r>
            <a:endParaRPr lang="en-US" sz="4000" b="1" dirty="0">
              <a:solidFill>
                <a:srgbClr val="FF0000"/>
              </a:solidFill>
              <a:latin typeface="+mj-lt"/>
            </a:endParaRPr>
          </a:p>
        </p:txBody>
      </p:sp>
      <p:sp>
        <p:nvSpPr>
          <p:cNvPr id="7" name="Content Placeholder 6">
            <a:extLst>
              <a:ext uri="{FF2B5EF4-FFF2-40B4-BE49-F238E27FC236}">
                <a16:creationId xmlns:a16="http://schemas.microsoft.com/office/drawing/2014/main" id="{DF9BD122-A31F-FA3B-D2BB-F2937A0AFDEF}"/>
              </a:ext>
            </a:extLst>
          </p:cNvPr>
          <p:cNvSpPr>
            <a:spLocks noGrp="1"/>
          </p:cNvSpPr>
          <p:nvPr>
            <p:ph idx="1"/>
          </p:nvPr>
        </p:nvSpPr>
        <p:spPr>
          <a:xfrm>
            <a:off x="423504" y="1508289"/>
            <a:ext cx="11344992" cy="4213781"/>
          </a:xfrm>
        </p:spPr>
        <p:txBody>
          <a:bodyPr>
            <a:normAutofit/>
          </a:bodyPr>
          <a:lstStyle/>
          <a:p>
            <a:pPr marL="0" indent="0">
              <a:spcBef>
                <a:spcPts val="1800"/>
              </a:spcBef>
              <a:buNone/>
            </a:pPr>
            <a:endParaRPr lang="en-US" dirty="0"/>
          </a:p>
          <a:p>
            <a:endParaRPr lang="en-US" dirty="0"/>
          </a:p>
        </p:txBody>
      </p:sp>
      <p:sp>
        <p:nvSpPr>
          <p:cNvPr id="3" name="TextBox 2">
            <a:extLst>
              <a:ext uri="{FF2B5EF4-FFF2-40B4-BE49-F238E27FC236}">
                <a16:creationId xmlns:a16="http://schemas.microsoft.com/office/drawing/2014/main" id="{3837A16E-BA91-927B-1B3A-0D9A875EB4A9}"/>
              </a:ext>
            </a:extLst>
          </p:cNvPr>
          <p:cNvSpPr txBox="1"/>
          <p:nvPr/>
        </p:nvSpPr>
        <p:spPr>
          <a:xfrm>
            <a:off x="970176" y="4521741"/>
            <a:ext cx="8502977" cy="1200329"/>
          </a:xfrm>
          <a:prstGeom prst="rect">
            <a:avLst/>
          </a:prstGeom>
          <a:noFill/>
        </p:spPr>
        <p:txBody>
          <a:bodyPr wrap="square" rtlCol="0">
            <a:spAutoFit/>
          </a:bodyPr>
          <a:lstStyle/>
          <a:p>
            <a:r>
              <a:rPr lang="en-US" b="1" dirty="0"/>
              <a:t>Critical point:</a:t>
            </a:r>
            <a:endParaRPr lang="en-US" dirty="0"/>
          </a:p>
          <a:p>
            <a:pPr marL="285750" indent="-285750">
              <a:buFont typeface="Arial" panose="020B0604020202020204" pitchFamily="34" charset="0"/>
              <a:buChar char="•"/>
            </a:pPr>
            <a:r>
              <a:rPr lang="en-US" dirty="0"/>
              <a:t>Don't negotiate contracts based on premium revenue.</a:t>
            </a:r>
          </a:p>
          <a:p>
            <a:pPr marL="285750" indent="-285750">
              <a:buFont typeface="Arial" panose="020B0604020202020204" pitchFamily="34" charset="0"/>
              <a:buChar char="•"/>
            </a:pPr>
            <a:r>
              <a:rPr lang="en-US" dirty="0"/>
              <a:t>Negotiate based on </a:t>
            </a:r>
            <a:r>
              <a:rPr lang="en-US" b="1" dirty="0"/>
              <a:t>opportunity analysis and strategic leverage.</a:t>
            </a:r>
            <a:endParaRPr lang="en-US" dirty="0"/>
          </a:p>
          <a:p>
            <a:endParaRPr lang="en-US" dirty="0"/>
          </a:p>
        </p:txBody>
      </p:sp>
      <p:pic>
        <p:nvPicPr>
          <p:cNvPr id="9" name="Picture 8">
            <a:extLst>
              <a:ext uri="{FF2B5EF4-FFF2-40B4-BE49-F238E27FC236}">
                <a16:creationId xmlns:a16="http://schemas.microsoft.com/office/drawing/2014/main" id="{40ACD453-C8F2-CA14-B61D-03AA0B814C82}"/>
              </a:ext>
            </a:extLst>
          </p:cNvPr>
          <p:cNvPicPr>
            <a:picLocks noChangeAspect="1"/>
          </p:cNvPicPr>
          <p:nvPr/>
        </p:nvPicPr>
        <p:blipFill>
          <a:blip r:embed="rId3"/>
          <a:stretch>
            <a:fillRect/>
          </a:stretch>
        </p:blipFill>
        <p:spPr>
          <a:xfrm>
            <a:off x="360576" y="1746450"/>
            <a:ext cx="11221824" cy="2399899"/>
          </a:xfrm>
          <a:prstGeom prst="rect">
            <a:avLst/>
          </a:prstGeom>
        </p:spPr>
      </p:pic>
    </p:spTree>
    <p:extLst>
      <p:ext uri="{BB962C8B-B14F-4D97-AF65-F5344CB8AC3E}">
        <p14:creationId xmlns:p14="http://schemas.microsoft.com/office/powerpoint/2010/main" val="1027378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08D8-FAAC-857F-9A6B-09BDE3D6C3A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6EB8C62-FD1B-9E56-890F-014169E910E7}"/>
              </a:ext>
            </a:extLst>
          </p:cNvPr>
          <p:cNvSpPr>
            <a:spLocks noGrp="1"/>
          </p:cNvSpPr>
          <p:nvPr>
            <p:ph type="title"/>
          </p:nvPr>
        </p:nvSpPr>
        <p:spPr>
          <a:xfrm>
            <a:off x="203880" y="348335"/>
            <a:ext cx="11344992" cy="1018552"/>
          </a:xfrm>
        </p:spPr>
        <p:txBody>
          <a:bodyPr>
            <a:noAutofit/>
          </a:bodyPr>
          <a:lstStyle/>
          <a:p>
            <a:r>
              <a:rPr lang="en-US" sz="3600" b="1" dirty="0"/>
              <a:t>The ASC’s Strongest Negotiating Asset: Surgical Migration</a:t>
            </a:r>
            <a:endParaRPr lang="en-US" sz="3200" b="1" dirty="0"/>
          </a:p>
        </p:txBody>
      </p:sp>
      <p:sp>
        <p:nvSpPr>
          <p:cNvPr id="7" name="Content Placeholder 6">
            <a:extLst>
              <a:ext uri="{FF2B5EF4-FFF2-40B4-BE49-F238E27FC236}">
                <a16:creationId xmlns:a16="http://schemas.microsoft.com/office/drawing/2014/main" id="{EB0F2F31-5565-909C-4543-51629DE3E226}"/>
              </a:ext>
            </a:extLst>
          </p:cNvPr>
          <p:cNvSpPr>
            <a:spLocks noGrp="1"/>
          </p:cNvSpPr>
          <p:nvPr>
            <p:ph idx="1"/>
          </p:nvPr>
        </p:nvSpPr>
        <p:spPr>
          <a:xfrm>
            <a:off x="423504" y="1508289"/>
            <a:ext cx="11344992" cy="4213781"/>
          </a:xfrm>
        </p:spPr>
        <p:txBody>
          <a:bodyPr>
            <a:normAutofit fontScale="92500" lnSpcReduction="20000"/>
          </a:bodyPr>
          <a:lstStyle/>
          <a:p>
            <a:r>
              <a:rPr lang="en-US" b="1" i="1" dirty="0"/>
              <a:t>This is the centerpiece.</a:t>
            </a:r>
          </a:p>
          <a:p>
            <a:r>
              <a:rPr lang="en-US" b="1" i="1" dirty="0"/>
              <a:t>Payer does NOT care that:</a:t>
            </a:r>
          </a:p>
          <a:p>
            <a:pPr lvl="1"/>
            <a:r>
              <a:rPr lang="en-US" dirty="0"/>
              <a:t>Your costs went up. </a:t>
            </a:r>
          </a:p>
          <a:p>
            <a:pPr lvl="1"/>
            <a:r>
              <a:rPr lang="en-US" dirty="0"/>
              <a:t>Your staff needs raises. </a:t>
            </a:r>
          </a:p>
          <a:p>
            <a:pPr lvl="1"/>
            <a:r>
              <a:rPr lang="en-US" dirty="0"/>
              <a:t>Your supplies cost more.</a:t>
            </a:r>
          </a:p>
          <a:p>
            <a:pPr lvl="1"/>
            <a:r>
              <a:rPr lang="en-US" dirty="0"/>
              <a:t>Your quality scores. </a:t>
            </a:r>
          </a:p>
          <a:p>
            <a:pPr lvl="1"/>
            <a:r>
              <a:rPr lang="en-US" dirty="0"/>
              <a:t>Your patient satisfaction scores.</a:t>
            </a:r>
          </a:p>
          <a:p>
            <a:r>
              <a:rPr lang="en-US" dirty="0"/>
              <a:t>Payer cares about: “What happens to this surgery if I don't contract with you?”</a:t>
            </a:r>
          </a:p>
          <a:p>
            <a:pPr lvl="1"/>
            <a:r>
              <a:rPr lang="en-US" dirty="0"/>
              <a:t>If the answer is: “It goes to another ASC at a similar cost” that isn't much leverage.</a:t>
            </a:r>
          </a:p>
          <a:p>
            <a:pPr lvl="1"/>
            <a:r>
              <a:rPr lang="en-US" dirty="0"/>
              <a:t>If the answer is: “It goes to a hospital at 3.5 × the cost.”; now you have the platform to have a conversation.</a:t>
            </a:r>
          </a:p>
          <a:p>
            <a:pPr marL="0" indent="0">
              <a:buNone/>
            </a:pPr>
            <a:r>
              <a:rPr lang="en-US" dirty="0"/>
              <a:t>ASCs specifically identifies the ability to migrate surgical volume as a major source of ASC negotiating power. </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3548625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8BFF7-E29E-09E8-237C-713421B2685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0B7256B-1C3B-6A8A-C46A-3084A3F2486A}"/>
              </a:ext>
            </a:extLst>
          </p:cNvPr>
          <p:cNvSpPr>
            <a:spLocks noGrp="1"/>
          </p:cNvSpPr>
          <p:nvPr>
            <p:ph type="title"/>
          </p:nvPr>
        </p:nvSpPr>
        <p:spPr>
          <a:xfrm>
            <a:off x="203880" y="348335"/>
            <a:ext cx="10919749" cy="1018552"/>
          </a:xfrm>
        </p:spPr>
        <p:txBody>
          <a:bodyPr>
            <a:noAutofit/>
          </a:bodyPr>
          <a:lstStyle/>
          <a:p>
            <a:r>
              <a:rPr lang="en-US" sz="4000" b="1" dirty="0">
                <a:latin typeface="+mj-lt"/>
              </a:rPr>
              <a:t>Build the Payer Savings Story</a:t>
            </a:r>
            <a:endParaRPr lang="en-US" sz="2800" b="1" dirty="0">
              <a:latin typeface="+mj-lt"/>
            </a:endParaRPr>
          </a:p>
        </p:txBody>
      </p:sp>
      <p:sp>
        <p:nvSpPr>
          <p:cNvPr id="7" name="Content Placeholder 6">
            <a:extLst>
              <a:ext uri="{FF2B5EF4-FFF2-40B4-BE49-F238E27FC236}">
                <a16:creationId xmlns:a16="http://schemas.microsoft.com/office/drawing/2014/main" id="{7FDB0892-05F3-DC1B-343B-D0648E7BFE96}"/>
              </a:ext>
            </a:extLst>
          </p:cNvPr>
          <p:cNvSpPr>
            <a:spLocks noGrp="1"/>
          </p:cNvSpPr>
          <p:nvPr>
            <p:ph idx="1"/>
          </p:nvPr>
        </p:nvSpPr>
        <p:spPr>
          <a:xfrm>
            <a:off x="423504" y="1508289"/>
            <a:ext cx="11344992" cy="4213781"/>
          </a:xfrm>
        </p:spPr>
        <p:txBody>
          <a:bodyPr>
            <a:normAutofit fontScale="70000" lnSpcReduction="20000"/>
          </a:bodyPr>
          <a:lstStyle/>
          <a:p>
            <a:pPr marL="0" indent="0">
              <a:buNone/>
            </a:pPr>
            <a:r>
              <a:rPr lang="en-US" dirty="0"/>
              <a:t>Don't sell: “We are cheaper than the hospital.”</a:t>
            </a:r>
          </a:p>
          <a:p>
            <a:pPr marL="0" indent="0">
              <a:buNone/>
            </a:pPr>
            <a:r>
              <a:rPr lang="en-US" dirty="0"/>
              <a:t>Prove: </a:t>
            </a:r>
            <a:r>
              <a:rPr lang="en-US" b="1" dirty="0"/>
              <a:t>“Here is what you spend today.” </a:t>
            </a:r>
            <a:r>
              <a:rPr lang="en-US" dirty="0"/>
              <a:t>vs. </a:t>
            </a:r>
            <a:r>
              <a:rPr lang="en-US" b="1" dirty="0"/>
              <a:t>“Here is what you would spend if this surgery (and potentially all of our services) migrated.”</a:t>
            </a:r>
            <a:endParaRPr lang="en-US" dirty="0"/>
          </a:p>
          <a:p>
            <a:pPr marL="0" indent="0">
              <a:buNone/>
            </a:pPr>
            <a:r>
              <a:rPr lang="en-US" dirty="0"/>
              <a:t>Include:</a:t>
            </a:r>
          </a:p>
          <a:p>
            <a:pPr lvl="1"/>
            <a:r>
              <a:rPr lang="en-US" dirty="0"/>
              <a:t>Facility </a:t>
            </a:r>
          </a:p>
          <a:p>
            <a:pPr lvl="1"/>
            <a:r>
              <a:rPr lang="en-US" dirty="0"/>
              <a:t>Professional </a:t>
            </a:r>
          </a:p>
          <a:p>
            <a:pPr lvl="1"/>
            <a:r>
              <a:rPr lang="en-US" dirty="0"/>
              <a:t>Anesthesia </a:t>
            </a:r>
          </a:p>
          <a:p>
            <a:pPr lvl="1"/>
            <a:r>
              <a:rPr lang="en-US" dirty="0"/>
              <a:t>Imaging </a:t>
            </a:r>
          </a:p>
          <a:p>
            <a:pPr lvl="1"/>
            <a:r>
              <a:rPr lang="en-US" dirty="0"/>
              <a:t>Pathology </a:t>
            </a:r>
          </a:p>
          <a:p>
            <a:pPr lvl="1"/>
            <a:r>
              <a:rPr lang="en-US" dirty="0"/>
              <a:t>Drugs </a:t>
            </a:r>
          </a:p>
          <a:p>
            <a:pPr lvl="1"/>
            <a:r>
              <a:rPr lang="en-US" dirty="0"/>
              <a:t>Follow-up </a:t>
            </a:r>
          </a:p>
          <a:p>
            <a:pPr lvl="1"/>
            <a:r>
              <a:rPr lang="en-US" dirty="0"/>
              <a:t>Complications </a:t>
            </a:r>
          </a:p>
          <a:p>
            <a:pPr lvl="1"/>
            <a:r>
              <a:rPr lang="en-US" dirty="0"/>
              <a:t>Readmissions </a:t>
            </a:r>
          </a:p>
          <a:p>
            <a:pPr lvl="1"/>
            <a:r>
              <a:rPr lang="en-US" dirty="0"/>
              <a:t>Total episode cost </a:t>
            </a:r>
          </a:p>
          <a:p>
            <a:pPr marL="0" indent="0">
              <a:buNone/>
            </a:pPr>
            <a:r>
              <a:rPr lang="en-US" b="1" dirty="0"/>
              <a:t>The negotiation should be about total medical spend, not just your ASC reimbursement.</a:t>
            </a:r>
            <a:endParaRPr lang="en-US" dirty="0"/>
          </a:p>
          <a:p>
            <a:pPr marL="0" indent="0">
              <a:spcBef>
                <a:spcPts val="1800"/>
              </a:spcBef>
              <a:buNone/>
            </a:pPr>
            <a:endParaRPr lang="en-US" dirty="0"/>
          </a:p>
          <a:p>
            <a:endParaRPr lang="en-US" dirty="0"/>
          </a:p>
        </p:txBody>
      </p:sp>
    </p:spTree>
    <p:extLst>
      <p:ext uri="{BB962C8B-B14F-4D97-AF65-F5344CB8AC3E}">
        <p14:creationId xmlns:p14="http://schemas.microsoft.com/office/powerpoint/2010/main" val="64930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4B0CA-778B-6BB1-C0CE-6705D436A1A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BDC0444-1500-CDB0-B8E9-8D7C3D5BA0EB}"/>
              </a:ext>
            </a:extLst>
          </p:cNvPr>
          <p:cNvSpPr>
            <a:spLocks noGrp="1"/>
          </p:cNvSpPr>
          <p:nvPr>
            <p:ph type="title"/>
          </p:nvPr>
        </p:nvSpPr>
        <p:spPr>
          <a:xfrm>
            <a:off x="203880" y="348335"/>
            <a:ext cx="10919749" cy="1018552"/>
          </a:xfrm>
        </p:spPr>
        <p:txBody>
          <a:bodyPr>
            <a:noAutofit/>
          </a:bodyPr>
          <a:lstStyle/>
          <a:p>
            <a:r>
              <a:rPr lang="en-US" sz="4000" b="1" dirty="0"/>
              <a:t>Build the Payer Savings Story – Case Study</a:t>
            </a:r>
            <a:endParaRPr lang="en-US" sz="2800" b="1" dirty="0">
              <a:solidFill>
                <a:schemeClr val="tx1"/>
              </a:solidFill>
              <a:latin typeface="+mj-lt"/>
            </a:endParaRPr>
          </a:p>
        </p:txBody>
      </p:sp>
      <p:sp>
        <p:nvSpPr>
          <p:cNvPr id="7" name="Content Placeholder 6">
            <a:extLst>
              <a:ext uri="{FF2B5EF4-FFF2-40B4-BE49-F238E27FC236}">
                <a16:creationId xmlns:a16="http://schemas.microsoft.com/office/drawing/2014/main" id="{A44A7DFA-E0D4-FB8E-971B-8D235766C59B}"/>
              </a:ext>
            </a:extLst>
          </p:cNvPr>
          <p:cNvSpPr>
            <a:spLocks noGrp="1"/>
          </p:cNvSpPr>
          <p:nvPr>
            <p:ph idx="1"/>
          </p:nvPr>
        </p:nvSpPr>
        <p:spPr>
          <a:xfrm>
            <a:off x="347304" y="1241589"/>
            <a:ext cx="11344992" cy="4213781"/>
          </a:xfrm>
        </p:spPr>
        <p:txBody>
          <a:bodyPr>
            <a:normAutofit/>
          </a:bodyPr>
          <a:lstStyle/>
          <a:p>
            <a:pPr marL="0" indent="0">
              <a:spcBef>
                <a:spcPts val="1800"/>
              </a:spcBef>
              <a:buNone/>
            </a:pPr>
            <a:endParaRPr lang="en-US" dirty="0"/>
          </a:p>
          <a:p>
            <a:endParaRPr lang="en-US" dirty="0"/>
          </a:p>
        </p:txBody>
      </p:sp>
      <p:pic>
        <p:nvPicPr>
          <p:cNvPr id="3" name="Picture 2">
            <a:extLst>
              <a:ext uri="{FF2B5EF4-FFF2-40B4-BE49-F238E27FC236}">
                <a16:creationId xmlns:a16="http://schemas.microsoft.com/office/drawing/2014/main" id="{14415A44-A225-01C6-C827-6B1B0DDE3C86}"/>
              </a:ext>
            </a:extLst>
          </p:cNvPr>
          <p:cNvPicPr>
            <a:picLocks noChangeAspect="1"/>
          </p:cNvPicPr>
          <p:nvPr/>
        </p:nvPicPr>
        <p:blipFill>
          <a:blip r:embed="rId3"/>
          <a:stretch>
            <a:fillRect/>
          </a:stretch>
        </p:blipFill>
        <p:spPr>
          <a:xfrm>
            <a:off x="671904" y="1504950"/>
            <a:ext cx="10848191" cy="2533650"/>
          </a:xfrm>
          <a:prstGeom prst="rect">
            <a:avLst/>
          </a:prstGeom>
        </p:spPr>
      </p:pic>
      <p:sp>
        <p:nvSpPr>
          <p:cNvPr id="4" name="TextBox 3">
            <a:extLst>
              <a:ext uri="{FF2B5EF4-FFF2-40B4-BE49-F238E27FC236}">
                <a16:creationId xmlns:a16="http://schemas.microsoft.com/office/drawing/2014/main" id="{631EA10E-CBA0-66B1-591D-C9F8B734ADF1}"/>
              </a:ext>
            </a:extLst>
          </p:cNvPr>
          <p:cNvSpPr txBox="1"/>
          <p:nvPr/>
        </p:nvSpPr>
        <p:spPr>
          <a:xfrm>
            <a:off x="672127" y="4363261"/>
            <a:ext cx="10695346" cy="1200329"/>
          </a:xfrm>
          <a:prstGeom prst="rect">
            <a:avLst/>
          </a:prstGeom>
          <a:noFill/>
        </p:spPr>
        <p:txBody>
          <a:bodyPr wrap="square" rtlCol="0">
            <a:spAutoFit/>
          </a:bodyPr>
          <a:lstStyle/>
          <a:p>
            <a:pPr marL="285750" indent="-285750">
              <a:buFont typeface="Arial" panose="020B0604020202020204" pitchFamily="34" charset="0"/>
              <a:buChar char="•"/>
            </a:pPr>
            <a:r>
              <a:rPr lang="en-US" dirty="0"/>
              <a:t>Real example: Negotiation with UHC in Georgia market. Practice with large ASC and infusion center. Pulled payer transparency data and revalued practice/ASC/infusion center volume under hospital UHC agreement based on published rates.</a:t>
            </a:r>
          </a:p>
          <a:p>
            <a:pPr marL="285750" indent="-285750">
              <a:buFont typeface="Arial" panose="020B0604020202020204" pitchFamily="34" charset="0"/>
              <a:buChar char="•"/>
            </a:pPr>
            <a:r>
              <a:rPr lang="en-US" dirty="0"/>
              <a:t>After 2 years out of net, finally reaching favorable agreement currently. </a:t>
            </a:r>
          </a:p>
        </p:txBody>
      </p:sp>
    </p:spTree>
    <p:extLst>
      <p:ext uri="{BB962C8B-B14F-4D97-AF65-F5344CB8AC3E}">
        <p14:creationId xmlns:p14="http://schemas.microsoft.com/office/powerpoint/2010/main" val="979090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1329A-F94C-B683-5C32-441CDE60802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05C6DA0-C62A-6C67-AB50-BDA9ADB0A301}"/>
              </a:ext>
            </a:extLst>
          </p:cNvPr>
          <p:cNvSpPr>
            <a:spLocks noGrp="1"/>
          </p:cNvSpPr>
          <p:nvPr>
            <p:ph type="title"/>
          </p:nvPr>
        </p:nvSpPr>
        <p:spPr>
          <a:xfrm>
            <a:off x="203880" y="348335"/>
            <a:ext cx="10454445" cy="1018552"/>
          </a:xfrm>
        </p:spPr>
        <p:txBody>
          <a:bodyPr>
            <a:noAutofit/>
          </a:bodyPr>
          <a:lstStyle/>
          <a:p>
            <a:r>
              <a:rPr lang="en-US" sz="4000" b="1" dirty="0">
                <a:latin typeface="+mj-lt"/>
              </a:rPr>
              <a:t>Know Your Walk-away Economics</a:t>
            </a:r>
          </a:p>
        </p:txBody>
      </p:sp>
      <p:sp>
        <p:nvSpPr>
          <p:cNvPr id="7" name="Content Placeholder 6">
            <a:extLst>
              <a:ext uri="{FF2B5EF4-FFF2-40B4-BE49-F238E27FC236}">
                <a16:creationId xmlns:a16="http://schemas.microsoft.com/office/drawing/2014/main" id="{3CC47670-5D6B-03BA-ED5F-7FE75AED6300}"/>
              </a:ext>
            </a:extLst>
          </p:cNvPr>
          <p:cNvSpPr>
            <a:spLocks noGrp="1"/>
          </p:cNvSpPr>
          <p:nvPr>
            <p:ph idx="1"/>
          </p:nvPr>
        </p:nvSpPr>
        <p:spPr>
          <a:xfrm>
            <a:off x="423504" y="1322109"/>
            <a:ext cx="11344992" cy="4213781"/>
          </a:xfrm>
        </p:spPr>
        <p:txBody>
          <a:bodyPr>
            <a:normAutofit fontScale="62500" lnSpcReduction="20000"/>
          </a:bodyPr>
          <a:lstStyle/>
          <a:p>
            <a:pPr marL="0" indent="0">
              <a:buNone/>
            </a:pPr>
            <a:r>
              <a:rPr lang="en-US" dirty="0"/>
              <a:t>What’s the </a:t>
            </a:r>
            <a:r>
              <a:rPr lang="en-US" b="1" dirty="0"/>
              <a:t>Minimum Acceptable Rate (MAR)?</a:t>
            </a:r>
            <a:endParaRPr lang="en-US" dirty="0"/>
          </a:p>
          <a:p>
            <a:pPr marL="0" indent="0">
              <a:buNone/>
            </a:pPr>
            <a:r>
              <a:rPr lang="en-US" dirty="0"/>
              <a:t>For each payer/service line:</a:t>
            </a:r>
          </a:p>
          <a:p>
            <a:r>
              <a:rPr lang="en-US" b="1" dirty="0"/>
              <a:t>MAR =</a:t>
            </a:r>
            <a:endParaRPr lang="en-US" dirty="0"/>
          </a:p>
          <a:p>
            <a:pPr lvl="1"/>
            <a:r>
              <a:rPr lang="en-US" dirty="0"/>
              <a:t>Direct case costs </a:t>
            </a:r>
          </a:p>
          <a:p>
            <a:pPr lvl="1"/>
            <a:r>
              <a:rPr lang="en-US" dirty="0"/>
              <a:t>Allocated facility costs </a:t>
            </a:r>
          </a:p>
          <a:p>
            <a:pPr lvl="1"/>
            <a:r>
              <a:rPr lang="en-US" dirty="0"/>
              <a:t>Supplies </a:t>
            </a:r>
          </a:p>
          <a:p>
            <a:pPr lvl="1"/>
            <a:r>
              <a:rPr lang="en-US" dirty="0"/>
              <a:t>Implants </a:t>
            </a:r>
          </a:p>
          <a:p>
            <a:pPr lvl="1"/>
            <a:r>
              <a:rPr lang="en-US" dirty="0"/>
              <a:t>Labor </a:t>
            </a:r>
          </a:p>
          <a:p>
            <a:pPr lvl="1"/>
            <a:r>
              <a:rPr lang="en-US" dirty="0"/>
              <a:t>Anesthesia-related economics </a:t>
            </a:r>
          </a:p>
          <a:p>
            <a:pPr lvl="1"/>
            <a:r>
              <a:rPr lang="en-US" dirty="0"/>
              <a:t>Opportunity cost </a:t>
            </a:r>
          </a:p>
          <a:p>
            <a:pPr lvl="1"/>
            <a:r>
              <a:rPr lang="en-US" dirty="0"/>
              <a:t>Desired contribution margin </a:t>
            </a:r>
          </a:p>
          <a:p>
            <a:pPr lvl="1"/>
            <a:r>
              <a:rPr lang="en-US" dirty="0"/>
              <a:t>Then classify:</a:t>
            </a:r>
          </a:p>
          <a:p>
            <a:r>
              <a:rPr lang="en-US" dirty="0"/>
              <a:t>🟢 </a:t>
            </a:r>
            <a:r>
              <a:rPr lang="en-US" b="1" dirty="0"/>
              <a:t>Acceptable</a:t>
            </a:r>
            <a:br>
              <a:rPr lang="en-US" dirty="0"/>
            </a:br>
            <a:r>
              <a:rPr lang="en-US" dirty="0"/>
              <a:t>🟡 </a:t>
            </a:r>
            <a:r>
              <a:rPr lang="en-US" b="1" dirty="0"/>
              <a:t>Negotiable</a:t>
            </a:r>
            <a:br>
              <a:rPr lang="en-US" dirty="0"/>
            </a:br>
            <a:r>
              <a:rPr lang="en-US" dirty="0"/>
              <a:t>🔴 </a:t>
            </a:r>
            <a:r>
              <a:rPr lang="en-US" b="1" dirty="0"/>
              <a:t>Economically unacceptable</a:t>
            </a:r>
            <a:endParaRPr lang="en-US" dirty="0"/>
          </a:p>
          <a:p>
            <a:r>
              <a:rPr lang="en-US" dirty="0"/>
              <a:t>This changes the negotiation from: “We want more money.” to: “We cannot economically accept this business under these terms.”</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1989352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FB30F-5A59-74D7-AE34-B9975ED5DB8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0EB8AEE-B487-1E72-C13D-264CBAF827C7}"/>
              </a:ext>
            </a:extLst>
          </p:cNvPr>
          <p:cNvSpPr>
            <a:spLocks noGrp="1"/>
          </p:cNvSpPr>
          <p:nvPr>
            <p:ph type="title"/>
          </p:nvPr>
        </p:nvSpPr>
        <p:spPr>
          <a:xfrm>
            <a:off x="203880" y="348335"/>
            <a:ext cx="10919749" cy="1018552"/>
          </a:xfrm>
        </p:spPr>
        <p:txBody>
          <a:bodyPr>
            <a:noAutofit/>
          </a:bodyPr>
          <a:lstStyle/>
          <a:p>
            <a:r>
              <a:rPr lang="en-US" sz="4000" b="1" dirty="0">
                <a:latin typeface="+mj-lt"/>
              </a:rPr>
              <a:t>When Should an ASC Threaten Termination?</a:t>
            </a:r>
            <a:endParaRPr lang="en-US" sz="3600" b="1" dirty="0">
              <a:latin typeface="+mj-lt"/>
            </a:endParaRPr>
          </a:p>
        </p:txBody>
      </p:sp>
      <p:sp>
        <p:nvSpPr>
          <p:cNvPr id="7" name="Content Placeholder 6">
            <a:extLst>
              <a:ext uri="{FF2B5EF4-FFF2-40B4-BE49-F238E27FC236}">
                <a16:creationId xmlns:a16="http://schemas.microsoft.com/office/drawing/2014/main" id="{9AC5CA67-B76D-EEAD-8E92-8EBC4366B623}"/>
              </a:ext>
            </a:extLst>
          </p:cNvPr>
          <p:cNvSpPr>
            <a:spLocks noGrp="1"/>
          </p:cNvSpPr>
          <p:nvPr>
            <p:ph idx="1"/>
          </p:nvPr>
        </p:nvSpPr>
        <p:spPr>
          <a:xfrm>
            <a:off x="423504" y="1508289"/>
            <a:ext cx="11344992" cy="4213781"/>
          </a:xfrm>
        </p:spPr>
        <p:txBody>
          <a:bodyPr>
            <a:normAutofit fontScale="77500" lnSpcReduction="20000"/>
          </a:bodyPr>
          <a:lstStyle/>
          <a:p>
            <a:pPr marL="0" indent="0">
              <a:buNone/>
            </a:pPr>
            <a:r>
              <a:rPr lang="en-US" dirty="0"/>
              <a:t>Not every bad contract should be terminated so how do you make the decision?? Create a decision tree:</a:t>
            </a:r>
          </a:p>
          <a:p>
            <a:pPr lvl="1"/>
            <a:r>
              <a:rPr lang="en-US" b="1" dirty="0"/>
              <a:t>Is reimbursement economically viable?</a:t>
            </a:r>
            <a:endParaRPr lang="en-US" dirty="0"/>
          </a:p>
          <a:p>
            <a:pPr lvl="1"/>
            <a:r>
              <a:rPr lang="en-US" dirty="0"/>
              <a:t>↓ No</a:t>
            </a:r>
          </a:p>
          <a:p>
            <a:pPr lvl="1"/>
            <a:r>
              <a:rPr lang="en-US" b="1" dirty="0"/>
              <a:t>Can rate/methodology be corrected?</a:t>
            </a:r>
            <a:endParaRPr lang="en-US" dirty="0"/>
          </a:p>
          <a:p>
            <a:pPr lvl="1"/>
            <a:r>
              <a:rPr lang="en-US" dirty="0"/>
              <a:t>↓ No</a:t>
            </a:r>
          </a:p>
          <a:p>
            <a:pPr lvl="1"/>
            <a:r>
              <a:rPr lang="en-US" b="1" dirty="0"/>
              <a:t>Does ASC have meaningful alternatives?</a:t>
            </a:r>
            <a:endParaRPr lang="en-US" dirty="0"/>
          </a:p>
          <a:p>
            <a:pPr lvl="1"/>
            <a:r>
              <a:rPr lang="en-US" dirty="0"/>
              <a:t>↓ Yes</a:t>
            </a:r>
          </a:p>
          <a:p>
            <a:pPr lvl="1"/>
            <a:r>
              <a:rPr lang="en-US" b="1" dirty="0"/>
              <a:t>Can volume migrate?</a:t>
            </a:r>
            <a:endParaRPr lang="en-US" dirty="0"/>
          </a:p>
          <a:p>
            <a:pPr lvl="1"/>
            <a:r>
              <a:rPr lang="en-US" dirty="0"/>
              <a:t>↓ Yes</a:t>
            </a:r>
          </a:p>
          <a:p>
            <a:pPr lvl="1"/>
            <a:r>
              <a:rPr lang="en-US" b="1" dirty="0"/>
              <a:t>Can patient disruption be managed?</a:t>
            </a:r>
            <a:endParaRPr lang="en-US" dirty="0"/>
          </a:p>
          <a:p>
            <a:pPr lvl="1"/>
            <a:r>
              <a:rPr lang="en-US" dirty="0"/>
              <a:t>↓ Yes</a:t>
            </a:r>
          </a:p>
          <a:p>
            <a:pPr marL="457200" lvl="1" indent="0">
              <a:buNone/>
            </a:pPr>
            <a:r>
              <a:rPr lang="en-US" b="1" dirty="0"/>
              <a:t>Consider termination.</a:t>
            </a:r>
            <a:endParaRPr lang="en-US" dirty="0"/>
          </a:p>
          <a:p>
            <a:pPr marL="0" indent="0">
              <a:buNone/>
            </a:pPr>
            <a:r>
              <a:rPr lang="en-US" dirty="0"/>
              <a:t>The key is: </a:t>
            </a:r>
            <a:r>
              <a:rPr lang="en-US" b="1" dirty="0"/>
              <a:t>Never issue or threaten a termination notice that the Board is unwilling to execute.</a:t>
            </a:r>
            <a:endParaRPr lang="en-US" dirty="0"/>
          </a:p>
          <a:p>
            <a:pPr marL="0" indent="0">
              <a:spcBef>
                <a:spcPts val="1800"/>
              </a:spcBef>
              <a:buNone/>
            </a:pPr>
            <a:endParaRPr lang="en-US" dirty="0"/>
          </a:p>
          <a:p>
            <a:endParaRPr lang="en-US" dirty="0"/>
          </a:p>
        </p:txBody>
      </p:sp>
    </p:spTree>
    <p:extLst>
      <p:ext uri="{BB962C8B-B14F-4D97-AF65-F5344CB8AC3E}">
        <p14:creationId xmlns:p14="http://schemas.microsoft.com/office/powerpoint/2010/main" val="1496316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5E0CC-7D0F-9A94-87ED-1C063913CFE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6E1F46D-8B72-891A-A00A-3FE67B8899D0}"/>
              </a:ext>
            </a:extLst>
          </p:cNvPr>
          <p:cNvSpPr>
            <a:spLocks noGrp="1"/>
          </p:cNvSpPr>
          <p:nvPr>
            <p:ph type="title"/>
          </p:nvPr>
        </p:nvSpPr>
        <p:spPr>
          <a:xfrm>
            <a:off x="203880" y="348335"/>
            <a:ext cx="10454445" cy="1018552"/>
          </a:xfrm>
        </p:spPr>
        <p:txBody>
          <a:bodyPr>
            <a:normAutofit fontScale="90000"/>
          </a:bodyPr>
          <a:lstStyle/>
          <a:p>
            <a:r>
              <a:rPr lang="en-US" sz="3600" b="1" dirty="0">
                <a:effectLst/>
                <a:latin typeface="+mj-lt"/>
                <a:cs typeface="PMingLiU" panose="02020500000000000000" pitchFamily="18" charset="-120"/>
              </a:rPr>
              <a:t>Georgia ASC Case Study on Termination – Our Experience</a:t>
            </a:r>
            <a:endParaRPr lang="en-US" sz="3600" dirty="0">
              <a:latin typeface="+mj-lt"/>
            </a:endParaRPr>
          </a:p>
        </p:txBody>
      </p:sp>
      <p:sp>
        <p:nvSpPr>
          <p:cNvPr id="7" name="Content Placeholder 6">
            <a:extLst>
              <a:ext uri="{FF2B5EF4-FFF2-40B4-BE49-F238E27FC236}">
                <a16:creationId xmlns:a16="http://schemas.microsoft.com/office/drawing/2014/main" id="{385626CD-DC1D-57B1-4130-5954273AA432}"/>
              </a:ext>
            </a:extLst>
          </p:cNvPr>
          <p:cNvSpPr>
            <a:spLocks noGrp="1"/>
          </p:cNvSpPr>
          <p:nvPr>
            <p:ph idx="1"/>
          </p:nvPr>
        </p:nvSpPr>
        <p:spPr>
          <a:xfrm>
            <a:off x="423504" y="1508289"/>
            <a:ext cx="11344992" cy="4213781"/>
          </a:xfrm>
        </p:spPr>
        <p:txBody>
          <a:bodyPr>
            <a:normAutofit/>
          </a:bodyPr>
          <a:lstStyle/>
          <a:p>
            <a:pPr marL="0" indent="0">
              <a:buNone/>
            </a:pPr>
            <a:r>
              <a:rPr lang="en-US" b="1" dirty="0"/>
              <a:t>Lessons for ASCs:</a:t>
            </a:r>
            <a:endParaRPr lang="en-US" dirty="0"/>
          </a:p>
          <a:p>
            <a:pPr lvl="0"/>
            <a:r>
              <a:rPr lang="en-US" sz="2400" dirty="0"/>
              <a:t>Termination can be a real negotiating tool. </a:t>
            </a:r>
          </a:p>
          <a:p>
            <a:pPr lvl="0"/>
            <a:r>
              <a:rPr lang="en-US" sz="2400" dirty="0"/>
              <a:t>But only if you can survive the consequences. </a:t>
            </a:r>
          </a:p>
          <a:p>
            <a:pPr lvl="0"/>
            <a:r>
              <a:rPr lang="en-US" sz="2400" dirty="0"/>
              <a:t>Large systems can withstand a negotiation period that an individual ASC may not. </a:t>
            </a:r>
          </a:p>
          <a:p>
            <a:pPr lvl="0"/>
            <a:r>
              <a:rPr lang="en-US" sz="2400" dirty="0"/>
              <a:t>Our experience has been that ASC terminations can be readily ignored unless the ASC has built enough leverage that OON status becomes credible. </a:t>
            </a:r>
          </a:p>
          <a:p>
            <a:pPr lvl="0"/>
            <a:r>
              <a:rPr lang="en-US" sz="2400" b="1" i="1" dirty="0"/>
              <a:t>And, most importantly, consider provider termination in addition to the ASC (if available option). The payers usually care more about MD network participation than the ASC. Usually, the ASC can’t create a network hole, where the providers might….</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2193671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DC68B-E5C9-3FC5-6C04-E9250838076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2DB25B0-2BFF-20E4-387E-268AD95EF921}"/>
              </a:ext>
            </a:extLst>
          </p:cNvPr>
          <p:cNvSpPr>
            <a:spLocks noGrp="1"/>
          </p:cNvSpPr>
          <p:nvPr>
            <p:ph type="title"/>
          </p:nvPr>
        </p:nvSpPr>
        <p:spPr>
          <a:xfrm>
            <a:off x="203880" y="348335"/>
            <a:ext cx="10919749" cy="1018552"/>
          </a:xfrm>
        </p:spPr>
        <p:txBody>
          <a:bodyPr>
            <a:noAutofit/>
          </a:bodyPr>
          <a:lstStyle/>
          <a:p>
            <a:r>
              <a:rPr lang="en-US" sz="4000" b="1" dirty="0">
                <a:latin typeface="+mj-lt"/>
              </a:rPr>
              <a:t>Solo ASC 12-Month Tactical Managed Care Plan</a:t>
            </a:r>
            <a:endParaRPr lang="en-US" sz="2000" b="1" dirty="0">
              <a:latin typeface="+mj-lt"/>
            </a:endParaRPr>
          </a:p>
        </p:txBody>
      </p:sp>
      <p:sp>
        <p:nvSpPr>
          <p:cNvPr id="7" name="Content Placeholder 6">
            <a:extLst>
              <a:ext uri="{FF2B5EF4-FFF2-40B4-BE49-F238E27FC236}">
                <a16:creationId xmlns:a16="http://schemas.microsoft.com/office/drawing/2014/main" id="{5FAC928A-B505-40FA-89D2-55AB2FF2674D}"/>
              </a:ext>
            </a:extLst>
          </p:cNvPr>
          <p:cNvSpPr>
            <a:spLocks noGrp="1"/>
          </p:cNvSpPr>
          <p:nvPr>
            <p:ph idx="1"/>
          </p:nvPr>
        </p:nvSpPr>
        <p:spPr>
          <a:xfrm>
            <a:off x="772999" y="1508289"/>
            <a:ext cx="4072380" cy="3553905"/>
          </a:xfrm>
        </p:spPr>
        <p:txBody>
          <a:bodyPr>
            <a:normAutofit fontScale="70000" lnSpcReduction="20000"/>
          </a:bodyPr>
          <a:lstStyle/>
          <a:p>
            <a:pPr marL="0" indent="0">
              <a:buNone/>
            </a:pPr>
            <a:r>
              <a:rPr lang="en-US" b="1" dirty="0"/>
              <a:t>First 30 days</a:t>
            </a:r>
            <a:endParaRPr lang="en-US" dirty="0"/>
          </a:p>
          <a:p>
            <a:pPr lvl="1"/>
            <a:r>
              <a:rPr lang="en-US" dirty="0"/>
              <a:t>Inventory every payer contract </a:t>
            </a:r>
          </a:p>
          <a:p>
            <a:pPr lvl="1"/>
            <a:r>
              <a:rPr lang="en-US" dirty="0"/>
              <a:t>Identify termination/renewal dates </a:t>
            </a:r>
          </a:p>
          <a:p>
            <a:pPr lvl="1"/>
            <a:r>
              <a:rPr lang="en-US" dirty="0"/>
              <a:t>Pull actual reimbursement </a:t>
            </a:r>
          </a:p>
          <a:p>
            <a:pPr lvl="1"/>
            <a:r>
              <a:rPr lang="en-US" dirty="0"/>
              <a:t>Calculate payer/service-line contribution </a:t>
            </a:r>
          </a:p>
          <a:p>
            <a:pPr lvl="1"/>
            <a:r>
              <a:rPr lang="en-US" dirty="0"/>
              <a:t>Identify below-MAR contracts </a:t>
            </a:r>
          </a:p>
          <a:p>
            <a:pPr marL="0" indent="0">
              <a:buNone/>
            </a:pPr>
            <a:r>
              <a:rPr lang="en-US" b="1" dirty="0"/>
              <a:t>Days 31–60</a:t>
            </a:r>
            <a:endParaRPr lang="en-US" dirty="0"/>
          </a:p>
          <a:p>
            <a:pPr lvl="1"/>
            <a:r>
              <a:rPr lang="en-US" dirty="0"/>
              <a:t>Establish payer priorities </a:t>
            </a:r>
          </a:p>
          <a:p>
            <a:pPr lvl="1"/>
            <a:r>
              <a:rPr lang="en-US" dirty="0"/>
              <a:t>Build payer-specific dossiers </a:t>
            </a:r>
          </a:p>
          <a:p>
            <a:pPr lvl="1"/>
            <a:r>
              <a:rPr lang="en-US" dirty="0"/>
              <a:t>Develop hospital differential </a:t>
            </a:r>
          </a:p>
          <a:p>
            <a:pPr lvl="1"/>
            <a:r>
              <a:rPr lang="en-US" dirty="0"/>
              <a:t>Develop quality/access story </a:t>
            </a:r>
          </a:p>
          <a:p>
            <a:pPr lvl="1"/>
            <a:r>
              <a:rPr lang="en-US" dirty="0"/>
              <a:t>Identify migratable volume </a:t>
            </a:r>
          </a:p>
          <a:p>
            <a:pPr marL="0" indent="0">
              <a:spcBef>
                <a:spcPts val="1800"/>
              </a:spcBef>
              <a:buNone/>
            </a:pPr>
            <a:endParaRPr lang="en-US" dirty="0"/>
          </a:p>
          <a:p>
            <a:endParaRPr lang="en-US" dirty="0"/>
          </a:p>
        </p:txBody>
      </p:sp>
      <p:sp>
        <p:nvSpPr>
          <p:cNvPr id="2" name="TextBox 1">
            <a:extLst>
              <a:ext uri="{FF2B5EF4-FFF2-40B4-BE49-F238E27FC236}">
                <a16:creationId xmlns:a16="http://schemas.microsoft.com/office/drawing/2014/main" id="{A835DBC8-3132-5271-B46A-E212C3CA026F}"/>
              </a:ext>
            </a:extLst>
          </p:cNvPr>
          <p:cNvSpPr txBox="1"/>
          <p:nvPr/>
        </p:nvSpPr>
        <p:spPr>
          <a:xfrm>
            <a:off x="5861716" y="1508289"/>
            <a:ext cx="4922547" cy="3175741"/>
          </a:xfrm>
          <a:prstGeom prst="rect">
            <a:avLst/>
          </a:prstGeom>
          <a:noFill/>
        </p:spPr>
        <p:txBody>
          <a:bodyPr wrap="square" rtlCol="0">
            <a:spAutoFit/>
          </a:bodyPr>
          <a:lstStyle/>
          <a:p>
            <a:pPr defTabSz="914400">
              <a:lnSpc>
                <a:spcPct val="70000"/>
              </a:lnSpc>
              <a:spcBef>
                <a:spcPts val="1000"/>
              </a:spcBef>
              <a:buClr>
                <a:schemeClr val="accent1">
                  <a:lumMod val="75000"/>
                </a:schemeClr>
              </a:buClr>
            </a:pPr>
            <a:r>
              <a:rPr lang="en-US" sz="2000" b="1" dirty="0"/>
              <a:t>Days 61–90</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Begin targeted negotiations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Establish escalation protocols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Develop termination contingencies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Coordinate surgeons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Explore ASC aggregation </a:t>
            </a:r>
          </a:p>
          <a:p>
            <a:pPr defTabSz="914400">
              <a:lnSpc>
                <a:spcPct val="70000"/>
              </a:lnSpc>
              <a:spcBef>
                <a:spcPts val="1000"/>
              </a:spcBef>
              <a:buClr>
                <a:schemeClr val="accent1">
                  <a:lumMod val="75000"/>
                </a:schemeClr>
              </a:buClr>
            </a:pPr>
            <a:r>
              <a:rPr lang="en-US" sz="2000" b="1" dirty="0"/>
              <a:t>Months 4–12</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Execute high-priority negotiations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Terminate strategically where warranted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Pursue employer/direct contracts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Measure payer performance monthly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Rebuild the negotiation pipeline continuously </a:t>
            </a:r>
          </a:p>
        </p:txBody>
      </p:sp>
    </p:spTree>
    <p:extLst>
      <p:ext uri="{BB962C8B-B14F-4D97-AF65-F5344CB8AC3E}">
        <p14:creationId xmlns:p14="http://schemas.microsoft.com/office/powerpoint/2010/main" val="4151283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2E6E2-8A09-BF8A-E3A1-079527109229}"/>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E8DEEEA-C898-7B2A-CBE5-6E5860F2AF22}"/>
              </a:ext>
            </a:extLst>
          </p:cNvPr>
          <p:cNvPicPr>
            <a:picLocks noChangeAspect="1"/>
          </p:cNvPicPr>
          <p:nvPr/>
        </p:nvPicPr>
        <p:blipFill rotWithShape="1">
          <a:blip r:embed="rId3"/>
          <a:srcRect b="16364"/>
          <a:stretch/>
        </p:blipFill>
        <p:spPr>
          <a:xfrm>
            <a:off x="-1" y="-1237674"/>
            <a:ext cx="12192000" cy="6797964"/>
          </a:xfrm>
          <a:prstGeom prst="rect">
            <a:avLst/>
          </a:prstGeom>
        </p:spPr>
      </p:pic>
      <p:sp>
        <p:nvSpPr>
          <p:cNvPr id="4" name="Content Placeholder 3">
            <a:extLst>
              <a:ext uri="{FF2B5EF4-FFF2-40B4-BE49-F238E27FC236}">
                <a16:creationId xmlns:a16="http://schemas.microsoft.com/office/drawing/2014/main" id="{9D3EF0BE-3B9B-D3B0-9AD1-50405BCD72BD}"/>
              </a:ext>
            </a:extLst>
          </p:cNvPr>
          <p:cNvSpPr>
            <a:spLocks noGrp="1"/>
          </p:cNvSpPr>
          <p:nvPr>
            <p:ph type="subTitle" idx="1"/>
          </p:nvPr>
        </p:nvSpPr>
        <p:spPr/>
        <p:txBody>
          <a:bodyPr vert="horz" lIns="91440" tIns="45720" rIns="91440" bIns="45720" numCol="1" rtlCol="0" anchor="t">
            <a:noAutofit/>
          </a:bodyPr>
          <a:lstStyle/>
          <a:p>
            <a:pPr lvl="3"/>
            <a:endParaRPr lang="en-US" sz="1400"/>
          </a:p>
          <a:p>
            <a:pPr lvl="3"/>
            <a:endParaRPr lang="en-US" sz="1400"/>
          </a:p>
        </p:txBody>
      </p:sp>
      <p:sp>
        <p:nvSpPr>
          <p:cNvPr id="9" name="Rectangle 8">
            <a:extLst>
              <a:ext uri="{FF2B5EF4-FFF2-40B4-BE49-F238E27FC236}">
                <a16:creationId xmlns:a16="http://schemas.microsoft.com/office/drawing/2014/main" id="{6124B8EE-8F62-8DD8-17A7-FAC2E6B3147E}"/>
              </a:ext>
            </a:extLst>
          </p:cNvPr>
          <p:cNvSpPr/>
          <p:nvPr/>
        </p:nvSpPr>
        <p:spPr>
          <a:xfrm>
            <a:off x="-1" y="2468869"/>
            <a:ext cx="12191999" cy="1260197"/>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35162CB8-6022-0774-D426-51EC83C2F147}"/>
              </a:ext>
            </a:extLst>
          </p:cNvPr>
          <p:cNvSpPr txBox="1">
            <a:spLocks/>
          </p:cNvSpPr>
          <p:nvPr/>
        </p:nvSpPr>
        <p:spPr>
          <a:xfrm>
            <a:off x="2732828" y="2459977"/>
            <a:ext cx="6726343" cy="12675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accent1">
                    <a:lumMod val="75000"/>
                  </a:schemeClr>
                </a:solidFill>
                <a:latin typeface="+mj-lt"/>
                <a:ea typeface="+mj-ea"/>
                <a:cs typeface="+mj-cs"/>
              </a:defRPr>
            </a:lvl1pPr>
          </a:lstStyle>
          <a:p>
            <a:r>
              <a:rPr lang="en-US" sz="3600" b="1" dirty="0">
                <a:solidFill>
                  <a:schemeClr val="accent1"/>
                </a:solidFill>
              </a:rPr>
              <a:t>How Do You Build Leverage in </a:t>
            </a:r>
          </a:p>
          <a:p>
            <a:r>
              <a:rPr lang="en-US" sz="3600" b="1" dirty="0">
                <a:solidFill>
                  <a:schemeClr val="accent1"/>
                </a:solidFill>
              </a:rPr>
              <a:t>ASC Collaborations?</a:t>
            </a:r>
            <a:endParaRPr lang="en-US" sz="3600" b="1" dirty="0">
              <a:solidFill>
                <a:schemeClr val="accent1"/>
              </a:solidFill>
              <a:ea typeface="Calibri Light"/>
              <a:cs typeface="Calibri Light"/>
            </a:endParaRPr>
          </a:p>
        </p:txBody>
      </p:sp>
    </p:spTree>
    <p:extLst>
      <p:ext uri="{BB962C8B-B14F-4D97-AF65-F5344CB8AC3E}">
        <p14:creationId xmlns:p14="http://schemas.microsoft.com/office/powerpoint/2010/main" val="841629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DA306-61D4-BE26-C938-F1DB3DABD3B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029154C-9ADD-302C-DC1A-0D2A56C62CA4}"/>
              </a:ext>
            </a:extLst>
          </p:cNvPr>
          <p:cNvPicPr>
            <a:picLocks noChangeAspect="1"/>
          </p:cNvPicPr>
          <p:nvPr/>
        </p:nvPicPr>
        <p:blipFill rotWithShape="1">
          <a:blip r:embed="rId3"/>
          <a:srcRect b="16364"/>
          <a:stretch/>
        </p:blipFill>
        <p:spPr>
          <a:xfrm>
            <a:off x="-1" y="-1237674"/>
            <a:ext cx="12192000" cy="6797964"/>
          </a:xfrm>
          <a:prstGeom prst="rect">
            <a:avLst/>
          </a:prstGeom>
        </p:spPr>
      </p:pic>
      <p:sp>
        <p:nvSpPr>
          <p:cNvPr id="4" name="Content Placeholder 3">
            <a:extLst>
              <a:ext uri="{FF2B5EF4-FFF2-40B4-BE49-F238E27FC236}">
                <a16:creationId xmlns:a16="http://schemas.microsoft.com/office/drawing/2014/main" id="{C3578CDC-735E-E826-0A2B-9942C7891067}"/>
              </a:ext>
            </a:extLst>
          </p:cNvPr>
          <p:cNvSpPr>
            <a:spLocks noGrp="1"/>
          </p:cNvSpPr>
          <p:nvPr>
            <p:ph type="subTitle" idx="1"/>
          </p:nvPr>
        </p:nvSpPr>
        <p:spPr/>
        <p:txBody>
          <a:bodyPr vert="horz" lIns="91440" tIns="45720" rIns="91440" bIns="45720" numCol="1" rtlCol="0" anchor="t">
            <a:noAutofit/>
          </a:bodyPr>
          <a:lstStyle/>
          <a:p>
            <a:pPr lvl="3"/>
            <a:endParaRPr lang="en-US" sz="1400"/>
          </a:p>
          <a:p>
            <a:pPr lvl="3"/>
            <a:endParaRPr lang="en-US" sz="1400"/>
          </a:p>
        </p:txBody>
      </p:sp>
      <p:sp>
        <p:nvSpPr>
          <p:cNvPr id="9" name="Rectangle 8">
            <a:extLst>
              <a:ext uri="{FF2B5EF4-FFF2-40B4-BE49-F238E27FC236}">
                <a16:creationId xmlns:a16="http://schemas.microsoft.com/office/drawing/2014/main" id="{DBE9D49C-58D6-C47F-8EB3-DBEC1BD5BC31}"/>
              </a:ext>
            </a:extLst>
          </p:cNvPr>
          <p:cNvSpPr/>
          <p:nvPr/>
        </p:nvSpPr>
        <p:spPr>
          <a:xfrm>
            <a:off x="-1" y="2468869"/>
            <a:ext cx="12191999" cy="1260197"/>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F66DDCB5-DF22-D1F1-E9FC-95059FA29778}"/>
              </a:ext>
            </a:extLst>
          </p:cNvPr>
          <p:cNvSpPr txBox="1">
            <a:spLocks/>
          </p:cNvSpPr>
          <p:nvPr/>
        </p:nvSpPr>
        <p:spPr>
          <a:xfrm>
            <a:off x="2732828" y="2459977"/>
            <a:ext cx="6726343" cy="12675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accent1">
                    <a:lumMod val="75000"/>
                  </a:schemeClr>
                </a:solidFill>
                <a:latin typeface="+mj-lt"/>
                <a:ea typeface="+mj-ea"/>
                <a:cs typeface="+mj-cs"/>
              </a:defRPr>
            </a:lvl1pPr>
          </a:lstStyle>
          <a:p>
            <a:r>
              <a:rPr lang="en-US" sz="3600" b="1" dirty="0">
                <a:solidFill>
                  <a:schemeClr val="accent1"/>
                </a:solidFill>
              </a:rPr>
              <a:t>Effective Managed Care Strategy</a:t>
            </a:r>
          </a:p>
          <a:p>
            <a:r>
              <a:rPr lang="en-US" sz="3600" b="1" dirty="0">
                <a:solidFill>
                  <a:schemeClr val="accent1"/>
                </a:solidFill>
              </a:rPr>
              <a:t>In a Volatile World</a:t>
            </a:r>
            <a:endParaRPr lang="en-US" sz="3600" b="1" dirty="0">
              <a:solidFill>
                <a:schemeClr val="accent1"/>
              </a:solidFill>
              <a:ea typeface="Calibri Light"/>
              <a:cs typeface="Calibri Light"/>
            </a:endParaRPr>
          </a:p>
        </p:txBody>
      </p:sp>
    </p:spTree>
    <p:extLst>
      <p:ext uri="{BB962C8B-B14F-4D97-AF65-F5344CB8AC3E}">
        <p14:creationId xmlns:p14="http://schemas.microsoft.com/office/powerpoint/2010/main" val="2483929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E502-FA90-52AA-6E65-368C6E2136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F15D62F-D0CD-11E4-FFC5-FA94EE5C9A9E}"/>
              </a:ext>
            </a:extLst>
          </p:cNvPr>
          <p:cNvSpPr>
            <a:spLocks noGrp="1"/>
          </p:cNvSpPr>
          <p:nvPr>
            <p:ph type="title"/>
          </p:nvPr>
        </p:nvSpPr>
        <p:spPr>
          <a:xfrm>
            <a:off x="203880" y="348335"/>
            <a:ext cx="10919749" cy="1018552"/>
          </a:xfrm>
        </p:spPr>
        <p:txBody>
          <a:bodyPr>
            <a:noAutofit/>
          </a:bodyPr>
          <a:lstStyle/>
          <a:p>
            <a:r>
              <a:rPr lang="en-US" sz="4000" dirty="0">
                <a:latin typeface="+mj-lt"/>
              </a:rPr>
              <a:t>Stop Negotiating One ASC at a Time</a:t>
            </a:r>
            <a:endParaRPr lang="en-US" sz="2400" dirty="0">
              <a:latin typeface="+mj-lt"/>
            </a:endParaRPr>
          </a:p>
        </p:txBody>
      </p:sp>
      <p:sp>
        <p:nvSpPr>
          <p:cNvPr id="7" name="Content Placeholder 6">
            <a:extLst>
              <a:ext uri="{FF2B5EF4-FFF2-40B4-BE49-F238E27FC236}">
                <a16:creationId xmlns:a16="http://schemas.microsoft.com/office/drawing/2014/main" id="{6F1AB786-15BE-F619-1668-26AA429E1DDF}"/>
              </a:ext>
            </a:extLst>
          </p:cNvPr>
          <p:cNvSpPr>
            <a:spLocks noGrp="1"/>
          </p:cNvSpPr>
          <p:nvPr>
            <p:ph idx="1"/>
          </p:nvPr>
        </p:nvSpPr>
        <p:spPr>
          <a:xfrm>
            <a:off x="423504" y="1508289"/>
            <a:ext cx="11344992" cy="4213781"/>
          </a:xfrm>
        </p:spPr>
        <p:txBody>
          <a:bodyPr>
            <a:normAutofit fontScale="92500" lnSpcReduction="10000"/>
          </a:bodyPr>
          <a:lstStyle/>
          <a:p>
            <a:pPr marL="0" indent="0">
              <a:buNone/>
            </a:pPr>
            <a:r>
              <a:rPr lang="en-US" b="1" dirty="0"/>
              <a:t>The future is not necessarily “one ASC gets a better contract.”</a:t>
            </a:r>
            <a:endParaRPr lang="en-US" dirty="0"/>
          </a:p>
          <a:p>
            <a:pPr marL="0" indent="0">
              <a:buNone/>
            </a:pPr>
            <a:r>
              <a:rPr lang="en-US" dirty="0"/>
              <a:t>It is: </a:t>
            </a:r>
            <a:r>
              <a:rPr lang="en-US" b="1" dirty="0"/>
              <a:t>Aggregation of negotiating leverage</a:t>
            </a:r>
            <a:endParaRPr lang="en-US" dirty="0"/>
          </a:p>
          <a:p>
            <a:pPr marL="0" indent="0">
              <a:buNone/>
            </a:pPr>
            <a:r>
              <a:rPr lang="en-US" dirty="0"/>
              <a:t>Potential models:</a:t>
            </a:r>
          </a:p>
          <a:p>
            <a:pPr lvl="1"/>
            <a:r>
              <a:rPr lang="en-US" dirty="0"/>
              <a:t>Multiple independent ASCs </a:t>
            </a:r>
          </a:p>
          <a:p>
            <a:pPr lvl="1"/>
            <a:r>
              <a:rPr lang="en-US" dirty="0"/>
              <a:t>Management-company portfolio </a:t>
            </a:r>
          </a:p>
          <a:p>
            <a:pPr lvl="1"/>
            <a:r>
              <a:rPr lang="en-US" dirty="0"/>
              <a:t>Specialty-specific network </a:t>
            </a:r>
          </a:p>
          <a:p>
            <a:pPr lvl="1"/>
            <a:r>
              <a:rPr lang="en-US" dirty="0"/>
              <a:t>Geographic ASC coalition </a:t>
            </a:r>
          </a:p>
          <a:p>
            <a:pPr lvl="1"/>
            <a:r>
              <a:rPr lang="en-US" dirty="0"/>
              <a:t>JV/health-system alignment </a:t>
            </a:r>
          </a:p>
          <a:p>
            <a:pPr lvl="1"/>
            <a:r>
              <a:rPr lang="en-US" dirty="0"/>
              <a:t>Employer-direct network </a:t>
            </a:r>
          </a:p>
          <a:p>
            <a:pPr lvl="1"/>
            <a:r>
              <a:rPr lang="en-US" dirty="0"/>
              <a:t>ASC purchasing/contracting organization </a:t>
            </a:r>
          </a:p>
          <a:p>
            <a:pPr marL="0" indent="0">
              <a:buNone/>
            </a:pPr>
            <a:r>
              <a:rPr lang="en-US" b="1" dirty="0"/>
              <a:t>Conclusion: A great ASC can still have weak negotiating position.</a:t>
            </a:r>
            <a:endParaRPr lang="en-US" dirty="0"/>
          </a:p>
          <a:p>
            <a:pPr marL="0" indent="0">
              <a:spcBef>
                <a:spcPts val="1800"/>
              </a:spcBef>
              <a:buNone/>
            </a:pPr>
            <a:endParaRPr lang="en-US" dirty="0"/>
          </a:p>
          <a:p>
            <a:endParaRPr lang="en-US" dirty="0"/>
          </a:p>
        </p:txBody>
      </p:sp>
    </p:spTree>
    <p:extLst>
      <p:ext uri="{BB962C8B-B14F-4D97-AF65-F5344CB8AC3E}">
        <p14:creationId xmlns:p14="http://schemas.microsoft.com/office/powerpoint/2010/main" val="1262381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D4666-BF1E-BACB-6969-4A5211E2055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8355898-DE18-007B-FB99-0896406636B2}"/>
              </a:ext>
            </a:extLst>
          </p:cNvPr>
          <p:cNvSpPr>
            <a:spLocks noGrp="1"/>
          </p:cNvSpPr>
          <p:nvPr>
            <p:ph type="title"/>
          </p:nvPr>
        </p:nvSpPr>
        <p:spPr>
          <a:xfrm>
            <a:off x="203880" y="348335"/>
            <a:ext cx="10919749" cy="1018552"/>
          </a:xfrm>
        </p:spPr>
        <p:txBody>
          <a:bodyPr>
            <a:noAutofit/>
          </a:bodyPr>
          <a:lstStyle/>
          <a:p>
            <a:r>
              <a:rPr lang="en-US" sz="4000" dirty="0">
                <a:latin typeface="+mj-lt"/>
              </a:rPr>
              <a:t>Scale is Leverage—but Not Necessarily Ownership</a:t>
            </a:r>
            <a:endParaRPr lang="en-US" sz="2000" dirty="0">
              <a:latin typeface="+mj-lt"/>
            </a:endParaRPr>
          </a:p>
        </p:txBody>
      </p:sp>
      <p:sp>
        <p:nvSpPr>
          <p:cNvPr id="7" name="Content Placeholder 6">
            <a:extLst>
              <a:ext uri="{FF2B5EF4-FFF2-40B4-BE49-F238E27FC236}">
                <a16:creationId xmlns:a16="http://schemas.microsoft.com/office/drawing/2014/main" id="{C09087CA-DA79-1275-A387-BF4385655B36}"/>
              </a:ext>
            </a:extLst>
          </p:cNvPr>
          <p:cNvSpPr>
            <a:spLocks noGrp="1"/>
          </p:cNvSpPr>
          <p:nvPr>
            <p:ph idx="1"/>
          </p:nvPr>
        </p:nvSpPr>
        <p:spPr>
          <a:xfrm>
            <a:off x="423504" y="1508289"/>
            <a:ext cx="11344992" cy="4213781"/>
          </a:xfrm>
        </p:spPr>
        <p:txBody>
          <a:bodyPr>
            <a:normAutofit/>
          </a:bodyPr>
          <a:lstStyle/>
          <a:p>
            <a:pPr marL="0" indent="0">
              <a:buNone/>
            </a:pPr>
            <a:r>
              <a:rPr lang="en-US" b="1" dirty="0"/>
              <a:t>Level 1 — Single ASC: </a:t>
            </a:r>
            <a:r>
              <a:rPr lang="en-US" dirty="0"/>
              <a:t>“Pay us more.”</a:t>
            </a:r>
          </a:p>
          <a:p>
            <a:pPr marL="0" indent="0">
              <a:buNone/>
            </a:pPr>
            <a:r>
              <a:rPr lang="en-US" b="1" dirty="0"/>
              <a:t>Level 2 — ASC portfolio: </a:t>
            </a:r>
            <a:r>
              <a:rPr lang="en-US" dirty="0"/>
              <a:t>“Here is our aggregate volume.”</a:t>
            </a:r>
          </a:p>
          <a:p>
            <a:pPr marL="0" indent="0">
              <a:buNone/>
            </a:pPr>
            <a:r>
              <a:rPr lang="en-US" b="1" dirty="0"/>
              <a:t>Level 3 — Alternative network: </a:t>
            </a:r>
            <a:r>
              <a:rPr lang="en-US" dirty="0"/>
              <a:t>“Here is the network solution we can offer your members.”</a:t>
            </a:r>
          </a:p>
          <a:p>
            <a:pPr marL="0" indent="0">
              <a:buNone/>
            </a:pPr>
            <a:r>
              <a:rPr lang="en-US" sz="2400" dirty="0"/>
              <a:t>The third is fundamentally different. You aren't negotiating a rate. You're negotiating network value.</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53342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BECCF-E666-F3C8-9EFB-ED118D823F2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9F0EE87-7D11-0238-7643-3E04782D4203}"/>
              </a:ext>
            </a:extLst>
          </p:cNvPr>
          <p:cNvSpPr>
            <a:spLocks noGrp="1"/>
          </p:cNvSpPr>
          <p:nvPr>
            <p:ph type="title"/>
          </p:nvPr>
        </p:nvSpPr>
        <p:spPr>
          <a:xfrm>
            <a:off x="203880" y="348335"/>
            <a:ext cx="10919749" cy="1018552"/>
          </a:xfrm>
        </p:spPr>
        <p:txBody>
          <a:bodyPr>
            <a:noAutofit/>
          </a:bodyPr>
          <a:lstStyle/>
          <a:p>
            <a:r>
              <a:rPr lang="en-US" sz="4000" b="1" dirty="0">
                <a:latin typeface="+mj-lt"/>
              </a:rPr>
              <a:t>What changes the conversation?</a:t>
            </a:r>
          </a:p>
        </p:txBody>
      </p:sp>
      <p:sp>
        <p:nvSpPr>
          <p:cNvPr id="7" name="Content Placeholder 6">
            <a:extLst>
              <a:ext uri="{FF2B5EF4-FFF2-40B4-BE49-F238E27FC236}">
                <a16:creationId xmlns:a16="http://schemas.microsoft.com/office/drawing/2014/main" id="{58C3D3EA-84E4-EB8F-791B-E49F0A30A7B8}"/>
              </a:ext>
            </a:extLst>
          </p:cNvPr>
          <p:cNvSpPr>
            <a:spLocks noGrp="1"/>
          </p:cNvSpPr>
          <p:nvPr>
            <p:ph idx="1"/>
          </p:nvPr>
        </p:nvSpPr>
        <p:spPr>
          <a:xfrm>
            <a:off x="423504" y="1508289"/>
            <a:ext cx="11344992" cy="4213781"/>
          </a:xfrm>
        </p:spPr>
        <p:txBody>
          <a:bodyPr>
            <a:normAutofit/>
          </a:bodyPr>
          <a:lstStyle/>
          <a:p>
            <a:r>
              <a:rPr lang="en-US" dirty="0"/>
              <a:t>More providers + more specialties + grip on local market + better data= Greater strategic value to the payer. </a:t>
            </a:r>
          </a:p>
          <a:p>
            <a:r>
              <a:rPr lang="en-US" dirty="0"/>
              <a:t>Scale does not automatically mean better…but scale almost always creates negotiating relevance.</a:t>
            </a:r>
          </a:p>
          <a:p>
            <a:r>
              <a:rPr lang="en-US" dirty="0"/>
              <a:t>Question is not “What can we get?”; It’s “What value do we bring to your network?”</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487166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44106-4B89-0ABD-6B47-5965F5221B0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041AA9D-8821-60D9-C1D4-32F745DEA06A}"/>
              </a:ext>
            </a:extLst>
          </p:cNvPr>
          <p:cNvSpPr>
            <a:spLocks noGrp="1"/>
          </p:cNvSpPr>
          <p:nvPr>
            <p:ph type="title"/>
          </p:nvPr>
        </p:nvSpPr>
        <p:spPr>
          <a:xfrm>
            <a:off x="134030" y="0"/>
            <a:ext cx="10919749" cy="1018552"/>
          </a:xfrm>
        </p:spPr>
        <p:txBody>
          <a:bodyPr>
            <a:noAutofit/>
          </a:bodyPr>
          <a:lstStyle/>
          <a:p>
            <a:r>
              <a:rPr lang="en-US" sz="4000" b="1" dirty="0">
                <a:latin typeface="+mj-lt"/>
              </a:rPr>
              <a:t>From Individual Facility to Network</a:t>
            </a:r>
            <a:endParaRPr lang="en-US" sz="2000" b="1" dirty="0">
              <a:latin typeface="+mj-lt"/>
            </a:endParaRPr>
          </a:p>
        </p:txBody>
      </p:sp>
      <p:sp>
        <p:nvSpPr>
          <p:cNvPr id="7" name="Content Placeholder 6">
            <a:extLst>
              <a:ext uri="{FF2B5EF4-FFF2-40B4-BE49-F238E27FC236}">
                <a16:creationId xmlns:a16="http://schemas.microsoft.com/office/drawing/2014/main" id="{5AB37066-1461-3DD8-7422-B31B54F2BD2F}"/>
              </a:ext>
            </a:extLst>
          </p:cNvPr>
          <p:cNvSpPr>
            <a:spLocks noGrp="1"/>
          </p:cNvSpPr>
          <p:nvPr>
            <p:ph idx="1"/>
          </p:nvPr>
        </p:nvSpPr>
        <p:spPr>
          <a:xfrm>
            <a:off x="423504" y="1508289"/>
            <a:ext cx="11344992" cy="4213781"/>
          </a:xfrm>
        </p:spPr>
        <p:txBody>
          <a:bodyPr>
            <a:normAutofit/>
          </a:bodyPr>
          <a:lstStyle/>
          <a:p>
            <a:pPr marL="0" indent="0">
              <a:spcBef>
                <a:spcPts val="1800"/>
              </a:spcBef>
              <a:buNone/>
            </a:pPr>
            <a:endParaRPr lang="en-US" dirty="0"/>
          </a:p>
          <a:p>
            <a:endParaRPr lang="en-US" dirty="0"/>
          </a:p>
        </p:txBody>
      </p:sp>
      <p:pic>
        <p:nvPicPr>
          <p:cNvPr id="3" name="Picture 2">
            <a:extLst>
              <a:ext uri="{FF2B5EF4-FFF2-40B4-BE49-F238E27FC236}">
                <a16:creationId xmlns:a16="http://schemas.microsoft.com/office/drawing/2014/main" id="{B3581A6F-2848-B30F-3E37-819561D45E49}"/>
              </a:ext>
            </a:extLst>
          </p:cNvPr>
          <p:cNvPicPr>
            <a:picLocks noChangeAspect="1"/>
          </p:cNvPicPr>
          <p:nvPr/>
        </p:nvPicPr>
        <p:blipFill>
          <a:blip r:embed="rId3"/>
          <a:stretch>
            <a:fillRect/>
          </a:stretch>
        </p:blipFill>
        <p:spPr>
          <a:xfrm>
            <a:off x="2692400" y="927364"/>
            <a:ext cx="5969000" cy="4616185"/>
          </a:xfrm>
          <a:prstGeom prst="rect">
            <a:avLst/>
          </a:prstGeom>
        </p:spPr>
      </p:pic>
      <p:sp>
        <p:nvSpPr>
          <p:cNvPr id="4" name="TextBox 3">
            <a:extLst>
              <a:ext uri="{FF2B5EF4-FFF2-40B4-BE49-F238E27FC236}">
                <a16:creationId xmlns:a16="http://schemas.microsoft.com/office/drawing/2014/main" id="{F402BCBF-08C0-42CE-982C-D043659DDE6E}"/>
              </a:ext>
            </a:extLst>
          </p:cNvPr>
          <p:cNvSpPr txBox="1"/>
          <p:nvPr/>
        </p:nvSpPr>
        <p:spPr>
          <a:xfrm>
            <a:off x="9296400" y="1924050"/>
            <a:ext cx="2719589" cy="1938992"/>
          </a:xfrm>
          <a:prstGeom prst="rect">
            <a:avLst/>
          </a:prstGeom>
          <a:noFill/>
        </p:spPr>
        <p:txBody>
          <a:bodyPr wrap="square" rtlCol="0">
            <a:spAutoFit/>
          </a:bodyPr>
          <a:lstStyle/>
          <a:p>
            <a:pPr marL="285750" indent="-285750">
              <a:buFont typeface="Arial" panose="020B0604020202020204" pitchFamily="34" charset="0"/>
              <a:buChar char="•"/>
            </a:pPr>
            <a:r>
              <a:rPr lang="en-US" sz="2400" b="1" i="1" dirty="0"/>
              <a:t>Goal isn’t bigger; It’s become more valuable….and harder to replace.</a:t>
            </a:r>
          </a:p>
        </p:txBody>
      </p:sp>
    </p:spTree>
    <p:extLst>
      <p:ext uri="{BB962C8B-B14F-4D97-AF65-F5344CB8AC3E}">
        <p14:creationId xmlns:p14="http://schemas.microsoft.com/office/powerpoint/2010/main" val="1522468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F3BF9-7FBB-94D4-A6E2-6090199296F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B2DBAFA-58D0-363E-358D-8792A78FF4B5}"/>
              </a:ext>
            </a:extLst>
          </p:cNvPr>
          <p:cNvSpPr>
            <a:spLocks noGrp="1"/>
          </p:cNvSpPr>
          <p:nvPr>
            <p:ph type="title"/>
          </p:nvPr>
        </p:nvSpPr>
        <p:spPr>
          <a:xfrm>
            <a:off x="134030" y="0"/>
            <a:ext cx="10919749" cy="1018552"/>
          </a:xfrm>
        </p:spPr>
        <p:txBody>
          <a:bodyPr>
            <a:noAutofit/>
          </a:bodyPr>
          <a:lstStyle/>
          <a:p>
            <a:r>
              <a:rPr lang="en-US" sz="4000" b="1" dirty="0">
                <a:latin typeface="+mj-lt"/>
              </a:rPr>
              <a:t>The Strategic Imperative</a:t>
            </a:r>
            <a:endParaRPr lang="en-US" sz="2000" b="1" dirty="0">
              <a:latin typeface="+mj-lt"/>
            </a:endParaRPr>
          </a:p>
        </p:txBody>
      </p:sp>
      <p:sp>
        <p:nvSpPr>
          <p:cNvPr id="7" name="Content Placeholder 6">
            <a:extLst>
              <a:ext uri="{FF2B5EF4-FFF2-40B4-BE49-F238E27FC236}">
                <a16:creationId xmlns:a16="http://schemas.microsoft.com/office/drawing/2014/main" id="{6B453E75-396F-90D0-7AC1-8887B6E0F275}"/>
              </a:ext>
            </a:extLst>
          </p:cNvPr>
          <p:cNvSpPr>
            <a:spLocks noGrp="1"/>
          </p:cNvSpPr>
          <p:nvPr>
            <p:ph idx="1"/>
          </p:nvPr>
        </p:nvSpPr>
        <p:spPr>
          <a:xfrm>
            <a:off x="423504" y="1508289"/>
            <a:ext cx="11344992" cy="4213781"/>
          </a:xfrm>
        </p:spPr>
        <p:txBody>
          <a:bodyPr>
            <a:normAutofit/>
          </a:bodyPr>
          <a:lstStyle/>
          <a:p>
            <a:pPr marL="0" indent="0">
              <a:spcBef>
                <a:spcPts val="1800"/>
              </a:spcBef>
              <a:buNone/>
            </a:pPr>
            <a:endParaRPr lang="en-US" dirty="0"/>
          </a:p>
          <a:p>
            <a:endParaRPr lang="en-US" dirty="0"/>
          </a:p>
        </p:txBody>
      </p:sp>
      <p:sp>
        <p:nvSpPr>
          <p:cNvPr id="2" name="TextBox 1">
            <a:extLst>
              <a:ext uri="{FF2B5EF4-FFF2-40B4-BE49-F238E27FC236}">
                <a16:creationId xmlns:a16="http://schemas.microsoft.com/office/drawing/2014/main" id="{E6E3FD8D-60BB-ED81-0150-58930C871522}"/>
              </a:ext>
            </a:extLst>
          </p:cNvPr>
          <p:cNvSpPr txBox="1"/>
          <p:nvPr/>
        </p:nvSpPr>
        <p:spPr>
          <a:xfrm>
            <a:off x="1346200" y="1212493"/>
            <a:ext cx="8178800" cy="2862322"/>
          </a:xfrm>
          <a:prstGeom prst="rect">
            <a:avLst/>
          </a:prstGeom>
          <a:noFill/>
        </p:spPr>
        <p:txBody>
          <a:bodyPr wrap="square" rtlCol="0">
            <a:spAutoFit/>
          </a:bodyPr>
          <a:lstStyle/>
          <a:p>
            <a:pPr marL="285750" indent="-285750">
              <a:buFont typeface="Arial" panose="020B0604020202020204" pitchFamily="34" charset="0"/>
              <a:buChar char="•"/>
            </a:pPr>
            <a:r>
              <a:rPr lang="en-US" sz="3600" b="1" i="1" dirty="0"/>
              <a:t>Band Together</a:t>
            </a:r>
          </a:p>
          <a:p>
            <a:pPr marL="285750" indent="-285750">
              <a:buFont typeface="Arial" panose="020B0604020202020204" pitchFamily="34" charset="0"/>
              <a:buChar char="•"/>
            </a:pPr>
            <a:r>
              <a:rPr lang="en-US" sz="3600" b="1" i="1" dirty="0"/>
              <a:t>Build Scale.</a:t>
            </a:r>
          </a:p>
          <a:p>
            <a:pPr marL="285750" indent="-285750">
              <a:buFont typeface="Arial" panose="020B0604020202020204" pitchFamily="34" charset="0"/>
              <a:buChar char="•"/>
            </a:pPr>
            <a:r>
              <a:rPr lang="en-US" sz="3600" b="1" i="1" dirty="0"/>
              <a:t>Create Value.</a:t>
            </a:r>
          </a:p>
          <a:p>
            <a:pPr marL="285750" indent="-285750">
              <a:buFont typeface="Arial" panose="020B0604020202020204" pitchFamily="34" charset="0"/>
              <a:buChar char="•"/>
            </a:pPr>
            <a:r>
              <a:rPr lang="en-US" sz="3600" b="1" i="1" dirty="0"/>
              <a:t>Measure It.</a:t>
            </a:r>
          </a:p>
          <a:p>
            <a:pPr marL="285750" indent="-285750">
              <a:buFont typeface="Arial" panose="020B0604020202020204" pitchFamily="34" charset="0"/>
              <a:buChar char="•"/>
            </a:pPr>
            <a:r>
              <a:rPr lang="en-US" sz="3600" b="1" i="1" dirty="0"/>
              <a:t>Use it to Negotiate.</a:t>
            </a:r>
          </a:p>
        </p:txBody>
      </p:sp>
    </p:spTree>
    <p:extLst>
      <p:ext uri="{BB962C8B-B14F-4D97-AF65-F5344CB8AC3E}">
        <p14:creationId xmlns:p14="http://schemas.microsoft.com/office/powerpoint/2010/main" val="2960066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13F47-7B2C-5E28-A21E-F6C97409E0B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2792640-5357-5F8F-6BB5-32BFAAA57AF0}"/>
              </a:ext>
            </a:extLst>
          </p:cNvPr>
          <p:cNvSpPr>
            <a:spLocks noGrp="1"/>
          </p:cNvSpPr>
          <p:nvPr>
            <p:ph type="title"/>
          </p:nvPr>
        </p:nvSpPr>
        <p:spPr>
          <a:xfrm>
            <a:off x="203880" y="348335"/>
            <a:ext cx="10919749" cy="1018552"/>
          </a:xfrm>
        </p:spPr>
        <p:txBody>
          <a:bodyPr>
            <a:noAutofit/>
          </a:bodyPr>
          <a:lstStyle/>
          <a:p>
            <a:r>
              <a:rPr lang="en-US" sz="4000" b="1" dirty="0">
                <a:latin typeface="+mj-lt"/>
              </a:rPr>
              <a:t>ASC Network 24-Month Tactical Managed Care Plan</a:t>
            </a:r>
            <a:endParaRPr lang="en-US" sz="2000" b="1" dirty="0">
              <a:latin typeface="+mj-lt"/>
            </a:endParaRPr>
          </a:p>
        </p:txBody>
      </p:sp>
      <p:sp>
        <p:nvSpPr>
          <p:cNvPr id="7" name="Content Placeholder 6">
            <a:extLst>
              <a:ext uri="{FF2B5EF4-FFF2-40B4-BE49-F238E27FC236}">
                <a16:creationId xmlns:a16="http://schemas.microsoft.com/office/drawing/2014/main" id="{BB90DA4B-BF92-28DD-5A7D-B6EEA21C5DBC}"/>
              </a:ext>
            </a:extLst>
          </p:cNvPr>
          <p:cNvSpPr>
            <a:spLocks noGrp="1"/>
          </p:cNvSpPr>
          <p:nvPr>
            <p:ph idx="1"/>
          </p:nvPr>
        </p:nvSpPr>
        <p:spPr>
          <a:xfrm>
            <a:off x="772999" y="1508289"/>
            <a:ext cx="4072380" cy="3553905"/>
          </a:xfrm>
        </p:spPr>
        <p:txBody>
          <a:bodyPr>
            <a:normAutofit fontScale="70000" lnSpcReduction="20000"/>
          </a:bodyPr>
          <a:lstStyle/>
          <a:p>
            <a:pPr marL="0" indent="0">
              <a:buNone/>
            </a:pPr>
            <a:r>
              <a:rPr lang="en-US" b="1" dirty="0"/>
              <a:t>First 90 days</a:t>
            </a:r>
            <a:endParaRPr lang="en-US" dirty="0"/>
          </a:p>
          <a:p>
            <a:pPr lvl="1"/>
            <a:r>
              <a:rPr lang="en-US" dirty="0"/>
              <a:t>Inventory every payer contract </a:t>
            </a:r>
          </a:p>
          <a:p>
            <a:pPr lvl="1"/>
            <a:r>
              <a:rPr lang="en-US" dirty="0"/>
              <a:t>Identify termination/renewal dates </a:t>
            </a:r>
          </a:p>
          <a:p>
            <a:pPr lvl="1"/>
            <a:r>
              <a:rPr lang="en-US" dirty="0"/>
              <a:t>Pull actual reimbursement </a:t>
            </a:r>
          </a:p>
          <a:p>
            <a:pPr lvl="1"/>
            <a:r>
              <a:rPr lang="en-US" dirty="0"/>
              <a:t>Calculate payer/service-line contribution </a:t>
            </a:r>
          </a:p>
          <a:p>
            <a:pPr lvl="1"/>
            <a:r>
              <a:rPr lang="en-US" dirty="0"/>
              <a:t>Identify below-MAR contracts </a:t>
            </a:r>
          </a:p>
          <a:p>
            <a:pPr marL="0" indent="0">
              <a:buNone/>
            </a:pPr>
            <a:r>
              <a:rPr lang="en-US" b="1" dirty="0"/>
              <a:t>Days 91-180</a:t>
            </a:r>
            <a:endParaRPr lang="en-US" dirty="0"/>
          </a:p>
          <a:p>
            <a:pPr lvl="1"/>
            <a:r>
              <a:rPr lang="en-US" dirty="0"/>
              <a:t>Establish payer priorities </a:t>
            </a:r>
          </a:p>
          <a:p>
            <a:pPr lvl="1"/>
            <a:r>
              <a:rPr lang="en-US" dirty="0"/>
              <a:t>Build payer-specific dossiers </a:t>
            </a:r>
          </a:p>
          <a:p>
            <a:pPr lvl="1"/>
            <a:r>
              <a:rPr lang="en-US" dirty="0"/>
              <a:t>Develop hospital differential </a:t>
            </a:r>
          </a:p>
          <a:p>
            <a:pPr lvl="1"/>
            <a:r>
              <a:rPr lang="en-US" dirty="0"/>
              <a:t>Develop quality/access story </a:t>
            </a:r>
          </a:p>
          <a:p>
            <a:pPr lvl="1"/>
            <a:r>
              <a:rPr lang="en-US" dirty="0"/>
              <a:t>Identify migratable volume </a:t>
            </a:r>
          </a:p>
          <a:p>
            <a:pPr marL="0" indent="0">
              <a:spcBef>
                <a:spcPts val="1800"/>
              </a:spcBef>
              <a:buNone/>
            </a:pPr>
            <a:endParaRPr lang="en-US" dirty="0"/>
          </a:p>
          <a:p>
            <a:endParaRPr lang="en-US" dirty="0"/>
          </a:p>
        </p:txBody>
      </p:sp>
      <p:sp>
        <p:nvSpPr>
          <p:cNvPr id="2" name="TextBox 1">
            <a:extLst>
              <a:ext uri="{FF2B5EF4-FFF2-40B4-BE49-F238E27FC236}">
                <a16:creationId xmlns:a16="http://schemas.microsoft.com/office/drawing/2014/main" id="{BEA64FA8-D314-618C-C496-50CDCF790AD5}"/>
              </a:ext>
            </a:extLst>
          </p:cNvPr>
          <p:cNvSpPr txBox="1"/>
          <p:nvPr/>
        </p:nvSpPr>
        <p:spPr>
          <a:xfrm>
            <a:off x="5861716" y="1508289"/>
            <a:ext cx="4922547" cy="3175741"/>
          </a:xfrm>
          <a:prstGeom prst="rect">
            <a:avLst/>
          </a:prstGeom>
          <a:noFill/>
        </p:spPr>
        <p:txBody>
          <a:bodyPr wrap="square" rtlCol="0">
            <a:spAutoFit/>
          </a:bodyPr>
          <a:lstStyle/>
          <a:p>
            <a:pPr defTabSz="914400">
              <a:lnSpc>
                <a:spcPct val="70000"/>
              </a:lnSpc>
              <a:spcBef>
                <a:spcPts val="1000"/>
              </a:spcBef>
              <a:buClr>
                <a:schemeClr val="accent1">
                  <a:lumMod val="75000"/>
                </a:schemeClr>
              </a:buClr>
            </a:pPr>
            <a:r>
              <a:rPr lang="en-US" sz="2000" b="1" dirty="0"/>
              <a:t>Days 181-365</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Begin targeted negotiations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Establish escalation protocols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Develop termination contingencies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Coordinate surgeons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Explore ASC aggregation </a:t>
            </a:r>
          </a:p>
          <a:p>
            <a:pPr defTabSz="914400">
              <a:lnSpc>
                <a:spcPct val="70000"/>
              </a:lnSpc>
              <a:spcBef>
                <a:spcPts val="1000"/>
              </a:spcBef>
              <a:buClr>
                <a:schemeClr val="accent1">
                  <a:lumMod val="75000"/>
                </a:schemeClr>
              </a:buClr>
            </a:pPr>
            <a:r>
              <a:rPr lang="en-US" sz="2000" b="1" dirty="0"/>
              <a:t>Months 12–24</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Execute high-priority negotiations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Terminate strategically where warranted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Pursue employer/direct contracts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Measure payer performance monthly </a:t>
            </a:r>
          </a:p>
          <a:p>
            <a:pPr marL="685800" lvl="1" indent="-228600" defTabSz="914400">
              <a:lnSpc>
                <a:spcPct val="70000"/>
              </a:lnSpc>
              <a:spcBef>
                <a:spcPts val="500"/>
              </a:spcBef>
              <a:buClr>
                <a:schemeClr val="accent1">
                  <a:lumMod val="75000"/>
                </a:schemeClr>
              </a:buClr>
              <a:buFont typeface="Arial" panose="020B0604020202020204" pitchFamily="34" charset="0"/>
              <a:buChar char="•"/>
            </a:pPr>
            <a:r>
              <a:rPr lang="en-US" sz="1700" dirty="0"/>
              <a:t>Rebuild the negotiation pipeline continuously </a:t>
            </a:r>
          </a:p>
        </p:txBody>
      </p:sp>
    </p:spTree>
    <p:extLst>
      <p:ext uri="{BB962C8B-B14F-4D97-AF65-F5344CB8AC3E}">
        <p14:creationId xmlns:p14="http://schemas.microsoft.com/office/powerpoint/2010/main" val="907439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t="13213" b="13213"/>
          <a:stretch/>
        </p:blipFill>
        <p:spPr>
          <a:prstGeom prst="rect">
            <a:avLst/>
          </a:prstGeom>
        </p:spPr>
      </p:pic>
      <p:sp>
        <p:nvSpPr>
          <p:cNvPr id="5" name="Rectangle 4"/>
          <p:cNvSpPr/>
          <p:nvPr/>
        </p:nvSpPr>
        <p:spPr>
          <a:xfrm>
            <a:off x="0" y="1698171"/>
            <a:ext cx="12192000" cy="2122715"/>
          </a:xfrm>
          <a:prstGeom prst="rect">
            <a:avLst/>
          </a:prstGeom>
          <a:solidFill>
            <a:srgbClr val="2E75B6">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ctrTitle"/>
          </p:nvPr>
        </p:nvSpPr>
        <p:spPr>
          <a:xfrm>
            <a:off x="1524000" y="2920433"/>
            <a:ext cx="9144000" cy="1017134"/>
          </a:xfrm>
        </p:spPr>
        <p:txBody>
          <a:bodyPr>
            <a:normAutofit fontScale="90000"/>
          </a:bodyPr>
          <a:lstStyle/>
          <a:p>
            <a:br>
              <a:rPr lang="en-US" sz="6600" dirty="0"/>
            </a:br>
            <a:br>
              <a:rPr lang="en-US" sz="6600" dirty="0"/>
            </a:br>
            <a:br>
              <a:rPr lang="en-US" sz="6600" dirty="0"/>
            </a:br>
            <a:r>
              <a:rPr lang="en-US" sz="2800" dirty="0"/>
              <a:t>Wrap Up &amp; Questions</a:t>
            </a:r>
            <a:br>
              <a:rPr lang="en-US" sz="2800" dirty="0"/>
            </a:br>
            <a:br>
              <a:rPr lang="en-US" sz="2800" dirty="0"/>
            </a:br>
            <a:r>
              <a:rPr lang="en-US" sz="2800" dirty="0"/>
              <a:t>Follow Up:</a:t>
            </a:r>
            <a:br>
              <a:rPr lang="en-US" sz="2800" dirty="0"/>
            </a:br>
            <a:r>
              <a:rPr lang="en-US" sz="2800" dirty="0"/>
              <a:t>kmooney@shpllc.com</a:t>
            </a:r>
            <a:br>
              <a:rPr lang="en-US" sz="2800" dirty="0"/>
            </a:br>
            <a:endParaRPr lang="en-US" sz="2800" dirty="0"/>
          </a:p>
        </p:txBody>
      </p:sp>
    </p:spTree>
    <p:extLst>
      <p:ext uri="{BB962C8B-B14F-4D97-AF65-F5344CB8AC3E}">
        <p14:creationId xmlns:p14="http://schemas.microsoft.com/office/powerpoint/2010/main" val="1956006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192145-FDE8-4B5A-9E9B-892AB751A4D8}"/>
              </a:ext>
            </a:extLst>
          </p:cNvPr>
          <p:cNvSpPr>
            <a:spLocks noGrp="1"/>
          </p:cNvSpPr>
          <p:nvPr>
            <p:ph type="title"/>
          </p:nvPr>
        </p:nvSpPr>
        <p:spPr/>
        <p:txBody>
          <a:bodyPr>
            <a:normAutofit/>
          </a:bodyPr>
          <a:lstStyle/>
          <a:p>
            <a:r>
              <a:rPr lang="en-US" dirty="0"/>
              <a:t>Graphic Credits</a:t>
            </a:r>
          </a:p>
        </p:txBody>
      </p:sp>
      <p:sp>
        <p:nvSpPr>
          <p:cNvPr id="5" name="Content Placeholder 4">
            <a:extLst>
              <a:ext uri="{FF2B5EF4-FFF2-40B4-BE49-F238E27FC236}">
                <a16:creationId xmlns:a16="http://schemas.microsoft.com/office/drawing/2014/main" id="{DA1635E3-B51A-40B2-8602-C7FDE19971FD}"/>
              </a:ext>
            </a:extLst>
          </p:cNvPr>
          <p:cNvSpPr>
            <a:spLocks noGrp="1"/>
          </p:cNvSpPr>
          <p:nvPr>
            <p:ph idx="1"/>
          </p:nvPr>
        </p:nvSpPr>
        <p:spPr>
          <a:xfrm>
            <a:off x="838200" y="1825625"/>
            <a:ext cx="10515600" cy="3708400"/>
          </a:xfrm>
        </p:spPr>
        <p:txBody>
          <a:bodyPr>
            <a:normAutofit fontScale="70000" lnSpcReduction="20000"/>
          </a:bodyPr>
          <a:lstStyle/>
          <a:p>
            <a:r>
              <a:rPr lang="en-US">
                <a:hlinkClick r:id="rId2"/>
              </a:rPr>
              <a:t>https://www.istockphoto.com/photos/surgical-equipment</a:t>
            </a:r>
          </a:p>
          <a:p>
            <a:r>
              <a:rPr lang="en-US">
                <a:hlinkClick r:id="rId2"/>
              </a:rPr>
              <a:t>https://practolytics.com/blog/no-surprises-act-how-it-affects-you-as-a-practice/</a:t>
            </a:r>
            <a:endParaRPr lang="en-US"/>
          </a:p>
          <a:p>
            <a:r>
              <a:rPr lang="en-US">
                <a:hlinkClick r:id="rId3"/>
              </a:rPr>
              <a:t>https://www.commonwealthfund.org/publications/maps-and-interactives/2022/feb/map-no-surprises-act</a:t>
            </a:r>
            <a:endParaRPr lang="en-US"/>
          </a:p>
          <a:p>
            <a:r>
              <a:rPr lang="en-US">
                <a:hlinkClick r:id="rId4"/>
              </a:rPr>
              <a:t>https://umhca.org/NoSurprisesAct2022</a:t>
            </a:r>
            <a:r>
              <a:rPr lang="en-US"/>
              <a:t> </a:t>
            </a:r>
          </a:p>
          <a:p>
            <a:r>
              <a:rPr lang="en-US">
                <a:hlinkClick r:id="rId5"/>
              </a:rPr>
              <a:t>https://en.m.wikipedia.org/wiki/File:Cog-scripted-svg-blue.svg</a:t>
            </a:r>
            <a:endParaRPr lang="en-US"/>
          </a:p>
          <a:p>
            <a:r>
              <a:rPr lang="en-US">
                <a:hlinkClick r:id="rId6"/>
              </a:rPr>
              <a:t>https://www.dreamstime.com/illustration/medical-cartoon.html</a:t>
            </a:r>
            <a:endParaRPr lang="en-US"/>
          </a:p>
          <a:p>
            <a:r>
              <a:rPr lang="en-US">
                <a:hlinkClick r:id="rId7"/>
              </a:rPr>
              <a:t>https://towardsdatascience.com/a-practical-guide-for-data-analysis-with-pandas-e24e467195a9</a:t>
            </a:r>
            <a:endParaRPr lang="en-US"/>
          </a:p>
          <a:p>
            <a:r>
              <a:rPr lang="en-US">
                <a:hlinkClick r:id="rId8"/>
              </a:rPr>
              <a:t>https://www.fullstack.com.au/expense-reimbursement/</a:t>
            </a:r>
            <a:endParaRPr lang="en-US"/>
          </a:p>
          <a:p>
            <a:r>
              <a:rPr lang="en-US"/>
              <a:t>https://www.vectorstock.com/royalty-free-vector/money-problem-financial-trouble-depressed-vector-28266243</a:t>
            </a:r>
          </a:p>
          <a:p>
            <a:endParaRPr lang="en-US"/>
          </a:p>
          <a:p>
            <a:endParaRPr lang="en-US"/>
          </a:p>
          <a:p>
            <a:endParaRPr lang="en-US"/>
          </a:p>
        </p:txBody>
      </p:sp>
    </p:spTree>
    <p:extLst>
      <p:ext uri="{BB962C8B-B14F-4D97-AF65-F5344CB8AC3E}">
        <p14:creationId xmlns:p14="http://schemas.microsoft.com/office/powerpoint/2010/main" val="1289187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37B46-6D76-5CC9-9A74-1BC21575466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15003F5-C202-C2ED-3FD3-FA1942F1A4EB}"/>
              </a:ext>
            </a:extLst>
          </p:cNvPr>
          <p:cNvSpPr>
            <a:spLocks noGrp="1"/>
          </p:cNvSpPr>
          <p:nvPr>
            <p:ph type="title"/>
          </p:nvPr>
        </p:nvSpPr>
        <p:spPr>
          <a:xfrm>
            <a:off x="414660" y="481903"/>
            <a:ext cx="10311251" cy="1018552"/>
          </a:xfrm>
        </p:spPr>
        <p:txBody>
          <a:bodyPr>
            <a:normAutofit fontScale="90000"/>
          </a:bodyPr>
          <a:lstStyle/>
          <a:p>
            <a:r>
              <a:rPr lang="en-US" sz="3600" b="1" dirty="0">
                <a:effectLst/>
                <a:latin typeface="+mj-lt"/>
                <a:cs typeface="PMingLiU" panose="02020500000000000000" pitchFamily="18" charset="-120"/>
              </a:rPr>
              <a:t>The Uncomfortable </a:t>
            </a:r>
            <a:r>
              <a:rPr lang="en-US" sz="3600" b="1" dirty="0">
                <a:latin typeface="+mj-lt"/>
                <a:cs typeface="PMingLiU" panose="02020500000000000000" pitchFamily="18" charset="-120"/>
              </a:rPr>
              <a:t>O</a:t>
            </a:r>
            <a:r>
              <a:rPr lang="en-US" sz="3600" b="1" dirty="0">
                <a:effectLst/>
                <a:latin typeface="+mj-lt"/>
                <a:cs typeface="PMingLiU" panose="02020500000000000000" pitchFamily="18" charset="-120"/>
              </a:rPr>
              <a:t>pening: The Payer is Not Afraid of Us</a:t>
            </a:r>
            <a:endParaRPr lang="en-US" sz="3600" dirty="0">
              <a:latin typeface="+mj-lt"/>
            </a:endParaRPr>
          </a:p>
        </p:txBody>
      </p:sp>
      <p:sp>
        <p:nvSpPr>
          <p:cNvPr id="7" name="Content Placeholder 6">
            <a:extLst>
              <a:ext uri="{FF2B5EF4-FFF2-40B4-BE49-F238E27FC236}">
                <a16:creationId xmlns:a16="http://schemas.microsoft.com/office/drawing/2014/main" id="{FEB36C9C-763C-A791-025F-3D357D211DC6}"/>
              </a:ext>
            </a:extLst>
          </p:cNvPr>
          <p:cNvSpPr>
            <a:spLocks noGrp="1"/>
          </p:cNvSpPr>
          <p:nvPr>
            <p:ph idx="1"/>
          </p:nvPr>
        </p:nvSpPr>
        <p:spPr>
          <a:xfrm>
            <a:off x="868680" y="1390261"/>
            <a:ext cx="10680192" cy="4068321"/>
          </a:xfrm>
        </p:spPr>
        <p:txBody>
          <a:bodyPr>
            <a:normAutofit fontScale="92500" lnSpcReduction="20000"/>
          </a:bodyPr>
          <a:lstStyle/>
          <a:p>
            <a:pPr marL="0" lvl="0" indent="0">
              <a:buNone/>
            </a:pPr>
            <a:r>
              <a:rPr lang="en-US" dirty="0"/>
              <a:t>The traditional ASC negotiation model: </a:t>
            </a:r>
          </a:p>
          <a:p>
            <a:pPr lvl="1"/>
            <a:r>
              <a:rPr lang="en-US" dirty="0"/>
              <a:t>ASC requests meeting </a:t>
            </a:r>
          </a:p>
          <a:p>
            <a:pPr lvl="1"/>
            <a:r>
              <a:rPr lang="en-US" dirty="0"/>
              <a:t>ASC presents cost increases </a:t>
            </a:r>
          </a:p>
          <a:p>
            <a:pPr lvl="1"/>
            <a:r>
              <a:rPr lang="en-US" dirty="0"/>
              <a:t>Payer says “market is flat” </a:t>
            </a:r>
          </a:p>
          <a:p>
            <a:pPr lvl="1"/>
            <a:r>
              <a:rPr lang="en-US" dirty="0"/>
              <a:t>Months of negotiation </a:t>
            </a:r>
          </a:p>
          <a:p>
            <a:pPr lvl="1"/>
            <a:r>
              <a:rPr lang="en-US" dirty="0"/>
              <a:t>Payer offers little/no increase </a:t>
            </a:r>
          </a:p>
          <a:p>
            <a:pPr lvl="1"/>
            <a:r>
              <a:rPr lang="en-US" dirty="0"/>
              <a:t>ASC ultimately signs or remains contracted </a:t>
            </a:r>
          </a:p>
          <a:p>
            <a:pPr marL="0" lvl="0" indent="0">
              <a:buNone/>
            </a:pPr>
            <a:r>
              <a:rPr lang="en-US" dirty="0"/>
              <a:t>The resulting payer lesson: </a:t>
            </a:r>
            <a:r>
              <a:rPr lang="en-US" b="1" dirty="0"/>
              <a:t>“Our position works.”</a:t>
            </a:r>
            <a:endParaRPr lang="en-US" dirty="0"/>
          </a:p>
          <a:p>
            <a:pPr lvl="2"/>
            <a:r>
              <a:rPr lang="en-US" dirty="0"/>
              <a:t>The problem isn't necessarily the negotiating skill of the ASC. </a:t>
            </a:r>
          </a:p>
          <a:p>
            <a:pPr lvl="2"/>
            <a:r>
              <a:rPr lang="en-US" dirty="0"/>
              <a:t>The problem is the credibility of the ASCs’ alternatives. </a:t>
            </a:r>
          </a:p>
          <a:p>
            <a:pPr marL="0" indent="0">
              <a:buNone/>
            </a:pPr>
            <a:r>
              <a:rPr lang="en-US" b="1" dirty="0"/>
              <a:t>Key message:</a:t>
            </a:r>
            <a:r>
              <a:rPr lang="en-US" dirty="0"/>
              <a:t> You cannot negotiate leverage into existence at the conference table. You have to build it before you sit down.</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2654192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1DC6F-1221-2B60-EA1A-FE6E76E96CB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4504B74-2810-1304-7269-2772FA7033BF}"/>
              </a:ext>
            </a:extLst>
          </p:cNvPr>
          <p:cNvSpPr>
            <a:spLocks noGrp="1"/>
          </p:cNvSpPr>
          <p:nvPr>
            <p:ph type="title"/>
          </p:nvPr>
        </p:nvSpPr>
        <p:spPr>
          <a:xfrm>
            <a:off x="414660" y="211315"/>
            <a:ext cx="10311251" cy="1018552"/>
          </a:xfrm>
        </p:spPr>
        <p:txBody>
          <a:bodyPr>
            <a:normAutofit/>
          </a:bodyPr>
          <a:lstStyle/>
          <a:p>
            <a:r>
              <a:rPr lang="en-US" sz="3600" b="1" dirty="0">
                <a:effectLst/>
                <a:latin typeface="+mj-lt"/>
                <a:cs typeface="PMingLiU" panose="02020500000000000000" pitchFamily="18" charset="-120"/>
              </a:rPr>
              <a:t>What has Changed </a:t>
            </a:r>
            <a:r>
              <a:rPr lang="en-US" sz="3600" b="1" dirty="0">
                <a:latin typeface="+mj-lt"/>
                <a:cs typeface="PMingLiU" panose="02020500000000000000" pitchFamily="18" charset="-120"/>
              </a:rPr>
              <a:t>N</a:t>
            </a:r>
            <a:r>
              <a:rPr lang="en-US" sz="3600" b="1" dirty="0">
                <a:effectLst/>
                <a:latin typeface="+mj-lt"/>
                <a:cs typeface="PMingLiU" panose="02020500000000000000" pitchFamily="18" charset="-120"/>
              </a:rPr>
              <a:t>ationally?</a:t>
            </a:r>
            <a:endParaRPr lang="en-US" sz="3600" b="1" dirty="0">
              <a:latin typeface="+mj-lt"/>
            </a:endParaRPr>
          </a:p>
        </p:txBody>
      </p:sp>
      <p:sp>
        <p:nvSpPr>
          <p:cNvPr id="7" name="Content Placeholder 6">
            <a:extLst>
              <a:ext uri="{FF2B5EF4-FFF2-40B4-BE49-F238E27FC236}">
                <a16:creationId xmlns:a16="http://schemas.microsoft.com/office/drawing/2014/main" id="{2C5DA33B-FED4-3F8E-E6A7-8B9797A8506D}"/>
              </a:ext>
            </a:extLst>
          </p:cNvPr>
          <p:cNvSpPr>
            <a:spLocks noGrp="1"/>
          </p:cNvSpPr>
          <p:nvPr>
            <p:ph idx="1"/>
          </p:nvPr>
        </p:nvSpPr>
        <p:spPr>
          <a:xfrm>
            <a:off x="203880" y="1366887"/>
            <a:ext cx="11344992" cy="4421171"/>
          </a:xfrm>
        </p:spPr>
        <p:txBody>
          <a:bodyPr>
            <a:normAutofit fontScale="92500" lnSpcReduction="10000"/>
          </a:bodyPr>
          <a:lstStyle/>
          <a:p>
            <a:r>
              <a:rPr lang="en-US" b="1" dirty="0"/>
              <a:t>The payer environment has moved from “rate negotiation” to “total economic control.” </a:t>
            </a:r>
          </a:p>
          <a:p>
            <a:pPr lvl="1"/>
            <a:r>
              <a:rPr lang="en-US" b="1" dirty="0"/>
              <a:t>Payers increasingly influence:</a:t>
            </a:r>
            <a:endParaRPr lang="en-US" dirty="0"/>
          </a:p>
          <a:p>
            <a:pPr lvl="2"/>
            <a:r>
              <a:rPr lang="en-US" dirty="0"/>
              <a:t>Contract Rates</a:t>
            </a:r>
          </a:p>
          <a:p>
            <a:pPr lvl="2"/>
            <a:r>
              <a:rPr lang="en-US" dirty="0"/>
              <a:t>Site-of-service steering  and referral pathways</a:t>
            </a:r>
          </a:p>
          <a:p>
            <a:pPr lvl="2"/>
            <a:r>
              <a:rPr lang="en-US" dirty="0"/>
              <a:t>Narrow networks and Network inclusion/exclusion </a:t>
            </a:r>
          </a:p>
          <a:p>
            <a:pPr lvl="2"/>
            <a:r>
              <a:rPr lang="en-US" dirty="0"/>
              <a:t>Prior authorization &amp; Medical Necessity Determinations</a:t>
            </a:r>
          </a:p>
          <a:p>
            <a:pPr lvl="2"/>
            <a:r>
              <a:rPr lang="en-US" dirty="0"/>
              <a:t>Pre and Post Payment denials and audits</a:t>
            </a:r>
          </a:p>
          <a:p>
            <a:pPr lvl="2"/>
            <a:r>
              <a:rPr lang="en-US" dirty="0"/>
              <a:t>Coding/payment policies including games with Multiple Procedure Logic </a:t>
            </a:r>
          </a:p>
          <a:p>
            <a:pPr lvl="2"/>
            <a:r>
              <a:rPr lang="en-US" dirty="0"/>
              <a:t>Employer benefit plan design </a:t>
            </a:r>
          </a:p>
          <a:p>
            <a:r>
              <a:rPr lang="en-US" dirty="0"/>
              <a:t>The 2026 ASC environment reflects this broader pressure: leaders describe payer behavior as extending well beyond rates into delays, denials, authorization and operational friction. </a:t>
            </a:r>
          </a:p>
          <a:p>
            <a:pPr marL="0" indent="0">
              <a:spcBef>
                <a:spcPts val="1800"/>
              </a:spcBef>
              <a:buNone/>
            </a:pPr>
            <a:endParaRPr lang="en-US" dirty="0"/>
          </a:p>
          <a:p>
            <a:endParaRPr lang="en-US" dirty="0"/>
          </a:p>
        </p:txBody>
      </p:sp>
    </p:spTree>
    <p:extLst>
      <p:ext uri="{BB962C8B-B14F-4D97-AF65-F5344CB8AC3E}">
        <p14:creationId xmlns:p14="http://schemas.microsoft.com/office/powerpoint/2010/main" val="649587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B949-AC1F-B7CB-D57B-E6A5BFB1EB1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B6B00AB-917B-B98A-EC98-AC0852EA1409}"/>
              </a:ext>
            </a:extLst>
          </p:cNvPr>
          <p:cNvSpPr>
            <a:spLocks noGrp="1"/>
          </p:cNvSpPr>
          <p:nvPr>
            <p:ph type="title"/>
          </p:nvPr>
        </p:nvSpPr>
        <p:spPr>
          <a:xfrm>
            <a:off x="414660" y="211315"/>
            <a:ext cx="11008990" cy="1018552"/>
          </a:xfrm>
        </p:spPr>
        <p:txBody>
          <a:bodyPr>
            <a:normAutofit fontScale="90000"/>
          </a:bodyPr>
          <a:lstStyle/>
          <a:p>
            <a:r>
              <a:rPr lang="en-US" sz="3600" b="1" dirty="0">
                <a:effectLst/>
                <a:latin typeface="+mj-lt"/>
                <a:cs typeface="PMingLiU" panose="02020500000000000000" pitchFamily="18" charset="-120"/>
              </a:rPr>
              <a:t>National ASC Managed Care Contracting Trends: </a:t>
            </a:r>
            <a:br>
              <a:rPr lang="en-US" sz="3600" b="1" dirty="0">
                <a:effectLst/>
                <a:latin typeface="+mj-lt"/>
                <a:cs typeface="PMingLiU" panose="02020500000000000000" pitchFamily="18" charset="-120"/>
              </a:rPr>
            </a:br>
            <a:r>
              <a:rPr lang="en-US" sz="3600" b="1" dirty="0">
                <a:effectLst/>
                <a:latin typeface="+mj-lt"/>
                <a:cs typeface="PMingLiU" panose="02020500000000000000" pitchFamily="18" charset="-120"/>
              </a:rPr>
              <a:t>Two Sides of the Table</a:t>
            </a:r>
            <a:endParaRPr lang="en-US" sz="3600" b="1" dirty="0">
              <a:latin typeface="+mj-lt"/>
            </a:endParaRPr>
          </a:p>
        </p:txBody>
      </p:sp>
      <p:sp>
        <p:nvSpPr>
          <p:cNvPr id="7" name="Content Placeholder 6">
            <a:extLst>
              <a:ext uri="{FF2B5EF4-FFF2-40B4-BE49-F238E27FC236}">
                <a16:creationId xmlns:a16="http://schemas.microsoft.com/office/drawing/2014/main" id="{6621E22E-72A7-B481-94EE-2D8C2924D803}"/>
              </a:ext>
            </a:extLst>
          </p:cNvPr>
          <p:cNvSpPr>
            <a:spLocks noGrp="1"/>
          </p:cNvSpPr>
          <p:nvPr>
            <p:ph idx="1"/>
          </p:nvPr>
        </p:nvSpPr>
        <p:spPr>
          <a:xfrm>
            <a:off x="203880" y="1366887"/>
            <a:ext cx="11344992" cy="4421171"/>
          </a:xfrm>
        </p:spPr>
        <p:txBody>
          <a:bodyPr>
            <a:normAutofit/>
          </a:bodyPr>
          <a:lstStyle/>
          <a:p>
            <a:r>
              <a:rPr lang="en-US" b="1" dirty="0"/>
              <a:t>Payer Priorities</a:t>
            </a:r>
          </a:p>
          <a:p>
            <a:pPr lvl="1"/>
            <a:r>
              <a:rPr lang="en-US" b="1" dirty="0"/>
              <a:t>Lower the total cost of care</a:t>
            </a:r>
          </a:p>
          <a:p>
            <a:pPr lvl="2"/>
            <a:r>
              <a:rPr lang="en-US" b="1" dirty="0"/>
              <a:t>Shift procedures from HOPDs to lower cost ASCs.</a:t>
            </a:r>
          </a:p>
          <a:p>
            <a:pPr lvl="1"/>
            <a:r>
              <a:rPr lang="en-US" b="1" dirty="0"/>
              <a:t>Control utilization and shift volume</a:t>
            </a:r>
          </a:p>
          <a:p>
            <a:pPr lvl="2"/>
            <a:r>
              <a:rPr lang="en-US" b="1" dirty="0"/>
              <a:t>Use networks, authorization, and site of service strategies to direct patients/save $’s.</a:t>
            </a:r>
          </a:p>
          <a:p>
            <a:pPr lvl="1"/>
            <a:r>
              <a:rPr lang="en-US" b="1" dirty="0"/>
              <a:t>Protect the rate structure</a:t>
            </a:r>
          </a:p>
          <a:p>
            <a:pPr lvl="2"/>
            <a:r>
              <a:rPr lang="en-US" b="1" dirty="0"/>
              <a:t>Resist unnecessary rate escalation while maintaining access and quality.</a:t>
            </a:r>
          </a:p>
          <a:p>
            <a:pPr lvl="1"/>
            <a:r>
              <a:rPr lang="en-US" b="1" dirty="0"/>
              <a:t>Pay for value, not just for volume</a:t>
            </a:r>
          </a:p>
          <a:p>
            <a:pPr lvl="2"/>
            <a:r>
              <a:rPr lang="en-US" b="1" dirty="0"/>
              <a:t>Increasing interest in total cost of care performances</a:t>
            </a:r>
          </a:p>
          <a:p>
            <a:pPr lvl="1"/>
            <a:r>
              <a:rPr lang="en-US" b="1" dirty="0"/>
              <a:t>Death by 1,000 paper cuts……payer strategy has definitely shifted away from frontal assaults to reduce contracted rates</a:t>
            </a:r>
            <a:endParaRPr lang="en-US" dirty="0"/>
          </a:p>
          <a:p>
            <a:pPr marL="0" indent="0">
              <a:spcBef>
                <a:spcPts val="1800"/>
              </a:spcBef>
              <a:buNone/>
            </a:pPr>
            <a:endParaRPr lang="en-US" dirty="0"/>
          </a:p>
          <a:p>
            <a:endParaRPr lang="en-US" dirty="0"/>
          </a:p>
        </p:txBody>
      </p:sp>
    </p:spTree>
    <p:extLst>
      <p:ext uri="{BB962C8B-B14F-4D97-AF65-F5344CB8AC3E}">
        <p14:creationId xmlns:p14="http://schemas.microsoft.com/office/powerpoint/2010/main" val="309109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DFCE0-C0E2-0800-B3DF-2A06700920C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DAC572E-6B05-F7F4-3F7D-6897B5489230}"/>
              </a:ext>
            </a:extLst>
          </p:cNvPr>
          <p:cNvSpPr>
            <a:spLocks noGrp="1"/>
          </p:cNvSpPr>
          <p:nvPr>
            <p:ph type="title"/>
          </p:nvPr>
        </p:nvSpPr>
        <p:spPr>
          <a:xfrm>
            <a:off x="414660" y="211315"/>
            <a:ext cx="10311251" cy="1018552"/>
          </a:xfrm>
        </p:spPr>
        <p:txBody>
          <a:bodyPr>
            <a:normAutofit fontScale="90000"/>
          </a:bodyPr>
          <a:lstStyle/>
          <a:p>
            <a:r>
              <a:rPr lang="en-US" sz="3600" b="1" dirty="0">
                <a:effectLst/>
                <a:latin typeface="+mj-lt"/>
                <a:cs typeface="PMingLiU" panose="02020500000000000000" pitchFamily="18" charset="-120"/>
              </a:rPr>
              <a:t>National ASC Managed Care Contracting: </a:t>
            </a:r>
            <a:br>
              <a:rPr lang="en-US" sz="3600" b="1" dirty="0">
                <a:effectLst/>
                <a:latin typeface="+mj-lt"/>
                <a:cs typeface="PMingLiU" panose="02020500000000000000" pitchFamily="18" charset="-120"/>
              </a:rPr>
            </a:br>
            <a:r>
              <a:rPr lang="en-US" sz="3600" b="1" dirty="0">
                <a:effectLst/>
                <a:latin typeface="+mj-lt"/>
                <a:cs typeface="PMingLiU" panose="02020500000000000000" pitchFamily="18" charset="-120"/>
              </a:rPr>
              <a:t>Two Sides of the Table</a:t>
            </a:r>
            <a:endParaRPr lang="en-US" sz="3600" b="1" dirty="0">
              <a:latin typeface="+mj-lt"/>
            </a:endParaRPr>
          </a:p>
        </p:txBody>
      </p:sp>
      <p:sp>
        <p:nvSpPr>
          <p:cNvPr id="7" name="Content Placeholder 6">
            <a:extLst>
              <a:ext uri="{FF2B5EF4-FFF2-40B4-BE49-F238E27FC236}">
                <a16:creationId xmlns:a16="http://schemas.microsoft.com/office/drawing/2014/main" id="{E6F8CE70-C4E2-8248-E0B4-6FC6A18BD902}"/>
              </a:ext>
            </a:extLst>
          </p:cNvPr>
          <p:cNvSpPr>
            <a:spLocks noGrp="1"/>
          </p:cNvSpPr>
          <p:nvPr>
            <p:ph idx="1"/>
          </p:nvPr>
        </p:nvSpPr>
        <p:spPr>
          <a:xfrm>
            <a:off x="203880" y="1366887"/>
            <a:ext cx="11344992" cy="4421171"/>
          </a:xfrm>
        </p:spPr>
        <p:txBody>
          <a:bodyPr>
            <a:normAutofit fontScale="92500" lnSpcReduction="20000"/>
          </a:bodyPr>
          <a:lstStyle/>
          <a:p>
            <a:r>
              <a:rPr lang="en-US" b="1" dirty="0"/>
              <a:t>ASC/Provider Priorities</a:t>
            </a:r>
          </a:p>
          <a:p>
            <a:pPr lvl="1"/>
            <a:r>
              <a:rPr lang="en-US" b="1" dirty="0"/>
              <a:t>Get paid for the value we create.</a:t>
            </a:r>
          </a:p>
          <a:p>
            <a:pPr lvl="2"/>
            <a:r>
              <a:rPr lang="en-US" b="1" dirty="0"/>
              <a:t>Lower cost of care should translate into sustainable reimbursement.</a:t>
            </a:r>
          </a:p>
          <a:p>
            <a:pPr lvl="1"/>
            <a:r>
              <a:rPr lang="en-US" b="1" dirty="0"/>
              <a:t>Demonstrate the economics</a:t>
            </a:r>
          </a:p>
          <a:p>
            <a:pPr lvl="2"/>
            <a:r>
              <a:rPr lang="en-US" b="1" dirty="0"/>
              <a:t>Use outcomes and case-level cost data to prove ASC advantage.</a:t>
            </a:r>
          </a:p>
          <a:p>
            <a:pPr lvl="1"/>
            <a:r>
              <a:rPr lang="en-US" b="1" dirty="0"/>
              <a:t>Build negotiating leverage</a:t>
            </a:r>
          </a:p>
          <a:p>
            <a:pPr lvl="2"/>
            <a:r>
              <a:rPr lang="en-US" b="1" dirty="0"/>
              <a:t>Scale, physician alignment, health-system relationships and market position matter.</a:t>
            </a:r>
          </a:p>
          <a:p>
            <a:pPr lvl="1"/>
            <a:r>
              <a:rPr lang="en-US" b="1" dirty="0"/>
              <a:t>Manage the details</a:t>
            </a:r>
          </a:p>
          <a:p>
            <a:pPr lvl="2"/>
            <a:r>
              <a:rPr lang="en-US" b="1" dirty="0"/>
              <a:t>Fee schedules, implants, carve-outs, MPR, and auth rules can make (or break) contract performance. </a:t>
            </a:r>
          </a:p>
          <a:p>
            <a:r>
              <a:rPr lang="en-US" b="1" dirty="0"/>
              <a:t>July 2026 ASC Industry Survey: </a:t>
            </a:r>
          </a:p>
          <a:p>
            <a:pPr lvl="1"/>
            <a:r>
              <a:rPr lang="en-US" b="1" i="1" u="sng" dirty="0">
                <a:solidFill>
                  <a:srgbClr val="FF0000"/>
                </a:solidFill>
              </a:rPr>
              <a:t>Payer contracting optimization, including rates, network participation, denials, and pre-auth was #1 organizational priority for the year. Reimbursement pressure cited as #1 business challenge.</a:t>
            </a:r>
            <a:endParaRPr lang="en-US" i="1" u="sng" dirty="0">
              <a:solidFill>
                <a:srgbClr val="FF0000"/>
              </a:solidFill>
            </a:endParaRPr>
          </a:p>
          <a:p>
            <a:pPr marL="0" indent="0">
              <a:spcBef>
                <a:spcPts val="1800"/>
              </a:spcBef>
              <a:buNone/>
            </a:pPr>
            <a:endParaRPr lang="en-US" dirty="0"/>
          </a:p>
          <a:p>
            <a:endParaRPr lang="en-US" dirty="0"/>
          </a:p>
        </p:txBody>
      </p:sp>
    </p:spTree>
    <p:extLst>
      <p:ext uri="{BB962C8B-B14F-4D97-AF65-F5344CB8AC3E}">
        <p14:creationId xmlns:p14="http://schemas.microsoft.com/office/powerpoint/2010/main" val="998282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4C5F7-CB29-E869-9D69-28E78097DA8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3945F25-4CAB-4E57-9A40-5976531699A4}"/>
              </a:ext>
            </a:extLst>
          </p:cNvPr>
          <p:cNvSpPr>
            <a:spLocks noGrp="1"/>
          </p:cNvSpPr>
          <p:nvPr>
            <p:ph type="title"/>
          </p:nvPr>
        </p:nvSpPr>
        <p:spPr>
          <a:xfrm>
            <a:off x="396240" y="-141902"/>
            <a:ext cx="10515600" cy="1325563"/>
          </a:xfrm>
        </p:spPr>
        <p:txBody>
          <a:bodyPr>
            <a:normAutofit/>
          </a:bodyPr>
          <a:lstStyle/>
          <a:p>
            <a:r>
              <a:rPr lang="en-US" sz="3600" b="1" dirty="0">
                <a:latin typeface="+mj-lt"/>
              </a:rPr>
              <a:t>Shifts in ASC Control	</a:t>
            </a:r>
            <a:endParaRPr lang="en-US" sz="3600" dirty="0">
              <a:latin typeface="+mj-lt"/>
            </a:endParaRPr>
          </a:p>
        </p:txBody>
      </p:sp>
      <p:sp>
        <p:nvSpPr>
          <p:cNvPr id="11" name="Content Placeholder 10">
            <a:extLst>
              <a:ext uri="{FF2B5EF4-FFF2-40B4-BE49-F238E27FC236}">
                <a16:creationId xmlns:a16="http://schemas.microsoft.com/office/drawing/2014/main" id="{728A9079-2804-9289-E067-90E1E28B95B1}"/>
              </a:ext>
            </a:extLst>
          </p:cNvPr>
          <p:cNvSpPr>
            <a:spLocks noGrp="1"/>
          </p:cNvSpPr>
          <p:nvPr>
            <p:ph idx="1"/>
          </p:nvPr>
        </p:nvSpPr>
        <p:spPr>
          <a:xfrm>
            <a:off x="186690" y="859467"/>
            <a:ext cx="11205312" cy="4351338"/>
          </a:xfrm>
        </p:spPr>
        <p:txBody>
          <a:bodyPr>
            <a:noAutofit/>
          </a:bodyPr>
          <a:lstStyle/>
          <a:p>
            <a:pPr marL="0">
              <a:lnSpc>
                <a:spcPct val="100000"/>
              </a:lnSpc>
              <a:spcBef>
                <a:spcPts val="0"/>
              </a:spcBef>
            </a:pPr>
            <a:r>
              <a:rPr lang="en-US" sz="2600" dirty="0"/>
              <a:t>Only 66.5% of ASCs remain under control of independent physician practices.</a:t>
            </a:r>
          </a:p>
          <a:p>
            <a:pPr marL="457200" lvl="1">
              <a:lnSpc>
                <a:spcPct val="100000"/>
              </a:lnSpc>
              <a:spcBef>
                <a:spcPts val="0"/>
              </a:spcBef>
            </a:pPr>
            <a:r>
              <a:rPr lang="en-US" sz="2600" dirty="0"/>
              <a:t>33.5% of freestanding ASCs, around 2,000 total, are now affiliated with national chains. </a:t>
            </a:r>
          </a:p>
          <a:p>
            <a:pPr marL="0">
              <a:lnSpc>
                <a:spcPct val="100000"/>
              </a:lnSpc>
              <a:spcBef>
                <a:spcPts val="0"/>
              </a:spcBef>
            </a:pPr>
            <a:r>
              <a:rPr lang="en-US" sz="2600" dirty="0"/>
              <a:t>Current market trends forecast the number of independent ASCs to continue shrinking.  Without traction on managed care agreements, ASCs are going to continue to be forced into joint ventures or mergers – including with health systems. </a:t>
            </a:r>
          </a:p>
          <a:p>
            <a:pPr marL="0">
              <a:lnSpc>
                <a:spcPct val="100000"/>
              </a:lnSpc>
              <a:spcBef>
                <a:spcPts val="0"/>
              </a:spcBef>
            </a:pPr>
            <a:r>
              <a:rPr lang="en-US" sz="2600" dirty="0"/>
              <a:t>Competition against health systems focusing on growing their ASC portfolios</a:t>
            </a:r>
          </a:p>
          <a:p>
            <a:pPr marL="457200" lvl="1">
              <a:lnSpc>
                <a:spcPct val="100000"/>
              </a:lnSpc>
              <a:spcBef>
                <a:spcPts val="0"/>
              </a:spcBef>
            </a:pPr>
            <a:r>
              <a:rPr lang="en-US" sz="2200" dirty="0"/>
              <a:t>Case Study - </a:t>
            </a:r>
            <a:r>
              <a:rPr lang="en-US" sz="2200" dirty="0" err="1"/>
              <a:t>Acension</a:t>
            </a:r>
            <a:r>
              <a:rPr lang="en-US" sz="2200" dirty="0"/>
              <a:t> acquired AMSURG in June following FTC approval. </a:t>
            </a:r>
          </a:p>
          <a:p>
            <a:pPr marL="914400" lvl="2">
              <a:lnSpc>
                <a:spcPct val="100000"/>
              </a:lnSpc>
              <a:spcBef>
                <a:spcPts val="0"/>
              </a:spcBef>
            </a:pPr>
            <a:r>
              <a:rPr lang="en-US" sz="2200" dirty="0"/>
              <a:t>250 ASCs across 34 states added to Ascension Portfolio</a:t>
            </a:r>
          </a:p>
          <a:p>
            <a:pPr marL="0">
              <a:lnSpc>
                <a:spcPct val="100000"/>
              </a:lnSpc>
              <a:spcBef>
                <a:spcPts val="0"/>
              </a:spcBef>
            </a:pPr>
            <a:endParaRPr lang="en-US" sz="2600" dirty="0"/>
          </a:p>
          <a:p>
            <a:pPr marL="0">
              <a:lnSpc>
                <a:spcPct val="100000"/>
              </a:lnSpc>
              <a:spcBef>
                <a:spcPts val="0"/>
              </a:spcBef>
            </a:pPr>
            <a:endParaRPr lang="en-US" sz="2600" dirty="0"/>
          </a:p>
          <a:p>
            <a:pPr lvl="1"/>
            <a:endParaRPr lang="en-US" sz="2600" dirty="0"/>
          </a:p>
          <a:p>
            <a:endParaRPr lang="en-US" sz="2600" dirty="0"/>
          </a:p>
        </p:txBody>
      </p:sp>
    </p:spTree>
    <p:extLst>
      <p:ext uri="{BB962C8B-B14F-4D97-AF65-F5344CB8AC3E}">
        <p14:creationId xmlns:p14="http://schemas.microsoft.com/office/powerpoint/2010/main" val="181721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3EB99-B57A-E814-5964-D8AEE5665E1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07F83BA-8E55-2EFF-7B02-80D58733C019}"/>
              </a:ext>
            </a:extLst>
          </p:cNvPr>
          <p:cNvSpPr>
            <a:spLocks noGrp="1"/>
          </p:cNvSpPr>
          <p:nvPr>
            <p:ph type="title"/>
          </p:nvPr>
        </p:nvSpPr>
        <p:spPr>
          <a:xfrm>
            <a:off x="216816" y="365125"/>
            <a:ext cx="11136984" cy="1325563"/>
          </a:xfrm>
        </p:spPr>
        <p:txBody>
          <a:bodyPr anchor="ctr">
            <a:normAutofit/>
          </a:bodyPr>
          <a:lstStyle/>
          <a:p>
            <a:r>
              <a:rPr lang="en-US" sz="3200" b="1" dirty="0">
                <a:effectLst/>
                <a:latin typeface="+mj-lt"/>
              </a:rPr>
              <a:t>The National ASC Payer </a:t>
            </a:r>
            <a:r>
              <a:rPr lang="en-US" sz="3200" b="1" dirty="0">
                <a:latin typeface="+mj-lt"/>
              </a:rPr>
              <a:t>S</a:t>
            </a:r>
            <a:r>
              <a:rPr lang="en-US" sz="3200" b="1" dirty="0">
                <a:effectLst/>
                <a:latin typeface="+mj-lt"/>
              </a:rPr>
              <a:t>corecard: What are we seeing?</a:t>
            </a:r>
            <a:endParaRPr lang="en-US" sz="3200" dirty="0">
              <a:latin typeface="+mj-lt"/>
            </a:endParaRPr>
          </a:p>
        </p:txBody>
      </p:sp>
      <p:sp>
        <p:nvSpPr>
          <p:cNvPr id="7" name="Content Placeholder 6">
            <a:extLst>
              <a:ext uri="{FF2B5EF4-FFF2-40B4-BE49-F238E27FC236}">
                <a16:creationId xmlns:a16="http://schemas.microsoft.com/office/drawing/2014/main" id="{4DDDDE39-EC3E-AB15-0E25-104BC9DD756B}"/>
              </a:ext>
            </a:extLst>
          </p:cNvPr>
          <p:cNvSpPr>
            <a:spLocks noGrp="1"/>
          </p:cNvSpPr>
          <p:nvPr>
            <p:ph sz="half" idx="2"/>
          </p:nvPr>
        </p:nvSpPr>
        <p:spPr>
          <a:xfrm>
            <a:off x="6172200" y="1825625"/>
            <a:ext cx="5181600" cy="4351338"/>
          </a:xfrm>
        </p:spPr>
        <p:txBody>
          <a:bodyPr>
            <a:normAutofit/>
          </a:bodyPr>
          <a:lstStyle/>
          <a:p>
            <a:pPr marL="0" indent="0">
              <a:spcBef>
                <a:spcPts val="1800"/>
              </a:spcBef>
              <a:buNone/>
            </a:pPr>
            <a:endParaRPr lang="en-US" dirty="0"/>
          </a:p>
          <a:p>
            <a:endParaRPr lang="en-US" dirty="0"/>
          </a:p>
        </p:txBody>
      </p:sp>
      <p:graphicFrame>
        <p:nvGraphicFramePr>
          <p:cNvPr id="2" name="Table 1">
            <a:extLst>
              <a:ext uri="{FF2B5EF4-FFF2-40B4-BE49-F238E27FC236}">
                <a16:creationId xmlns:a16="http://schemas.microsoft.com/office/drawing/2014/main" id="{DD1BD98B-33BC-EB0D-115A-82383D166ED2}"/>
              </a:ext>
            </a:extLst>
          </p:cNvPr>
          <p:cNvGraphicFramePr>
            <a:graphicFrameLocks noGrp="1"/>
          </p:cNvGraphicFramePr>
          <p:nvPr>
            <p:extLst>
              <p:ext uri="{D42A27DB-BD31-4B8C-83A1-F6EECF244321}">
                <p14:modId xmlns:p14="http://schemas.microsoft.com/office/powerpoint/2010/main" val="3578356999"/>
              </p:ext>
            </p:extLst>
          </p:nvPr>
        </p:nvGraphicFramePr>
        <p:xfrm>
          <a:off x="838200" y="1549287"/>
          <a:ext cx="7448550" cy="4127612"/>
        </p:xfrm>
        <a:graphic>
          <a:graphicData uri="http://schemas.openxmlformats.org/drawingml/2006/table">
            <a:tbl>
              <a:tblPr firstRow="1" firstCol="1" bandRow="1">
                <a:tableStyleId>{5C22544A-7EE6-4342-B048-85BDC9FD1C3A}</a:tableStyleId>
              </a:tblPr>
              <a:tblGrid>
                <a:gridCol w="4141664">
                  <a:extLst>
                    <a:ext uri="{9D8B030D-6E8A-4147-A177-3AD203B41FA5}">
                      <a16:colId xmlns:a16="http://schemas.microsoft.com/office/drawing/2014/main" val="2579557635"/>
                    </a:ext>
                  </a:extLst>
                </a:gridCol>
                <a:gridCol w="1572889">
                  <a:extLst>
                    <a:ext uri="{9D8B030D-6E8A-4147-A177-3AD203B41FA5}">
                      <a16:colId xmlns:a16="http://schemas.microsoft.com/office/drawing/2014/main" val="2237604477"/>
                    </a:ext>
                  </a:extLst>
                </a:gridCol>
                <a:gridCol w="1733997">
                  <a:extLst>
                    <a:ext uri="{9D8B030D-6E8A-4147-A177-3AD203B41FA5}">
                      <a16:colId xmlns:a16="http://schemas.microsoft.com/office/drawing/2014/main" val="3096681328"/>
                    </a:ext>
                  </a:extLst>
                </a:gridCol>
              </a:tblGrid>
              <a:tr h="344473">
                <a:tc>
                  <a:txBody>
                    <a:bodyPr/>
                    <a:lstStyle/>
                    <a:p>
                      <a:pPr marL="0" marR="0" algn="ctr">
                        <a:buNone/>
                      </a:pPr>
                      <a:r>
                        <a:rPr lang="en-US" sz="1600" b="1" dirty="0">
                          <a:effectLst/>
                        </a:rPr>
                        <a:t>Payer tactic</a:t>
                      </a:r>
                      <a:endParaRPr lang="en-US" sz="1600" b="1"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b="1" dirty="0">
                          <a:effectLst/>
                        </a:rPr>
                        <a:t>Frequency</a:t>
                      </a:r>
                      <a:endParaRPr lang="en-US" sz="1600" b="1"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b="1" dirty="0">
                          <a:effectLst/>
                        </a:rPr>
                        <a:t>ASC impact</a:t>
                      </a:r>
                      <a:endParaRPr lang="en-US" sz="1600" b="1"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13854341"/>
                  </a:ext>
                </a:extLst>
              </a:tr>
              <a:tr h="344473">
                <a:tc>
                  <a:txBody>
                    <a:bodyPr/>
                    <a:lstStyle/>
                    <a:p>
                      <a:pPr marL="0" marR="0">
                        <a:buNone/>
                      </a:pPr>
                      <a:r>
                        <a:rPr lang="en-US" sz="1600">
                          <a:effectLst/>
                        </a:rPr>
                        <a:t>Flat/no rate increases</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dirty="0">
                          <a:effectLst/>
                        </a:rPr>
                        <a:t>High</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dirty="0">
                          <a:effectLst/>
                        </a:rPr>
                        <a:t>High</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3540380120"/>
                  </a:ext>
                </a:extLst>
              </a:tr>
              <a:tr h="344473">
                <a:tc>
                  <a:txBody>
                    <a:bodyPr/>
                    <a:lstStyle/>
                    <a:p>
                      <a:pPr marL="0" marR="0">
                        <a:buNone/>
                      </a:pPr>
                      <a:r>
                        <a:rPr lang="en-US" sz="1600">
                          <a:effectLst/>
                        </a:rPr>
                        <a:t>Selective procedure reductions</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93520323"/>
                  </a:ext>
                </a:extLst>
              </a:tr>
              <a:tr h="344473">
                <a:tc>
                  <a:txBody>
                    <a:bodyPr/>
                    <a:lstStyle/>
                    <a:p>
                      <a:pPr marL="0" marR="0">
                        <a:buNone/>
                      </a:pPr>
                      <a:r>
                        <a:rPr lang="en-US" sz="1600" dirty="0">
                          <a:effectLst/>
                        </a:rPr>
                        <a:t>Narrow networks</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dirty="0">
                          <a:effectLst/>
                        </a:rPr>
                        <a:t>Increasing</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2670993443"/>
                  </a:ext>
                </a:extLst>
              </a:tr>
              <a:tr h="344473">
                <a:tc>
                  <a:txBody>
                    <a:bodyPr/>
                    <a:lstStyle/>
                    <a:p>
                      <a:pPr marL="0" marR="0">
                        <a:buNone/>
                      </a:pPr>
                      <a:r>
                        <a:rPr lang="en-US" sz="1600" dirty="0">
                          <a:effectLst/>
                        </a:rPr>
                        <a:t>Site-of-service steering</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Increasing</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2544175065"/>
                  </a:ext>
                </a:extLst>
              </a:tr>
              <a:tr h="344473">
                <a:tc>
                  <a:txBody>
                    <a:bodyPr/>
                    <a:lstStyle/>
                    <a:p>
                      <a:pPr marL="0" marR="0">
                        <a:buNone/>
                      </a:pPr>
                      <a:r>
                        <a:rPr lang="en-US" sz="1600">
                          <a:effectLst/>
                        </a:rPr>
                        <a:t>Prior authorization</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1193084136"/>
                  </a:ext>
                </a:extLst>
              </a:tr>
              <a:tr h="344473">
                <a:tc>
                  <a:txBody>
                    <a:bodyPr/>
                    <a:lstStyle/>
                    <a:p>
                      <a:pPr marL="0" marR="0">
                        <a:buNone/>
                      </a:pPr>
                      <a:r>
                        <a:rPr lang="en-US" sz="1600">
                          <a:effectLst/>
                        </a:rPr>
                        <a:t>Denials/payment friction</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dirty="0">
                          <a:effectLst/>
                        </a:rPr>
                        <a:t>High</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3492227422"/>
                  </a:ext>
                </a:extLst>
              </a:tr>
              <a:tr h="344473">
                <a:tc>
                  <a:txBody>
                    <a:bodyPr/>
                    <a:lstStyle/>
                    <a:p>
                      <a:pPr marL="0" marR="0">
                        <a:buNone/>
                      </a:pPr>
                      <a:r>
                        <a:rPr lang="en-US" sz="1600">
                          <a:effectLst/>
                        </a:rPr>
                        <a:t>“Take it or leave it” contracting</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Increasing</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4166263707"/>
                  </a:ext>
                </a:extLst>
              </a:tr>
              <a:tr h="418750">
                <a:tc>
                  <a:txBody>
                    <a:bodyPr/>
                    <a:lstStyle/>
                    <a:p>
                      <a:pPr marL="0" marR="0">
                        <a:buNone/>
                      </a:pPr>
                      <a:r>
                        <a:rPr lang="en-US" sz="1600">
                          <a:effectLst/>
                        </a:rPr>
                        <a:t>Administrative penalties</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dirty="0">
                          <a:effectLst/>
                        </a:rPr>
                        <a:t>Increasing</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High</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790095415"/>
                  </a:ext>
                </a:extLst>
              </a:tr>
              <a:tr h="608605">
                <a:tc>
                  <a:txBody>
                    <a:bodyPr/>
                    <a:lstStyle/>
                    <a:p>
                      <a:pPr marL="0" marR="0">
                        <a:buNone/>
                      </a:pPr>
                      <a:r>
                        <a:rPr lang="en-US" sz="1600">
                          <a:effectLst/>
                        </a:rPr>
                        <a:t>Retroactive/payment-policy changes</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dirty="0">
                          <a:effectLst/>
                        </a:rPr>
                        <a:t>Increasing</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dirty="0">
                          <a:effectLst/>
                        </a:rPr>
                        <a:t>High</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3830296730"/>
                  </a:ext>
                </a:extLst>
              </a:tr>
              <a:tr h="344473">
                <a:tc>
                  <a:txBody>
                    <a:bodyPr/>
                    <a:lstStyle/>
                    <a:p>
                      <a:pPr marL="0" marR="0">
                        <a:buNone/>
                      </a:pPr>
                      <a:r>
                        <a:rPr lang="en-US" sz="1600">
                          <a:effectLst/>
                        </a:rPr>
                        <a:t>Employer/direct contracting</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a:effectLst/>
                        </a:rPr>
                        <a:t>Increasing</a:t>
                      </a:r>
                      <a:endParaRPr lang="en-US" sz="160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tc>
                  <a:txBody>
                    <a:bodyPr/>
                    <a:lstStyle/>
                    <a:p>
                      <a:pPr marL="0" marR="0" algn="ctr">
                        <a:buNone/>
                      </a:pPr>
                      <a:r>
                        <a:rPr lang="en-US" sz="1600" dirty="0">
                          <a:effectLst/>
                        </a:rPr>
                        <a:t>Opportunity</a:t>
                      </a:r>
                      <a:endParaRPr lang="en-US" sz="1600" dirty="0">
                        <a:effectLst/>
                        <a:latin typeface="Aptos" panose="020B0004020202020204" pitchFamily="34" charset="0"/>
                        <a:ea typeface="PMingLiU" panose="02020500000000000000" pitchFamily="18" charset="-120"/>
                        <a:cs typeface="PMingLiU" panose="02020500000000000000" pitchFamily="18" charset="-120"/>
                      </a:endParaRPr>
                    </a:p>
                  </a:txBody>
                  <a:tcPr marL="12453" marR="12453" marT="12453" marB="12453" anchor="ctr"/>
                </a:tc>
                <a:extLst>
                  <a:ext uri="{0D108BD9-81ED-4DB2-BD59-A6C34878D82A}">
                    <a16:rowId xmlns:a16="http://schemas.microsoft.com/office/drawing/2014/main" val="803639639"/>
                  </a:ext>
                </a:extLst>
              </a:tr>
            </a:tbl>
          </a:graphicData>
        </a:graphic>
      </p:graphicFrame>
    </p:spTree>
    <p:extLst>
      <p:ext uri="{BB962C8B-B14F-4D97-AF65-F5344CB8AC3E}">
        <p14:creationId xmlns:p14="http://schemas.microsoft.com/office/powerpoint/2010/main" val="1282943306"/>
      </p:ext>
    </p:extLst>
  </p:cSld>
  <p:clrMapOvr>
    <a:masterClrMapping/>
  </p:clrMapOvr>
</p:sld>
</file>

<file path=ppt/theme/theme1.xml><?xml version="1.0" encoding="utf-8"?>
<a:theme xmlns:a="http://schemas.openxmlformats.org/drawingml/2006/main" name="Office Theme">
  <a:themeElements>
    <a:clrScheme name="SHP">
      <a:dk1>
        <a:sysClr val="windowText" lastClr="000000"/>
      </a:dk1>
      <a:lt1>
        <a:sysClr val="window" lastClr="FFFFFF"/>
      </a:lt1>
      <a:dk2>
        <a:srgbClr val="44546A"/>
      </a:dk2>
      <a:lt2>
        <a:srgbClr val="E7E6E6"/>
      </a:lt2>
      <a:accent1>
        <a:srgbClr val="5B9BD5"/>
      </a:accent1>
      <a:accent2>
        <a:srgbClr val="BDD7EE"/>
      </a:accent2>
      <a:accent3>
        <a:srgbClr val="A5A5A5"/>
      </a:accent3>
      <a:accent4>
        <a:srgbClr val="DEEBF6"/>
      </a:accent4>
      <a:accent5>
        <a:srgbClr val="4472C4"/>
      </a:accent5>
      <a:accent6>
        <a:srgbClr val="70AD47"/>
      </a:accent6>
      <a:hlink>
        <a:srgbClr val="0563C1"/>
      </a:hlink>
      <a:folHlink>
        <a:srgbClr val="0563C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6573463C65224291B749F659C43105" ma:contentTypeVersion="17" ma:contentTypeDescription="Create a new document." ma:contentTypeScope="" ma:versionID="8f7f37bee5a6d70a579c9f84026a17f4">
  <xsd:schema xmlns:xsd="http://www.w3.org/2001/XMLSchema" xmlns:xs="http://www.w3.org/2001/XMLSchema" xmlns:p="http://schemas.microsoft.com/office/2006/metadata/properties" xmlns:ns2="2e8c750f-43dd-4a6b-bb14-326029640b61" xmlns:ns3="289ee5d5-d09e-4796-863e-5ff179364d72" targetNamespace="http://schemas.microsoft.com/office/2006/metadata/properties" ma:root="true" ma:fieldsID="b16eddad52c485d479176507eb02460c" ns2:_="" ns3:_="">
    <xsd:import namespace="2e8c750f-43dd-4a6b-bb14-326029640b61"/>
    <xsd:import namespace="289ee5d5-d09e-4796-863e-5ff179364d7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LengthInSeconds" minOccurs="0"/>
                <xsd:element ref="ns3:MediaServiceDateTaken" minOccurs="0"/>
                <xsd:element ref="ns3:lcf76f155ced4ddcb4097134ff3c332f" minOccurs="0"/>
                <xsd:element ref="ns2:TaxCatchAll" minOccurs="0"/>
                <xsd:element ref="ns3:MediaServiceGenerationTime" minOccurs="0"/>
                <xsd:element ref="ns3:MediaServiceEventHashCode" minOccurs="0"/>
                <xsd:element ref="ns3:MediaServiceLocation" minOccurs="0"/>
                <xsd:element ref="ns3:MediaServiceOCR" minOccurs="0"/>
                <xsd:element ref="ns3:_Flow_SignoffStatus" minOccurs="0"/>
                <xsd:element ref="ns3:MediaServiceSearchProperties" minOccurs="0"/>
                <xsd:element ref="ns3:MediaServiceObjectDetectorVersions" minOccurs="0"/>
                <xsd:element ref="ns3: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8c750f-43dd-4a6b-bb14-326029640b6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e13d1f4-125c-492b-a23d-25c97e3f7b2e}" ma:internalName="TaxCatchAll" ma:showField="CatchAllData" ma:web="2e8c750f-43dd-4a6b-bb14-326029640b6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89ee5d5-d09e-4796-863e-5ff179364d7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descriptio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146e410a-ba98-406c-bc72-47d589db330f"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Link" ma:index="24" nillable="true" ma:displayName="Link" ma:format="Hyperlink" ma:internalName="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e8c750f-43dd-4a6b-bb14-326029640b61" xsi:nil="true"/>
    <_Flow_SignoffStatus xmlns="289ee5d5-d09e-4796-863e-5ff179364d72" xsi:nil="true"/>
    <lcf76f155ced4ddcb4097134ff3c332f xmlns="289ee5d5-d09e-4796-863e-5ff179364d72">
      <Terms xmlns="http://schemas.microsoft.com/office/infopath/2007/PartnerControls"/>
    </lcf76f155ced4ddcb4097134ff3c332f>
    <Link xmlns="289ee5d5-d09e-4796-863e-5ff179364d72">
      <Url xsi:nil="true"/>
      <Description xsi:nil="true"/>
    </Link>
  </documentManagement>
</p:properties>
</file>

<file path=customXml/itemProps1.xml><?xml version="1.0" encoding="utf-8"?>
<ds:datastoreItem xmlns:ds="http://schemas.openxmlformats.org/officeDocument/2006/customXml" ds:itemID="{16846230-AC21-48D3-A641-D0C06C15D989}"/>
</file>

<file path=customXml/itemProps2.xml><?xml version="1.0" encoding="utf-8"?>
<ds:datastoreItem xmlns:ds="http://schemas.openxmlformats.org/officeDocument/2006/customXml" ds:itemID="{16CB3913-F036-4307-89E2-498A64E0EB79}">
  <ds:schemaRefs>
    <ds:schemaRef ds:uri="http://schemas.microsoft.com/sharepoint/v3/contenttype/forms"/>
  </ds:schemaRefs>
</ds:datastoreItem>
</file>

<file path=customXml/itemProps3.xml><?xml version="1.0" encoding="utf-8"?>
<ds:datastoreItem xmlns:ds="http://schemas.openxmlformats.org/officeDocument/2006/customXml" ds:itemID="{079AEE38-B59E-4E6E-B1DD-27461FC3B37B}">
  <ds:schemaRefs>
    <ds:schemaRef ds:uri="http://purl.org/dc/terms/"/>
    <ds:schemaRef ds:uri="http://purl.org/dc/elements/1.1/"/>
    <ds:schemaRef ds:uri="http://schemas.microsoft.com/office/2006/documentManagement/types"/>
    <ds:schemaRef ds:uri="http://purl.org/dc/dcmitype/"/>
    <ds:schemaRef ds:uri="289ee5d5-d09e-4796-863e-5ff179364d72"/>
    <ds:schemaRef ds:uri="http://schemas.microsoft.com/office/infopath/2007/PartnerControls"/>
    <ds:schemaRef ds:uri="http://www.w3.org/XML/1998/namespace"/>
    <ds:schemaRef ds:uri="http://schemas.openxmlformats.org/package/2006/metadata/core-properties"/>
    <ds:schemaRef ds:uri="2e8c750f-43dd-4a6b-bb14-326029640b6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11193</TotalTime>
  <Words>4151</Words>
  <Application>Microsoft Office PowerPoint</Application>
  <PresentationFormat>Widescreen</PresentationFormat>
  <Paragraphs>645</Paragraphs>
  <Slides>37</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PMingLiU</vt:lpstr>
      <vt:lpstr>Aptos</vt:lpstr>
      <vt:lpstr>Arial</vt:lpstr>
      <vt:lpstr>Calibri</vt:lpstr>
      <vt:lpstr>Calibri Light</vt:lpstr>
      <vt:lpstr>Office Theme</vt:lpstr>
      <vt:lpstr>Effective Managed Care Strategy  in a Volatile World</vt:lpstr>
      <vt:lpstr>Strategic Healthcare Partners, LLC –  Who We Are and Who We Serve</vt:lpstr>
      <vt:lpstr>PowerPoint Presentation</vt:lpstr>
      <vt:lpstr>The Uncomfortable Opening: The Payer is Not Afraid of Us</vt:lpstr>
      <vt:lpstr>What has Changed Nationally?</vt:lpstr>
      <vt:lpstr>National ASC Managed Care Contracting Trends:  Two Sides of the Table</vt:lpstr>
      <vt:lpstr>National ASC Managed Care Contracting:  Two Sides of the Table</vt:lpstr>
      <vt:lpstr>Shifts in ASC Control </vt:lpstr>
      <vt:lpstr>The National ASC Payer Scorecard: What are we seeing?</vt:lpstr>
      <vt:lpstr>Payers are Back to Using Network Design as Negotiating Leverage  (Subtitle- Welcome back to 2003….)</vt:lpstr>
      <vt:lpstr>The Payer’s Fundamental Negotiating Advantage</vt:lpstr>
      <vt:lpstr>Payer Tactic #1: "We don't need to negotiate with you.”</vt:lpstr>
      <vt:lpstr>The “No Negotiation” Strategy (con’t)</vt:lpstr>
      <vt:lpstr>Payer tactic #2: Procedure-by-Procedure Reimbursement Pressure</vt:lpstr>
      <vt:lpstr>Payer tactic #3: Delay, Delay, Delay</vt:lpstr>
      <vt:lpstr>Payer tactic #4: Make you negotiate against yourself</vt:lpstr>
      <vt:lpstr>Payer tactic #5: Volume as the trap</vt:lpstr>
      <vt:lpstr>PowerPoint Presentation</vt:lpstr>
      <vt:lpstr>What Successful Providers Are Doing Differently</vt:lpstr>
      <vt:lpstr>Stop Asking the Payer to Value You</vt:lpstr>
      <vt:lpstr>Payer Profitability and Negotiation Matrix</vt:lpstr>
      <vt:lpstr>The ASC’s Strongest Negotiating Asset: Surgical Migration</vt:lpstr>
      <vt:lpstr>Build the Payer Savings Story</vt:lpstr>
      <vt:lpstr>Build the Payer Savings Story – Case Study</vt:lpstr>
      <vt:lpstr>Know Your Walk-away Economics</vt:lpstr>
      <vt:lpstr>When Should an ASC Threaten Termination?</vt:lpstr>
      <vt:lpstr>Georgia ASC Case Study on Termination – Our Experience</vt:lpstr>
      <vt:lpstr>Solo ASC 12-Month Tactical Managed Care Plan</vt:lpstr>
      <vt:lpstr>PowerPoint Presentation</vt:lpstr>
      <vt:lpstr>Stop Negotiating One ASC at a Time</vt:lpstr>
      <vt:lpstr>Scale is Leverage—but Not Necessarily Ownership</vt:lpstr>
      <vt:lpstr>What changes the conversation?</vt:lpstr>
      <vt:lpstr>From Individual Facility to Network</vt:lpstr>
      <vt:lpstr>The Strategic Imperative</vt:lpstr>
      <vt:lpstr>ASC Network 24-Month Tactical Managed Care Plan</vt:lpstr>
      <vt:lpstr>   Wrap Up &amp; Questions  Follow Up: kmooney@shpllc.com </vt:lpstr>
      <vt:lpstr>Graphic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Managed Care Strategy  in the Age of the No Surprises Act</dc:title>
  <dc:creator>Stephanie Gibbs</dc:creator>
  <cp:lastModifiedBy>Kelly Mooney</cp:lastModifiedBy>
  <cp:revision>18</cp:revision>
  <dcterms:created xsi:type="dcterms:W3CDTF">2022-08-08T14:26:00Z</dcterms:created>
  <dcterms:modified xsi:type="dcterms:W3CDTF">2026-08-21T01:38:15Z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0x010100F26573463C65224291B749F659C43105</vt:lpwstr>
  </property>
  <property fmtid="{D5CDD505-2E9C-101B-9397-08002B2CF9AE}" pid="3" name="MediaServiceImageTags">
    <vt:lpwstr/>
  </property>
</Properties>
</file>